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66" r:id="rId4"/>
    <p:sldId id="269" r:id="rId5"/>
    <p:sldId id="267" r:id="rId6"/>
    <p:sldId id="271" r:id="rId7"/>
    <p:sldId id="257" r:id="rId8"/>
    <p:sldId id="259" r:id="rId9"/>
    <p:sldId id="268" r:id="rId10"/>
    <p:sldId id="276" r:id="rId11"/>
    <p:sldId id="273" r:id="rId12"/>
    <p:sldId id="274" r:id="rId13"/>
    <p:sldId id="277" r:id="rId14"/>
    <p:sldId id="260" r:id="rId15"/>
    <p:sldId id="272" r:id="rId16"/>
    <p:sldId id="279" r:id="rId17"/>
    <p:sldId id="258" r:id="rId18"/>
    <p:sldId id="270" r:id="rId19"/>
    <p:sldId id="278" r:id="rId20"/>
    <p:sldId id="261" r:id="rId21"/>
    <p:sldId id="275" r:id="rId22"/>
    <p:sldId id="280" r:id="rId23"/>
    <p:sldId id="282" r:id="rId24"/>
    <p:sldId id="265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DFD9-89EF-4200-932A-A89B25E95B4C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BFBEACB-9741-47BF-92A4-ED4826A164B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DFD9-89EF-4200-932A-A89B25E95B4C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EACB-9741-47BF-92A4-ED4826A164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DFD9-89EF-4200-932A-A89B25E95B4C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EACB-9741-47BF-92A4-ED4826A164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DFD9-89EF-4200-932A-A89B25E95B4C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EACB-9741-47BF-92A4-ED4826A164B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DFD9-89EF-4200-932A-A89B25E95B4C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BFBEACB-9741-47BF-92A4-ED4826A164B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DFD9-89EF-4200-932A-A89B25E95B4C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EACB-9741-47BF-92A4-ED4826A164B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DFD9-89EF-4200-932A-A89B25E95B4C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EACB-9741-47BF-92A4-ED4826A164B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DFD9-89EF-4200-932A-A89B25E95B4C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EACB-9741-47BF-92A4-ED4826A164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DFD9-89EF-4200-932A-A89B25E95B4C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EACB-9741-47BF-92A4-ED4826A164B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DFD9-89EF-4200-932A-A89B25E95B4C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EACB-9741-47BF-92A4-ED4826A164B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DFD9-89EF-4200-932A-A89B25E95B4C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BFBEACB-9741-47BF-92A4-ED4826A164B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DBDFD9-89EF-4200-932A-A89B25E95B4C}" type="datetimeFigureOut">
              <a:rPr lang="cs-CZ" smtClean="0"/>
              <a:t>29. 9. 2020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BFBEACB-9741-47BF-92A4-ED4826A164B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Začínáme s finštinou</a:t>
            </a:r>
            <a:endParaRPr lang="cs-CZ" sz="3200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KIELI I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409" y="3905010"/>
            <a:ext cx="1821643" cy="110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47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r>
              <a:rPr lang="cs-CZ" b="1" dirty="0" smtClean="0"/>
              <a:t>DÉLKA HLÁSEK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478951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z</a:t>
            </a:r>
            <a:r>
              <a:rPr lang="cs-CZ" b="1" dirty="0" smtClean="0"/>
              <a:t>dvojená </a:t>
            </a:r>
            <a:r>
              <a:rPr lang="cs-CZ" b="1" dirty="0"/>
              <a:t>samohláska </a:t>
            </a:r>
            <a:r>
              <a:rPr lang="cs-CZ" dirty="0"/>
              <a:t>se pouze jednoduše prodlužuje (např. finská zdvojená hláska </a:t>
            </a:r>
            <a:r>
              <a:rPr lang="cs-CZ" i="1" dirty="0" err="1"/>
              <a:t>aa</a:t>
            </a:r>
            <a:r>
              <a:rPr lang="cs-CZ" i="1" dirty="0"/>
              <a:t> </a:t>
            </a:r>
            <a:r>
              <a:rPr lang="cs-CZ" dirty="0"/>
              <a:t>se vysloví jako </a:t>
            </a:r>
            <a:r>
              <a:rPr lang="cs-CZ" dirty="0" smtClean="0"/>
              <a:t>české </a:t>
            </a:r>
            <a:r>
              <a:rPr lang="cs-CZ" i="1" dirty="0" smtClean="0"/>
              <a:t>á</a:t>
            </a:r>
            <a:r>
              <a:rPr lang="cs-CZ" dirty="0" smtClean="0"/>
              <a:t>).</a:t>
            </a:r>
            <a:endParaRPr lang="cs-CZ" dirty="0"/>
          </a:p>
          <a:p>
            <a:r>
              <a:rPr lang="cs-CZ" dirty="0"/>
              <a:t>f</a:t>
            </a:r>
            <a:r>
              <a:rPr lang="cs-CZ" dirty="0" smtClean="0"/>
              <a:t>inština </a:t>
            </a:r>
            <a:r>
              <a:rPr lang="cs-CZ" dirty="0"/>
              <a:t>však zná i </a:t>
            </a:r>
            <a:r>
              <a:rPr lang="cs-CZ" b="1" dirty="0" smtClean="0"/>
              <a:t>zdvojené souhlásky</a:t>
            </a:r>
            <a:r>
              <a:rPr lang="cs-CZ" dirty="0" smtClean="0"/>
              <a:t>, </a:t>
            </a:r>
            <a:r>
              <a:rPr lang="cs-CZ" dirty="0"/>
              <a:t>tzn. </a:t>
            </a:r>
            <a:r>
              <a:rPr lang="cs-CZ" b="1" dirty="0" smtClean="0"/>
              <a:t>gemináty</a:t>
            </a:r>
            <a:r>
              <a:rPr lang="cs-CZ" dirty="0" smtClean="0"/>
              <a:t>, </a:t>
            </a:r>
            <a:r>
              <a:rPr lang="cs-CZ" dirty="0"/>
              <a:t>které se také vyslovují dlouze </a:t>
            </a:r>
            <a:r>
              <a:rPr lang="cs-CZ" dirty="0" smtClean="0"/>
              <a:t>jako </a:t>
            </a:r>
            <a:r>
              <a:rPr lang="cs-CZ" dirty="0"/>
              <a:t>jedna dlouhá </a:t>
            </a:r>
            <a:r>
              <a:rPr lang="cs-CZ" dirty="0" smtClean="0"/>
              <a:t>souhláska, která vznikne krátkým zadržením </a:t>
            </a:r>
            <a:r>
              <a:rPr lang="cs-CZ" dirty="0"/>
              <a:t>při mluvení. </a:t>
            </a:r>
            <a:endParaRPr lang="cs-CZ" dirty="0" smtClean="0"/>
          </a:p>
          <a:p>
            <a:r>
              <a:rPr lang="cs-CZ" dirty="0"/>
              <a:t>m</a:t>
            </a:r>
            <a:r>
              <a:rPr lang="cs-CZ" dirty="0" smtClean="0"/>
              <a:t>ožné </a:t>
            </a:r>
            <a:r>
              <a:rPr lang="cs-CZ" dirty="0"/>
              <a:t>zdvojené </a:t>
            </a:r>
            <a:r>
              <a:rPr lang="cs-CZ" dirty="0" smtClean="0"/>
              <a:t>souhlásky: </a:t>
            </a:r>
            <a:r>
              <a:rPr lang="cs-CZ" i="1" dirty="0" err="1"/>
              <a:t>kk</a:t>
            </a:r>
            <a:r>
              <a:rPr lang="cs-CZ" i="1" dirty="0"/>
              <a:t>, </a:t>
            </a:r>
            <a:r>
              <a:rPr lang="cs-CZ" i="1" dirty="0" err="1"/>
              <a:t>ll</a:t>
            </a:r>
            <a:r>
              <a:rPr lang="cs-CZ" i="1" dirty="0"/>
              <a:t>, mm, </a:t>
            </a:r>
            <a:r>
              <a:rPr lang="cs-CZ" i="1" dirty="0" err="1"/>
              <a:t>nn</a:t>
            </a:r>
            <a:r>
              <a:rPr lang="cs-CZ" i="1" dirty="0"/>
              <a:t>, pp, </a:t>
            </a:r>
            <a:r>
              <a:rPr lang="cs-CZ" i="1" dirty="0" err="1"/>
              <a:t>rr</a:t>
            </a:r>
            <a:r>
              <a:rPr lang="cs-CZ" i="1" dirty="0"/>
              <a:t>, </a:t>
            </a:r>
            <a:r>
              <a:rPr lang="cs-CZ" i="1" dirty="0" err="1" smtClean="0"/>
              <a:t>ss</a:t>
            </a:r>
            <a:r>
              <a:rPr lang="cs-CZ" i="1" dirty="0" smtClean="0"/>
              <a:t>, </a:t>
            </a:r>
            <a:r>
              <a:rPr lang="cs-CZ" i="1" dirty="0" err="1"/>
              <a:t>tt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POZOR – </a:t>
            </a:r>
            <a:r>
              <a:rPr lang="cs-CZ" b="1" dirty="0" smtClean="0"/>
              <a:t>délka hlásek je významotvorná</a:t>
            </a:r>
            <a:r>
              <a:rPr lang="cs-CZ" dirty="0" smtClean="0"/>
              <a:t>!</a:t>
            </a:r>
          </a:p>
          <a:p>
            <a:r>
              <a:rPr lang="cs-CZ" i="1" dirty="0" err="1"/>
              <a:t>palo</a:t>
            </a:r>
            <a:r>
              <a:rPr lang="cs-CZ" dirty="0"/>
              <a:t> — </a:t>
            </a:r>
            <a:r>
              <a:rPr lang="cs-CZ" dirty="0" smtClean="0"/>
              <a:t>požár x </a:t>
            </a:r>
            <a:r>
              <a:rPr lang="cs-CZ" i="1" dirty="0" smtClean="0"/>
              <a:t>pallo</a:t>
            </a:r>
            <a:r>
              <a:rPr lang="cs-CZ" dirty="0"/>
              <a:t> — </a:t>
            </a:r>
            <a:r>
              <a:rPr lang="cs-CZ" dirty="0" smtClean="0"/>
              <a:t>míč</a:t>
            </a:r>
            <a:endParaRPr lang="cs-CZ" dirty="0"/>
          </a:p>
          <a:p>
            <a:r>
              <a:rPr lang="cs-CZ" i="1" dirty="0" err="1"/>
              <a:t>tapaa</a:t>
            </a:r>
            <a:r>
              <a:rPr lang="cs-CZ" dirty="0"/>
              <a:t> — </a:t>
            </a:r>
            <a:r>
              <a:rPr lang="cs-CZ" dirty="0" smtClean="0"/>
              <a:t>potkává x </a:t>
            </a:r>
            <a:r>
              <a:rPr lang="cs-CZ" i="1" dirty="0" err="1" smtClean="0"/>
              <a:t>tappaa</a:t>
            </a:r>
            <a:r>
              <a:rPr lang="cs-CZ" dirty="0"/>
              <a:t> — </a:t>
            </a:r>
            <a:r>
              <a:rPr lang="cs-CZ" dirty="0" smtClean="0"/>
              <a:t>zabíjí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6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r>
              <a:rPr lang="cs-CZ" b="1" dirty="0" smtClean="0"/>
              <a:t>DLOUHÉ A KRÁTKÉ VOKÁLY</a:t>
            </a:r>
            <a:endParaRPr lang="cs-CZ" b="1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14935"/>
          <a:stretch/>
        </p:blipFill>
        <p:spPr bwMode="auto">
          <a:xfrm>
            <a:off x="323528" y="2492896"/>
            <a:ext cx="8555034" cy="220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2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28215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DLOUHÉ A KRÁTKÉ KONSONANTY</a:t>
            </a:r>
            <a:endParaRPr lang="cs-CZ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2" y="1668410"/>
            <a:ext cx="8513174" cy="471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5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HARJOITUS 1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Lue</a:t>
            </a:r>
            <a:r>
              <a:rPr lang="cs-CZ" dirty="0" smtClean="0"/>
              <a:t>:</a:t>
            </a:r>
          </a:p>
          <a:p>
            <a:r>
              <a:rPr lang="cs-CZ" i="1" dirty="0" err="1"/>
              <a:t>k</a:t>
            </a:r>
            <a:r>
              <a:rPr lang="cs-CZ" i="1" dirty="0" err="1" smtClean="0"/>
              <a:t>uu</a:t>
            </a:r>
            <a:r>
              <a:rPr lang="cs-CZ" i="1" dirty="0" smtClean="0"/>
              <a:t> – </a:t>
            </a:r>
            <a:r>
              <a:rPr lang="cs-CZ" i="1" dirty="0" err="1" smtClean="0"/>
              <a:t>kyy</a:t>
            </a:r>
            <a:endParaRPr lang="cs-CZ" i="1" dirty="0" smtClean="0"/>
          </a:p>
          <a:p>
            <a:r>
              <a:rPr lang="cs-CZ" i="1" dirty="0" err="1"/>
              <a:t>u</a:t>
            </a:r>
            <a:r>
              <a:rPr lang="cs-CZ" i="1" dirty="0" err="1" smtClean="0"/>
              <a:t>los</a:t>
            </a:r>
            <a:r>
              <a:rPr lang="cs-CZ" i="1" dirty="0" smtClean="0"/>
              <a:t> – </a:t>
            </a:r>
            <a:r>
              <a:rPr lang="cs-CZ" i="1" dirty="0" err="1" smtClean="0"/>
              <a:t>ylös</a:t>
            </a:r>
            <a:endParaRPr lang="cs-CZ" i="1" dirty="0" smtClean="0"/>
          </a:p>
          <a:p>
            <a:r>
              <a:rPr lang="cs-CZ" i="1" dirty="0" err="1"/>
              <a:t>p</a:t>
            </a:r>
            <a:r>
              <a:rPr lang="cs-CZ" i="1" dirty="0" err="1" smtClean="0"/>
              <a:t>uu</a:t>
            </a:r>
            <a:r>
              <a:rPr lang="cs-CZ" i="1" dirty="0" smtClean="0"/>
              <a:t> – </a:t>
            </a:r>
            <a:r>
              <a:rPr lang="cs-CZ" i="1" dirty="0" err="1" smtClean="0"/>
              <a:t>pyy</a:t>
            </a:r>
            <a:endParaRPr lang="cs-CZ" i="1" dirty="0" smtClean="0"/>
          </a:p>
          <a:p>
            <a:r>
              <a:rPr lang="cs-CZ" i="1" dirty="0" err="1"/>
              <a:t>s</a:t>
            </a:r>
            <a:r>
              <a:rPr lang="cs-CZ" i="1" dirty="0" err="1" smtClean="0"/>
              <a:t>uu</a:t>
            </a:r>
            <a:r>
              <a:rPr lang="cs-CZ" i="1" dirty="0" smtClean="0"/>
              <a:t> – </a:t>
            </a:r>
            <a:r>
              <a:rPr lang="cs-CZ" i="1" dirty="0" err="1" smtClean="0"/>
              <a:t>syy</a:t>
            </a:r>
            <a:endParaRPr lang="cs-CZ" i="1" dirty="0" smtClean="0"/>
          </a:p>
          <a:p>
            <a:r>
              <a:rPr lang="cs-CZ" i="1" dirty="0" err="1"/>
              <a:t>t</a:t>
            </a:r>
            <a:r>
              <a:rPr lang="cs-CZ" i="1" dirty="0" err="1" smtClean="0"/>
              <a:t>uo</a:t>
            </a:r>
            <a:r>
              <a:rPr lang="cs-CZ" i="1" dirty="0" smtClean="0"/>
              <a:t> – </a:t>
            </a:r>
            <a:r>
              <a:rPr lang="cs-CZ" i="1" dirty="0" err="1" smtClean="0"/>
              <a:t>työ</a:t>
            </a:r>
            <a:endParaRPr lang="cs-CZ" i="1" dirty="0" smtClean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2572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HARJOITUS 2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Lue</a:t>
            </a:r>
            <a:r>
              <a:rPr lang="cs-CZ" dirty="0" smtClean="0"/>
              <a:t> </a:t>
            </a:r>
            <a:r>
              <a:rPr lang="fi-FI" dirty="0" smtClean="0"/>
              <a:t>pitkät </a:t>
            </a:r>
            <a:r>
              <a:rPr lang="fi-FI" dirty="0"/>
              <a:t>tai lyhyet vokaalit ja </a:t>
            </a:r>
            <a:r>
              <a:rPr lang="fi-FI" dirty="0" smtClean="0"/>
              <a:t>konsonantit</a:t>
            </a:r>
            <a:r>
              <a:rPr lang="cs-CZ" dirty="0" smtClean="0"/>
              <a:t>:</a:t>
            </a:r>
            <a:endParaRPr lang="fi-FI" dirty="0"/>
          </a:p>
          <a:p>
            <a:r>
              <a:rPr lang="fi-FI" i="1" dirty="0"/>
              <a:t>aamu – ammuu</a:t>
            </a:r>
          </a:p>
          <a:p>
            <a:r>
              <a:rPr lang="fi-FI" i="1" dirty="0"/>
              <a:t>uni – uuni </a:t>
            </a:r>
          </a:p>
          <a:p>
            <a:r>
              <a:rPr lang="fi-FI" i="1" dirty="0"/>
              <a:t>tuli – tuuli – tulli</a:t>
            </a:r>
          </a:p>
          <a:p>
            <a:r>
              <a:rPr lang="fi-FI" i="1" dirty="0"/>
              <a:t>kuka – kukka</a:t>
            </a:r>
          </a:p>
          <a:p>
            <a:r>
              <a:rPr lang="fi-FI" i="1" dirty="0"/>
              <a:t>kisa – kissa</a:t>
            </a:r>
          </a:p>
          <a:p>
            <a:r>
              <a:rPr lang="fi-FI" i="1" dirty="0"/>
              <a:t>kasi – kassi</a:t>
            </a:r>
          </a:p>
          <a:p>
            <a:r>
              <a:rPr lang="fi-FI" i="1" dirty="0"/>
              <a:t>Pasi – </a:t>
            </a:r>
            <a:r>
              <a:rPr lang="fi-FI" i="1" dirty="0" smtClean="0"/>
              <a:t>paasi</a:t>
            </a:r>
            <a:r>
              <a:rPr lang="cs-CZ" i="1" dirty="0" smtClean="0"/>
              <a:t> </a:t>
            </a:r>
            <a:r>
              <a:rPr lang="fi-FI" i="1" dirty="0" smtClean="0"/>
              <a:t>– passi</a:t>
            </a:r>
            <a:endParaRPr lang="fi-FI" i="1" dirty="0"/>
          </a:p>
          <a:p>
            <a:r>
              <a:rPr lang="fi-FI" i="1" dirty="0" smtClean="0"/>
              <a:t>Sari</a:t>
            </a:r>
            <a:r>
              <a:rPr lang="cs-CZ" i="1" dirty="0" smtClean="0"/>
              <a:t> </a:t>
            </a:r>
            <a:r>
              <a:rPr lang="fi-FI" i="1" dirty="0" smtClean="0"/>
              <a:t>– saari </a:t>
            </a:r>
            <a:endParaRPr lang="fi-FI" i="1" dirty="0"/>
          </a:p>
          <a:p>
            <a:r>
              <a:rPr lang="fi-FI" i="1" dirty="0"/>
              <a:t>kari – </a:t>
            </a:r>
            <a:r>
              <a:rPr lang="fi-FI" i="1" dirty="0" smtClean="0"/>
              <a:t>kaari</a:t>
            </a:r>
            <a:r>
              <a:rPr lang="cs-CZ" i="1" dirty="0" smtClean="0"/>
              <a:t> </a:t>
            </a:r>
            <a:r>
              <a:rPr lang="fi-FI" i="1" dirty="0" smtClean="0"/>
              <a:t>– Karri</a:t>
            </a:r>
            <a:endParaRPr lang="fi-FI" i="1" dirty="0"/>
          </a:p>
          <a:p>
            <a:r>
              <a:rPr lang="fi-FI" i="1" dirty="0"/>
              <a:t>palo – pallo</a:t>
            </a:r>
          </a:p>
          <a:p>
            <a:r>
              <a:rPr lang="fi-FI" i="1" dirty="0"/>
              <a:t>tili – tiili – tilli</a:t>
            </a:r>
          </a:p>
          <a:p>
            <a:r>
              <a:rPr lang="fi-FI" i="1" dirty="0"/>
              <a:t>sika – siika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6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DIFTONGY</a:t>
            </a:r>
            <a:endParaRPr lang="cs-CZ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5082"/>
          <a:stretch/>
        </p:blipFill>
        <p:spPr bwMode="auto">
          <a:xfrm>
            <a:off x="750882" y="2060848"/>
            <a:ext cx="773906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95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cs-CZ" b="1" dirty="0" smtClean="0"/>
              <a:t>HARJOITUS 3: </a:t>
            </a:r>
            <a:r>
              <a:rPr lang="cs-CZ" dirty="0" err="1"/>
              <a:t>Lue</a:t>
            </a:r>
            <a:r>
              <a:rPr lang="cs-CZ" dirty="0"/>
              <a:t> </a:t>
            </a:r>
            <a:r>
              <a:rPr lang="cs-CZ" dirty="0" err="1" smtClean="0"/>
              <a:t>diftongit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1052736"/>
            <a:ext cx="7787208" cy="56886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pois</a:t>
            </a:r>
            <a:r>
              <a:rPr lang="cs-CZ" dirty="0" smtClean="0"/>
              <a:t> </a:t>
            </a:r>
            <a:r>
              <a:rPr lang="cs-CZ" dirty="0" err="1" smtClean="0"/>
              <a:t>noin</a:t>
            </a:r>
            <a:r>
              <a:rPr lang="cs-CZ" dirty="0" smtClean="0"/>
              <a:t> </a:t>
            </a:r>
            <a:r>
              <a:rPr lang="cs-CZ" dirty="0" err="1" smtClean="0"/>
              <a:t>sanoin</a:t>
            </a:r>
            <a:r>
              <a:rPr lang="cs-CZ" dirty="0" smtClean="0"/>
              <a:t> </a:t>
            </a:r>
            <a:r>
              <a:rPr lang="cs-CZ" dirty="0" err="1" smtClean="0"/>
              <a:t>pohjoinen</a:t>
            </a:r>
            <a:r>
              <a:rPr lang="cs-CZ" dirty="0" smtClean="0"/>
              <a:t> </a:t>
            </a:r>
            <a:r>
              <a:rPr lang="cs-CZ" dirty="0" err="1" smtClean="0"/>
              <a:t>soitan</a:t>
            </a:r>
            <a:r>
              <a:rPr lang="cs-CZ" dirty="0" smtClean="0"/>
              <a:t> </a:t>
            </a:r>
            <a:r>
              <a:rPr lang="cs-CZ" dirty="0" err="1" smtClean="0"/>
              <a:t>voitan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err="1"/>
              <a:t>h</a:t>
            </a:r>
            <a:r>
              <a:rPr lang="cs-CZ" dirty="0" err="1" smtClean="0"/>
              <a:t>uilu</a:t>
            </a:r>
            <a:r>
              <a:rPr lang="cs-CZ" dirty="0" smtClean="0"/>
              <a:t> </a:t>
            </a:r>
            <a:r>
              <a:rPr lang="cs-CZ" dirty="0" err="1" smtClean="0"/>
              <a:t>muita</a:t>
            </a:r>
            <a:r>
              <a:rPr lang="cs-CZ" dirty="0" smtClean="0"/>
              <a:t> </a:t>
            </a:r>
            <a:r>
              <a:rPr lang="cs-CZ" dirty="0" err="1" smtClean="0"/>
              <a:t>aikuinen</a:t>
            </a:r>
            <a:r>
              <a:rPr lang="cs-CZ" dirty="0" smtClean="0"/>
              <a:t> </a:t>
            </a:r>
            <a:r>
              <a:rPr lang="cs-CZ" dirty="0" err="1" smtClean="0"/>
              <a:t>puisto</a:t>
            </a:r>
            <a:r>
              <a:rPr lang="cs-CZ" dirty="0" smtClean="0"/>
              <a:t> </a:t>
            </a:r>
            <a:r>
              <a:rPr lang="cs-CZ" dirty="0" err="1" smtClean="0"/>
              <a:t>kuinka</a:t>
            </a:r>
            <a:r>
              <a:rPr lang="cs-CZ" dirty="0" smtClean="0"/>
              <a:t> </a:t>
            </a:r>
            <a:r>
              <a:rPr lang="cs-CZ" dirty="0" err="1" smtClean="0"/>
              <a:t>kuitti</a:t>
            </a:r>
            <a:r>
              <a:rPr lang="cs-CZ" dirty="0" smtClean="0"/>
              <a:t> </a:t>
            </a:r>
            <a:r>
              <a:rPr lang="cs-CZ" dirty="0" err="1" smtClean="0"/>
              <a:t>puinen</a:t>
            </a:r>
            <a:endParaRPr lang="cs-CZ" dirty="0" smtClean="0"/>
          </a:p>
          <a:p>
            <a:pPr marL="0" indent="0">
              <a:buNone/>
            </a:pPr>
            <a:r>
              <a:rPr lang="cs-CZ" dirty="0" err="1"/>
              <a:t>l</a:t>
            </a:r>
            <a:r>
              <a:rPr lang="cs-CZ" dirty="0" err="1" smtClean="0"/>
              <a:t>yijy</a:t>
            </a:r>
            <a:r>
              <a:rPr lang="cs-CZ" dirty="0" smtClean="0"/>
              <a:t> </a:t>
            </a:r>
            <a:r>
              <a:rPr lang="cs-CZ" dirty="0" err="1" smtClean="0"/>
              <a:t>kysyin</a:t>
            </a:r>
            <a:r>
              <a:rPr lang="cs-CZ" dirty="0" smtClean="0"/>
              <a:t> </a:t>
            </a:r>
            <a:r>
              <a:rPr lang="cs-CZ" dirty="0" err="1" smtClean="0"/>
              <a:t>väsyi</a:t>
            </a:r>
            <a:r>
              <a:rPr lang="cs-CZ" dirty="0" smtClean="0"/>
              <a:t> </a:t>
            </a:r>
            <a:r>
              <a:rPr lang="cs-CZ" dirty="0" err="1" smtClean="0"/>
              <a:t>näkyi</a:t>
            </a:r>
            <a:r>
              <a:rPr lang="cs-CZ" dirty="0" smtClean="0"/>
              <a:t> </a:t>
            </a:r>
            <a:r>
              <a:rPr lang="cs-CZ" dirty="0" err="1" smtClean="0"/>
              <a:t>ryppyinen</a:t>
            </a:r>
            <a:r>
              <a:rPr lang="cs-CZ" dirty="0" smtClean="0"/>
              <a:t> </a:t>
            </a:r>
            <a:r>
              <a:rPr lang="cs-CZ" dirty="0" err="1" smtClean="0"/>
              <a:t>myimme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l</a:t>
            </a:r>
            <a:r>
              <a:rPr lang="cs-CZ" dirty="0" err="1" smtClean="0"/>
              <a:t>öi</a:t>
            </a:r>
            <a:r>
              <a:rPr lang="cs-CZ" dirty="0" smtClean="0"/>
              <a:t> </a:t>
            </a:r>
            <a:r>
              <a:rPr lang="cs-CZ" dirty="0" err="1" smtClean="0"/>
              <a:t>öitä</a:t>
            </a:r>
            <a:r>
              <a:rPr lang="cs-CZ" dirty="0" smtClean="0"/>
              <a:t> </a:t>
            </a:r>
            <a:r>
              <a:rPr lang="cs-CZ" dirty="0" err="1" smtClean="0"/>
              <a:t>töitä</a:t>
            </a:r>
            <a:r>
              <a:rPr lang="cs-CZ" dirty="0"/>
              <a:t> </a:t>
            </a:r>
            <a:r>
              <a:rPr lang="cs-CZ" dirty="0" err="1" smtClean="0"/>
              <a:t>näköinen</a:t>
            </a:r>
            <a:r>
              <a:rPr lang="cs-CZ" dirty="0" smtClean="0"/>
              <a:t> </a:t>
            </a:r>
            <a:r>
              <a:rPr lang="cs-CZ" dirty="0" err="1" smtClean="0"/>
              <a:t>söin</a:t>
            </a:r>
            <a:r>
              <a:rPr lang="cs-CZ" dirty="0" smtClean="0"/>
              <a:t> </a:t>
            </a:r>
            <a:r>
              <a:rPr lang="cs-CZ" dirty="0" err="1" smtClean="0"/>
              <a:t>säilöi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äiti</a:t>
            </a:r>
            <a:r>
              <a:rPr lang="cs-CZ" dirty="0" smtClean="0"/>
              <a:t> </a:t>
            </a:r>
            <a:r>
              <a:rPr lang="cs-CZ" dirty="0" err="1" smtClean="0"/>
              <a:t>päivässä</a:t>
            </a:r>
            <a:r>
              <a:rPr lang="cs-CZ" dirty="0" smtClean="0"/>
              <a:t> </a:t>
            </a:r>
            <a:r>
              <a:rPr lang="cs-CZ" dirty="0" err="1" smtClean="0"/>
              <a:t>eläin</a:t>
            </a:r>
            <a:r>
              <a:rPr lang="cs-CZ" dirty="0" smtClean="0"/>
              <a:t> </a:t>
            </a:r>
            <a:r>
              <a:rPr lang="cs-CZ" dirty="0" err="1" smtClean="0"/>
              <a:t>näin</a:t>
            </a:r>
            <a:r>
              <a:rPr lang="cs-CZ" dirty="0" smtClean="0"/>
              <a:t> </a:t>
            </a:r>
            <a:r>
              <a:rPr lang="cs-CZ" dirty="0" err="1" smtClean="0"/>
              <a:t>tilapäinen</a:t>
            </a:r>
            <a:endParaRPr lang="cs-CZ" dirty="0" smtClean="0"/>
          </a:p>
          <a:p>
            <a:pPr marL="0" indent="0">
              <a:buNone/>
            </a:pPr>
            <a:r>
              <a:rPr lang="cs-CZ" dirty="0" err="1"/>
              <a:t>p</a:t>
            </a:r>
            <a:r>
              <a:rPr lang="cs-CZ" dirty="0" err="1" smtClean="0"/>
              <a:t>aita</a:t>
            </a:r>
            <a:r>
              <a:rPr lang="cs-CZ" dirty="0" smtClean="0"/>
              <a:t> </a:t>
            </a:r>
            <a:r>
              <a:rPr lang="cs-CZ" dirty="0" err="1" smtClean="0"/>
              <a:t>raita</a:t>
            </a:r>
            <a:r>
              <a:rPr lang="cs-CZ" dirty="0" smtClean="0"/>
              <a:t> </a:t>
            </a:r>
            <a:r>
              <a:rPr lang="cs-CZ" dirty="0" err="1" smtClean="0"/>
              <a:t>vihainen</a:t>
            </a:r>
            <a:r>
              <a:rPr lang="cs-CZ" dirty="0" smtClean="0"/>
              <a:t> </a:t>
            </a:r>
            <a:r>
              <a:rPr lang="cs-CZ" dirty="0" err="1" smtClean="0"/>
              <a:t>sain</a:t>
            </a:r>
            <a:r>
              <a:rPr lang="cs-CZ" dirty="0" smtClean="0"/>
              <a:t> </a:t>
            </a:r>
            <a:r>
              <a:rPr lang="cs-CZ" dirty="0" err="1" smtClean="0"/>
              <a:t>vain</a:t>
            </a:r>
            <a:r>
              <a:rPr lang="cs-CZ" dirty="0" smtClean="0"/>
              <a:t> </a:t>
            </a:r>
            <a:r>
              <a:rPr lang="cs-CZ" dirty="0" err="1" smtClean="0"/>
              <a:t>paistaa</a:t>
            </a:r>
            <a:r>
              <a:rPr lang="cs-CZ" dirty="0" smtClean="0"/>
              <a:t> Saimaa 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h</a:t>
            </a:r>
            <a:r>
              <a:rPr lang="cs-CZ" dirty="0" err="1" smtClean="0"/>
              <a:t>ei</a:t>
            </a:r>
            <a:r>
              <a:rPr lang="cs-CZ" dirty="0" smtClean="0"/>
              <a:t> </a:t>
            </a:r>
            <a:r>
              <a:rPr lang="cs-CZ" dirty="0" err="1" smtClean="0"/>
              <a:t>meille</a:t>
            </a:r>
            <a:r>
              <a:rPr lang="cs-CZ" dirty="0" smtClean="0"/>
              <a:t> </a:t>
            </a:r>
            <a:r>
              <a:rPr lang="cs-CZ" dirty="0" err="1" smtClean="0"/>
              <a:t>eilen</a:t>
            </a:r>
            <a:r>
              <a:rPr lang="cs-CZ" dirty="0" smtClean="0"/>
              <a:t> </a:t>
            </a:r>
            <a:r>
              <a:rPr lang="cs-CZ" dirty="0" err="1" smtClean="0"/>
              <a:t>keitto</a:t>
            </a:r>
            <a:r>
              <a:rPr lang="cs-CZ" dirty="0" smtClean="0"/>
              <a:t> </a:t>
            </a:r>
            <a:r>
              <a:rPr lang="cs-CZ" dirty="0" err="1" smtClean="0"/>
              <a:t>eteinen</a:t>
            </a:r>
            <a:r>
              <a:rPr lang="cs-CZ" dirty="0" smtClean="0"/>
              <a:t> </a:t>
            </a:r>
            <a:r>
              <a:rPr lang="cs-CZ" dirty="0" err="1" smtClean="0"/>
              <a:t>viimeinen</a:t>
            </a:r>
            <a:endParaRPr lang="cs-CZ" dirty="0" smtClean="0"/>
          </a:p>
          <a:p>
            <a:pPr marL="0" indent="0">
              <a:buNone/>
            </a:pPr>
            <a:r>
              <a:rPr lang="cs-CZ" dirty="0" err="1"/>
              <a:t>k</a:t>
            </a:r>
            <a:r>
              <a:rPr lang="cs-CZ" dirty="0" err="1" smtClean="0"/>
              <a:t>oulu</a:t>
            </a:r>
            <a:r>
              <a:rPr lang="cs-CZ" dirty="0" smtClean="0"/>
              <a:t> joulu </a:t>
            </a:r>
            <a:r>
              <a:rPr lang="cs-CZ" dirty="0" err="1" smtClean="0"/>
              <a:t>soutaa</a:t>
            </a:r>
            <a:r>
              <a:rPr lang="cs-CZ" dirty="0" smtClean="0"/>
              <a:t> </a:t>
            </a:r>
            <a:r>
              <a:rPr lang="cs-CZ" dirty="0" err="1" smtClean="0"/>
              <a:t>rouva</a:t>
            </a:r>
            <a:r>
              <a:rPr lang="cs-CZ" dirty="0" smtClean="0"/>
              <a:t> </a:t>
            </a:r>
            <a:r>
              <a:rPr lang="cs-CZ" dirty="0" err="1" smtClean="0"/>
              <a:t>lounas</a:t>
            </a:r>
            <a:r>
              <a:rPr lang="cs-CZ" dirty="0" smtClean="0"/>
              <a:t> </a:t>
            </a:r>
            <a:r>
              <a:rPr lang="cs-CZ" dirty="0" err="1" smtClean="0"/>
              <a:t>nousta</a:t>
            </a:r>
            <a:r>
              <a:rPr lang="cs-CZ" dirty="0" smtClean="0"/>
              <a:t> </a:t>
            </a:r>
            <a:r>
              <a:rPr lang="cs-CZ" dirty="0" err="1" smtClean="0"/>
              <a:t>Oulu</a:t>
            </a:r>
            <a:endParaRPr lang="cs-CZ" dirty="0" smtClean="0"/>
          </a:p>
          <a:p>
            <a:pPr marL="0" indent="0">
              <a:buNone/>
            </a:pPr>
            <a:r>
              <a:rPr lang="cs-CZ" dirty="0" err="1"/>
              <a:t>v</a:t>
            </a:r>
            <a:r>
              <a:rPr lang="cs-CZ" dirty="0" err="1" smtClean="0"/>
              <a:t>iulu</a:t>
            </a:r>
            <a:r>
              <a:rPr lang="cs-CZ" dirty="0" smtClean="0"/>
              <a:t> </a:t>
            </a:r>
            <a:r>
              <a:rPr lang="cs-CZ" dirty="0" err="1" smtClean="0"/>
              <a:t>kiuru</a:t>
            </a:r>
            <a:r>
              <a:rPr lang="cs-CZ" dirty="0" smtClean="0"/>
              <a:t> </a:t>
            </a:r>
            <a:r>
              <a:rPr lang="cs-CZ" dirty="0" err="1" smtClean="0"/>
              <a:t>hiukan</a:t>
            </a:r>
            <a:r>
              <a:rPr lang="cs-CZ" dirty="0" smtClean="0"/>
              <a:t> </a:t>
            </a:r>
            <a:r>
              <a:rPr lang="cs-CZ" dirty="0" err="1" smtClean="0"/>
              <a:t>liukas</a:t>
            </a:r>
            <a:r>
              <a:rPr lang="cs-CZ" dirty="0" smtClean="0"/>
              <a:t> </a:t>
            </a:r>
            <a:r>
              <a:rPr lang="cs-CZ" dirty="0" err="1" smtClean="0"/>
              <a:t>kiusaus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a</a:t>
            </a:r>
            <a:r>
              <a:rPr lang="cs-CZ" dirty="0" smtClean="0"/>
              <a:t>uto </a:t>
            </a:r>
            <a:r>
              <a:rPr lang="cs-CZ" dirty="0" err="1" smtClean="0"/>
              <a:t>tauti</a:t>
            </a:r>
            <a:r>
              <a:rPr lang="cs-CZ" dirty="0" smtClean="0"/>
              <a:t> </a:t>
            </a:r>
            <a:r>
              <a:rPr lang="cs-CZ" dirty="0" err="1" smtClean="0"/>
              <a:t>vauva</a:t>
            </a:r>
            <a:r>
              <a:rPr lang="cs-CZ" dirty="0" smtClean="0"/>
              <a:t> </a:t>
            </a:r>
            <a:r>
              <a:rPr lang="cs-CZ" dirty="0" err="1" smtClean="0"/>
              <a:t>laulaa</a:t>
            </a:r>
            <a:r>
              <a:rPr lang="cs-CZ" dirty="0" smtClean="0"/>
              <a:t> </a:t>
            </a:r>
            <a:r>
              <a:rPr lang="cs-CZ" dirty="0" err="1" smtClean="0"/>
              <a:t>kautta</a:t>
            </a:r>
            <a:r>
              <a:rPr lang="cs-CZ" dirty="0" smtClean="0"/>
              <a:t> </a:t>
            </a:r>
            <a:r>
              <a:rPr lang="cs-CZ" dirty="0" err="1" smtClean="0"/>
              <a:t>rauta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seurata</a:t>
            </a:r>
            <a:r>
              <a:rPr lang="cs-CZ" dirty="0" smtClean="0"/>
              <a:t> </a:t>
            </a:r>
            <a:r>
              <a:rPr lang="cs-CZ" dirty="0" err="1" smtClean="0"/>
              <a:t>seutu</a:t>
            </a:r>
            <a:r>
              <a:rPr lang="cs-CZ" dirty="0" smtClean="0"/>
              <a:t> </a:t>
            </a:r>
            <a:r>
              <a:rPr lang="cs-CZ" dirty="0" err="1" smtClean="0"/>
              <a:t>keuhkot</a:t>
            </a:r>
            <a:r>
              <a:rPr lang="cs-CZ" dirty="0" smtClean="0"/>
              <a:t> </a:t>
            </a:r>
            <a:r>
              <a:rPr lang="cs-CZ" dirty="0" err="1" smtClean="0"/>
              <a:t>keula</a:t>
            </a:r>
            <a:r>
              <a:rPr lang="cs-CZ" dirty="0" smtClean="0"/>
              <a:t> </a:t>
            </a:r>
            <a:r>
              <a:rPr lang="cs-CZ" dirty="0" err="1" smtClean="0"/>
              <a:t>Eurooppa</a:t>
            </a:r>
            <a:endParaRPr lang="cs-CZ" dirty="0" smtClean="0"/>
          </a:p>
          <a:p>
            <a:pPr marL="0" indent="0">
              <a:buNone/>
            </a:pPr>
            <a:r>
              <a:rPr lang="cs-CZ" dirty="0" err="1"/>
              <a:t>p</a:t>
            </a:r>
            <a:r>
              <a:rPr lang="cs-CZ" dirty="0" err="1" smtClean="0"/>
              <a:t>öytä</a:t>
            </a:r>
            <a:r>
              <a:rPr lang="cs-CZ" dirty="0" smtClean="0"/>
              <a:t> </a:t>
            </a:r>
            <a:r>
              <a:rPr lang="cs-CZ" dirty="0" err="1" smtClean="0"/>
              <a:t>köyhä</a:t>
            </a:r>
            <a:r>
              <a:rPr lang="cs-CZ" dirty="0" smtClean="0"/>
              <a:t> </a:t>
            </a:r>
            <a:r>
              <a:rPr lang="cs-CZ" dirty="0" err="1" smtClean="0"/>
              <a:t>löyly</a:t>
            </a:r>
            <a:r>
              <a:rPr lang="cs-CZ" dirty="0" smtClean="0"/>
              <a:t> </a:t>
            </a:r>
            <a:r>
              <a:rPr lang="cs-CZ" dirty="0" err="1" smtClean="0"/>
              <a:t>löysä</a:t>
            </a:r>
            <a:r>
              <a:rPr lang="cs-CZ" dirty="0" smtClean="0"/>
              <a:t> </a:t>
            </a:r>
            <a:r>
              <a:rPr lang="cs-CZ" dirty="0" err="1" smtClean="0"/>
              <a:t>löysi</a:t>
            </a:r>
            <a:r>
              <a:rPr lang="cs-CZ" dirty="0" smtClean="0"/>
              <a:t> </a:t>
            </a:r>
            <a:r>
              <a:rPr lang="cs-CZ" dirty="0" err="1" smtClean="0"/>
              <a:t>köysi</a:t>
            </a:r>
            <a:endParaRPr lang="cs-CZ" dirty="0" smtClean="0"/>
          </a:p>
          <a:p>
            <a:pPr marL="0" indent="0">
              <a:buNone/>
            </a:pPr>
            <a:r>
              <a:rPr lang="cs-CZ" dirty="0" err="1"/>
              <a:t>n</a:t>
            </a:r>
            <a:r>
              <a:rPr lang="cs-CZ" dirty="0" err="1" smtClean="0"/>
              <a:t>äytän</a:t>
            </a:r>
            <a:r>
              <a:rPr lang="cs-CZ" dirty="0" smtClean="0"/>
              <a:t> </a:t>
            </a:r>
            <a:r>
              <a:rPr lang="cs-CZ" dirty="0" err="1" smtClean="0"/>
              <a:t>täynnä</a:t>
            </a:r>
            <a:r>
              <a:rPr lang="cs-CZ" dirty="0" smtClean="0"/>
              <a:t> </a:t>
            </a:r>
            <a:r>
              <a:rPr lang="cs-CZ" dirty="0" err="1" smtClean="0"/>
              <a:t>käydä</a:t>
            </a:r>
            <a:r>
              <a:rPr lang="cs-CZ" dirty="0" smtClean="0"/>
              <a:t> </a:t>
            </a:r>
            <a:r>
              <a:rPr lang="cs-CZ" dirty="0" err="1" smtClean="0"/>
              <a:t>täytyy</a:t>
            </a:r>
            <a:r>
              <a:rPr lang="cs-CZ" dirty="0" smtClean="0"/>
              <a:t> </a:t>
            </a:r>
            <a:r>
              <a:rPr lang="cs-CZ" dirty="0" err="1" smtClean="0"/>
              <a:t>näyte</a:t>
            </a:r>
            <a:endParaRPr lang="cs-CZ" dirty="0" smtClean="0"/>
          </a:p>
          <a:p>
            <a:pPr marL="0" indent="0">
              <a:buNone/>
            </a:pPr>
            <a:r>
              <a:rPr lang="cs-CZ" dirty="0" err="1"/>
              <a:t>t</a:t>
            </a:r>
            <a:r>
              <a:rPr lang="cs-CZ" dirty="0" err="1" smtClean="0"/>
              <a:t>ie</a:t>
            </a:r>
            <a:r>
              <a:rPr lang="cs-CZ" dirty="0" smtClean="0"/>
              <a:t> </a:t>
            </a:r>
            <a:r>
              <a:rPr lang="cs-CZ" dirty="0" err="1" smtClean="0"/>
              <a:t>niemi</a:t>
            </a:r>
            <a:r>
              <a:rPr lang="cs-CZ" dirty="0" smtClean="0"/>
              <a:t> </a:t>
            </a:r>
            <a:r>
              <a:rPr lang="cs-CZ" dirty="0" err="1" smtClean="0"/>
              <a:t>mieli</a:t>
            </a:r>
            <a:r>
              <a:rPr lang="cs-CZ" dirty="0" smtClean="0"/>
              <a:t> </a:t>
            </a:r>
            <a:r>
              <a:rPr lang="cs-CZ" dirty="0" err="1" smtClean="0"/>
              <a:t>mies</a:t>
            </a:r>
            <a:r>
              <a:rPr lang="cs-CZ" dirty="0" smtClean="0"/>
              <a:t>  </a:t>
            </a:r>
            <a:r>
              <a:rPr lang="cs-CZ" dirty="0" err="1" smtClean="0"/>
              <a:t>kiertää</a:t>
            </a:r>
            <a:r>
              <a:rPr lang="cs-CZ" dirty="0" smtClean="0"/>
              <a:t> </a:t>
            </a:r>
            <a:r>
              <a:rPr lang="cs-CZ" dirty="0" err="1" smtClean="0"/>
              <a:t>hieno</a:t>
            </a:r>
            <a:r>
              <a:rPr lang="cs-CZ" dirty="0" smtClean="0"/>
              <a:t> </a:t>
            </a:r>
            <a:r>
              <a:rPr lang="cs-CZ" dirty="0" err="1" smtClean="0"/>
              <a:t>pieni</a:t>
            </a:r>
            <a:endParaRPr lang="cs-CZ" dirty="0" smtClean="0"/>
          </a:p>
          <a:p>
            <a:pPr marL="0" indent="0">
              <a:buNone/>
            </a:pPr>
            <a:r>
              <a:rPr lang="cs-CZ" dirty="0" err="1"/>
              <a:t>t</a:t>
            </a:r>
            <a:r>
              <a:rPr lang="cs-CZ" dirty="0" err="1" smtClean="0"/>
              <a:t>uo</a:t>
            </a:r>
            <a:r>
              <a:rPr lang="cs-CZ" dirty="0" smtClean="0"/>
              <a:t> </a:t>
            </a:r>
            <a:r>
              <a:rPr lang="cs-CZ" dirty="0" err="1" smtClean="0"/>
              <a:t>juoda</a:t>
            </a:r>
            <a:r>
              <a:rPr lang="cs-CZ" dirty="0" smtClean="0"/>
              <a:t> </a:t>
            </a:r>
            <a:r>
              <a:rPr lang="cs-CZ" dirty="0" err="1" smtClean="0"/>
              <a:t>luoda</a:t>
            </a:r>
            <a:r>
              <a:rPr lang="cs-CZ" dirty="0" smtClean="0"/>
              <a:t> </a:t>
            </a:r>
            <a:r>
              <a:rPr lang="cs-CZ" dirty="0" err="1" smtClean="0"/>
              <a:t>suo</a:t>
            </a:r>
            <a:r>
              <a:rPr lang="cs-CZ" dirty="0" smtClean="0"/>
              <a:t> </a:t>
            </a:r>
            <a:r>
              <a:rPr lang="cs-CZ" dirty="0" err="1" smtClean="0"/>
              <a:t>kuolla</a:t>
            </a:r>
            <a:r>
              <a:rPr lang="cs-CZ" dirty="0" smtClean="0"/>
              <a:t> </a:t>
            </a:r>
            <a:r>
              <a:rPr lang="cs-CZ" dirty="0" err="1" smtClean="0"/>
              <a:t>luokka</a:t>
            </a:r>
            <a:r>
              <a:rPr lang="cs-CZ" dirty="0" smtClean="0"/>
              <a:t> </a:t>
            </a:r>
            <a:r>
              <a:rPr lang="cs-CZ" dirty="0" err="1" smtClean="0"/>
              <a:t>Suomi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yö</a:t>
            </a:r>
            <a:r>
              <a:rPr lang="cs-CZ" dirty="0" smtClean="0"/>
              <a:t> </a:t>
            </a:r>
            <a:r>
              <a:rPr lang="cs-CZ" dirty="0" err="1" smtClean="0"/>
              <a:t>vyö</a:t>
            </a:r>
            <a:r>
              <a:rPr lang="cs-CZ" dirty="0" smtClean="0"/>
              <a:t> </a:t>
            </a:r>
            <a:r>
              <a:rPr lang="cs-CZ" dirty="0" err="1" smtClean="0"/>
              <a:t>työ</a:t>
            </a:r>
            <a:r>
              <a:rPr lang="cs-CZ" dirty="0" smtClean="0"/>
              <a:t> </a:t>
            </a:r>
            <a:r>
              <a:rPr lang="cs-CZ" dirty="0" err="1" smtClean="0"/>
              <a:t>syödä</a:t>
            </a:r>
            <a:r>
              <a:rPr lang="cs-CZ" dirty="0" smtClean="0"/>
              <a:t> </a:t>
            </a:r>
            <a:r>
              <a:rPr lang="cs-CZ" dirty="0" err="1" smtClean="0"/>
              <a:t>työntää</a:t>
            </a:r>
            <a:r>
              <a:rPr lang="cs-CZ" dirty="0" smtClean="0"/>
              <a:t> </a:t>
            </a:r>
            <a:r>
              <a:rPr lang="cs-CZ" dirty="0" err="1" smtClean="0"/>
              <a:t>syöpä</a:t>
            </a:r>
            <a:r>
              <a:rPr lang="cs-CZ" dirty="0" smtClean="0"/>
              <a:t> </a:t>
            </a:r>
            <a:r>
              <a:rPr lang="cs-CZ" dirty="0" err="1" smtClean="0"/>
              <a:t>ryöstö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2212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VOKÁLNÍ HARMONIE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e finském slově se vyskytují:</a:t>
            </a:r>
          </a:p>
          <a:p>
            <a:r>
              <a:rPr lang="cs-CZ" dirty="0" smtClean="0"/>
              <a:t>buď </a:t>
            </a:r>
            <a:r>
              <a:rPr lang="cs-CZ" b="1" dirty="0" smtClean="0"/>
              <a:t>zadní</a:t>
            </a:r>
            <a:r>
              <a:rPr lang="cs-CZ" dirty="0" smtClean="0"/>
              <a:t> vokály (</a:t>
            </a:r>
            <a:r>
              <a:rPr lang="cs-CZ" dirty="0" smtClean="0">
                <a:solidFill>
                  <a:srgbClr val="FF0000"/>
                </a:solidFill>
              </a:rPr>
              <a:t>a, o, u</a:t>
            </a:r>
            <a:r>
              <a:rPr lang="cs-CZ" dirty="0" smtClean="0"/>
              <a:t>): </a:t>
            </a:r>
            <a:r>
              <a:rPr lang="cs-CZ" i="1" dirty="0" err="1" smtClean="0"/>
              <a:t>talo</a:t>
            </a:r>
            <a:r>
              <a:rPr lang="cs-CZ" dirty="0" smtClean="0"/>
              <a:t> (= ‚dům‘)</a:t>
            </a:r>
          </a:p>
          <a:p>
            <a:r>
              <a:rPr lang="cs-CZ" dirty="0"/>
              <a:t>n</a:t>
            </a:r>
            <a:r>
              <a:rPr lang="cs-CZ" dirty="0" smtClean="0"/>
              <a:t>ebo </a:t>
            </a:r>
            <a:r>
              <a:rPr lang="cs-CZ" b="1" dirty="0" smtClean="0"/>
              <a:t>přední</a:t>
            </a:r>
            <a:r>
              <a:rPr lang="cs-CZ" dirty="0" smtClean="0"/>
              <a:t> vokály (</a:t>
            </a:r>
            <a:r>
              <a:rPr lang="cs-CZ" dirty="0" smtClean="0">
                <a:solidFill>
                  <a:srgbClr val="00B0F0"/>
                </a:solidFill>
              </a:rPr>
              <a:t>ä, ö, y</a:t>
            </a:r>
            <a:r>
              <a:rPr lang="cs-CZ" dirty="0" smtClean="0"/>
              <a:t>): </a:t>
            </a:r>
            <a:r>
              <a:rPr lang="cs-CZ" i="1" dirty="0" err="1" smtClean="0"/>
              <a:t>kynä</a:t>
            </a:r>
            <a:r>
              <a:rPr lang="fi-FI" dirty="0"/>
              <a:t> </a:t>
            </a:r>
            <a:r>
              <a:rPr lang="cs-CZ" dirty="0" smtClean="0"/>
              <a:t>(= ‚tužka‘)</a:t>
            </a:r>
          </a:p>
          <a:p>
            <a:r>
              <a:rPr lang="cs-CZ" dirty="0"/>
              <a:t>v</a:t>
            </a:r>
            <a:r>
              <a:rPr lang="cs-CZ" dirty="0" smtClean="0"/>
              <a:t>okály </a:t>
            </a:r>
            <a:r>
              <a:rPr lang="cs-CZ" dirty="0" smtClean="0">
                <a:solidFill>
                  <a:srgbClr val="92D050"/>
                </a:solidFill>
              </a:rPr>
              <a:t>i</a:t>
            </a:r>
            <a:r>
              <a:rPr lang="cs-CZ" dirty="0" smtClean="0"/>
              <a:t> a </a:t>
            </a:r>
            <a:r>
              <a:rPr lang="cs-CZ" dirty="0" smtClean="0">
                <a:solidFill>
                  <a:srgbClr val="92D050"/>
                </a:solidFill>
              </a:rPr>
              <a:t>e </a:t>
            </a:r>
            <a:r>
              <a:rPr lang="cs-CZ" dirty="0" smtClean="0"/>
              <a:t>jsou </a:t>
            </a:r>
            <a:r>
              <a:rPr lang="cs-CZ" b="1" dirty="0" smtClean="0"/>
              <a:t>neutrální</a:t>
            </a:r>
          </a:p>
          <a:p>
            <a:r>
              <a:rPr lang="cs-CZ" dirty="0" smtClean="0"/>
              <a:t>POZOR! toto pravidlo se netýká kompozit (např. </a:t>
            </a:r>
            <a:r>
              <a:rPr lang="fi-FI" i="1" dirty="0" smtClean="0"/>
              <a:t>yöpuku</a:t>
            </a:r>
            <a:r>
              <a:rPr lang="cs-CZ" dirty="0" smtClean="0"/>
              <a:t>)</a:t>
            </a:r>
            <a:r>
              <a:rPr lang="fi-FI" i="1" dirty="0" smtClean="0"/>
              <a:t> </a:t>
            </a:r>
            <a:r>
              <a:rPr lang="cs-CZ" dirty="0" smtClean="0"/>
              <a:t>a výpůjček z cizích jazyků (</a:t>
            </a:r>
            <a:r>
              <a:rPr lang="cs-CZ" i="1" dirty="0"/>
              <a:t>k</a:t>
            </a:r>
            <a:r>
              <a:rPr lang="fi-FI" i="1" dirty="0"/>
              <a:t>onduktööri</a:t>
            </a:r>
            <a:r>
              <a:rPr lang="cs-CZ" dirty="0"/>
              <a:t>)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58687"/>
            <a:ext cx="3096344" cy="17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171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VOKÁLNÍ HARMONIE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Využívá se při výběru pádové či osobní koncovky:</a:t>
            </a:r>
          </a:p>
          <a:p>
            <a:endParaRPr lang="cs-CZ" dirty="0"/>
          </a:p>
          <a:p>
            <a:r>
              <a:rPr lang="cs-CZ" i="1" dirty="0" err="1" smtClean="0"/>
              <a:t>talo-ssa</a:t>
            </a:r>
            <a:endParaRPr lang="cs-CZ" i="1" dirty="0" smtClean="0"/>
          </a:p>
          <a:p>
            <a:r>
              <a:rPr lang="cs-CZ" i="1" dirty="0" err="1"/>
              <a:t>p</a:t>
            </a:r>
            <a:r>
              <a:rPr lang="cs-CZ" i="1" dirty="0" err="1" smtClean="0"/>
              <a:t>uisto-ssa</a:t>
            </a:r>
            <a:endParaRPr lang="cs-CZ" i="1" dirty="0" smtClean="0"/>
          </a:p>
          <a:p>
            <a:r>
              <a:rPr lang="cs-CZ" i="1" dirty="0" err="1" smtClean="0"/>
              <a:t>koira-lla</a:t>
            </a:r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r>
              <a:rPr lang="cs-CZ" i="1" dirty="0" err="1" smtClean="0"/>
              <a:t>k</a:t>
            </a:r>
            <a:r>
              <a:rPr lang="cs-CZ" i="1" dirty="0" err="1" smtClean="0"/>
              <a:t>ynä</a:t>
            </a:r>
            <a:r>
              <a:rPr lang="cs-CZ" i="1" dirty="0" err="1" smtClean="0"/>
              <a:t>-</a:t>
            </a:r>
            <a:r>
              <a:rPr lang="cs-CZ" i="1" dirty="0" err="1" smtClean="0"/>
              <a:t>ssä</a:t>
            </a:r>
            <a:endParaRPr lang="cs-CZ" i="1" dirty="0" smtClean="0"/>
          </a:p>
          <a:p>
            <a:r>
              <a:rPr lang="cs-CZ" i="1" dirty="0" err="1" smtClean="0"/>
              <a:t>keittiö-ssä</a:t>
            </a:r>
            <a:endParaRPr lang="cs-CZ" i="1" dirty="0" smtClean="0"/>
          </a:p>
          <a:p>
            <a:r>
              <a:rPr lang="cs-CZ" i="1" dirty="0" err="1" smtClean="0"/>
              <a:t>häne-llä</a:t>
            </a:r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314770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HARJOITUS 4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Lisää</a:t>
            </a:r>
            <a:r>
              <a:rPr lang="cs-CZ" dirty="0" smtClean="0"/>
              <a:t> </a:t>
            </a:r>
            <a:r>
              <a:rPr lang="cs-CZ" dirty="0" err="1" smtClean="0"/>
              <a:t>oikea</a:t>
            </a:r>
            <a:r>
              <a:rPr lang="cs-CZ" dirty="0" smtClean="0"/>
              <a:t> </a:t>
            </a:r>
            <a:r>
              <a:rPr lang="cs-CZ" dirty="0" err="1" smtClean="0"/>
              <a:t>pääte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-</a:t>
            </a:r>
            <a:r>
              <a:rPr lang="cs-CZ" i="1" dirty="0" err="1" smtClean="0"/>
              <a:t>ssa</a:t>
            </a:r>
            <a:r>
              <a:rPr lang="cs-CZ" dirty="0" smtClean="0"/>
              <a:t> </a:t>
            </a:r>
            <a:r>
              <a:rPr lang="cs-CZ" dirty="0" err="1" smtClean="0"/>
              <a:t>vai</a:t>
            </a:r>
            <a:r>
              <a:rPr lang="cs-CZ" dirty="0" smtClean="0"/>
              <a:t> –</a:t>
            </a:r>
            <a:r>
              <a:rPr lang="cs-CZ" i="1" dirty="0" err="1" smtClean="0"/>
              <a:t>ssä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i="1" dirty="0" err="1" smtClean="0"/>
              <a:t>maisema</a:t>
            </a:r>
            <a:r>
              <a:rPr lang="cs-CZ" i="1" dirty="0" smtClean="0"/>
              <a:t> (krajina), </a:t>
            </a:r>
            <a:r>
              <a:rPr lang="cs-CZ" i="1" dirty="0" err="1" smtClean="0"/>
              <a:t>viesti</a:t>
            </a:r>
            <a:r>
              <a:rPr lang="cs-CZ" i="1" dirty="0" smtClean="0"/>
              <a:t> (vzkaz), </a:t>
            </a:r>
            <a:r>
              <a:rPr lang="cs-CZ" i="1" dirty="0" err="1" smtClean="0"/>
              <a:t>kylä</a:t>
            </a:r>
            <a:r>
              <a:rPr lang="cs-CZ" i="1" dirty="0" smtClean="0"/>
              <a:t> (vesnice), </a:t>
            </a:r>
            <a:r>
              <a:rPr lang="cs-CZ" i="1" dirty="0" err="1" smtClean="0"/>
              <a:t>filmi</a:t>
            </a:r>
            <a:r>
              <a:rPr lang="cs-CZ" i="1" dirty="0" smtClean="0"/>
              <a:t>, </a:t>
            </a:r>
            <a:r>
              <a:rPr lang="cs-CZ" i="1" dirty="0" err="1" smtClean="0"/>
              <a:t>kuva</a:t>
            </a:r>
            <a:r>
              <a:rPr lang="cs-CZ" i="1" dirty="0" smtClean="0"/>
              <a:t> (obrázek), </a:t>
            </a:r>
            <a:r>
              <a:rPr lang="cs-CZ" i="1" dirty="0" err="1" smtClean="0"/>
              <a:t>koulu</a:t>
            </a:r>
            <a:r>
              <a:rPr lang="cs-CZ" i="1" dirty="0" smtClean="0"/>
              <a:t> (škola), </a:t>
            </a:r>
            <a:r>
              <a:rPr lang="cs-CZ" i="1" dirty="0" err="1" smtClean="0"/>
              <a:t>yliopisto</a:t>
            </a:r>
            <a:r>
              <a:rPr lang="cs-CZ" i="1" dirty="0" smtClean="0"/>
              <a:t> (univerzita), </a:t>
            </a:r>
            <a:r>
              <a:rPr lang="cs-CZ" i="1" dirty="0" err="1" smtClean="0"/>
              <a:t>juna</a:t>
            </a:r>
            <a:r>
              <a:rPr lang="cs-CZ" i="1" dirty="0" smtClean="0"/>
              <a:t> (vlak), </a:t>
            </a:r>
            <a:r>
              <a:rPr lang="cs-CZ" i="1" dirty="0" err="1" smtClean="0"/>
              <a:t>syyskuu</a:t>
            </a:r>
            <a:r>
              <a:rPr lang="cs-CZ" i="1" dirty="0" smtClean="0"/>
              <a:t> (září)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 smtClean="0"/>
              <a:t>-</a:t>
            </a:r>
            <a:r>
              <a:rPr lang="cs-CZ" i="1" dirty="0" err="1" smtClean="0"/>
              <a:t>lla</a:t>
            </a:r>
            <a:r>
              <a:rPr lang="cs-CZ" i="1" dirty="0" smtClean="0"/>
              <a:t> </a:t>
            </a:r>
            <a:r>
              <a:rPr lang="cs-CZ" dirty="0" err="1" smtClean="0"/>
              <a:t>vai</a:t>
            </a:r>
            <a:r>
              <a:rPr lang="cs-CZ" dirty="0" smtClean="0"/>
              <a:t> –</a:t>
            </a:r>
            <a:r>
              <a:rPr lang="cs-CZ" i="1" dirty="0" err="1" smtClean="0"/>
              <a:t>llä</a:t>
            </a:r>
            <a:r>
              <a:rPr lang="cs-CZ" dirty="0" smtClean="0"/>
              <a:t>?</a:t>
            </a:r>
            <a:r>
              <a:rPr lang="cs-CZ" i="1" dirty="0" smtClean="0"/>
              <a:t> </a:t>
            </a:r>
          </a:p>
          <a:p>
            <a:pPr marL="0" indent="0">
              <a:buNone/>
            </a:pPr>
            <a:r>
              <a:rPr lang="cs-CZ" i="1" dirty="0" err="1"/>
              <a:t>b</a:t>
            </a:r>
            <a:r>
              <a:rPr lang="cs-CZ" i="1" dirty="0" err="1" smtClean="0"/>
              <a:t>ussi</a:t>
            </a:r>
            <a:r>
              <a:rPr lang="cs-CZ" i="1" dirty="0" smtClean="0"/>
              <a:t> (autobus), </a:t>
            </a:r>
            <a:r>
              <a:rPr lang="cs-CZ" i="1" dirty="0" err="1" smtClean="0"/>
              <a:t>laiva</a:t>
            </a:r>
            <a:r>
              <a:rPr lang="cs-CZ" i="1" dirty="0" smtClean="0"/>
              <a:t> (loď), </a:t>
            </a:r>
            <a:r>
              <a:rPr lang="cs-CZ" i="1" dirty="0" err="1" smtClean="0"/>
              <a:t>seinä</a:t>
            </a:r>
            <a:r>
              <a:rPr lang="cs-CZ" i="1" dirty="0" smtClean="0"/>
              <a:t> (zeď), </a:t>
            </a:r>
            <a:r>
              <a:rPr lang="cs-CZ" i="1" dirty="0" err="1" smtClean="0"/>
              <a:t>insinööri</a:t>
            </a:r>
            <a:r>
              <a:rPr lang="cs-CZ" i="1" dirty="0" smtClean="0"/>
              <a:t> (inženýr)</a:t>
            </a:r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59725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SUOMI – MAAILMAN VAIKEIN KIELI?</a:t>
            </a:r>
            <a:br>
              <a:rPr lang="cs-CZ" b="1" dirty="0" smtClean="0"/>
            </a:br>
            <a:r>
              <a:rPr lang="cs-CZ" sz="1300" dirty="0" smtClean="0"/>
              <a:t>(</a:t>
            </a:r>
            <a:r>
              <a:rPr lang="cs-CZ" sz="1300" dirty="0"/>
              <a:t>https://</a:t>
            </a:r>
            <a:r>
              <a:rPr lang="cs-CZ" sz="1300" dirty="0" smtClean="0"/>
              <a:t>www.kotus.fi/nyt/</a:t>
            </a:r>
            <a:r>
              <a:rPr lang="cs-CZ" sz="1300" dirty="0" err="1" smtClean="0"/>
              <a:t>kotus-blogi</a:t>
            </a:r>
            <a:r>
              <a:rPr lang="cs-CZ" sz="1300" dirty="0" smtClean="0"/>
              <a:t>/</a:t>
            </a:r>
            <a:r>
              <a:rPr lang="cs-CZ" sz="1300" dirty="0" err="1" smtClean="0"/>
              <a:t>vesa_heikkinen</a:t>
            </a:r>
            <a:r>
              <a:rPr lang="cs-CZ" sz="1300" dirty="0" smtClean="0"/>
              <a:t>/onko_suomen_kieli_vaikeaa.19768.blog)</a:t>
            </a:r>
            <a:endParaRPr lang="cs-CZ" sz="13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670" y="980728"/>
            <a:ext cx="405695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08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</p:spPr>
        <p:txBody>
          <a:bodyPr/>
          <a:lstStyle/>
          <a:p>
            <a:r>
              <a:rPr lang="cs-CZ" b="1" dirty="0" smtClean="0"/>
              <a:t>HARJOITUS 5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4248472" cy="5077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 smtClean="0"/>
              <a:t>Lisää</a:t>
            </a:r>
            <a:r>
              <a:rPr lang="cs-CZ" dirty="0" smtClean="0"/>
              <a:t> </a:t>
            </a:r>
            <a:r>
              <a:rPr lang="cs-CZ" dirty="0" err="1" smtClean="0"/>
              <a:t>oikea</a:t>
            </a:r>
            <a:r>
              <a:rPr lang="cs-CZ" dirty="0" smtClean="0"/>
              <a:t> </a:t>
            </a:r>
            <a:r>
              <a:rPr lang="cs-CZ" dirty="0" err="1" smtClean="0"/>
              <a:t>vokaali</a:t>
            </a:r>
            <a:r>
              <a:rPr lang="cs-CZ" dirty="0" smtClean="0"/>
              <a:t>: -</a:t>
            </a:r>
            <a:r>
              <a:rPr lang="fi-FI" i="1" dirty="0" smtClean="0"/>
              <a:t>a </a:t>
            </a:r>
            <a:r>
              <a:rPr lang="cs-CZ" dirty="0" err="1" smtClean="0"/>
              <a:t>vai</a:t>
            </a:r>
            <a:r>
              <a:rPr lang="fi-FI" i="1" dirty="0" smtClean="0"/>
              <a:t> </a:t>
            </a:r>
            <a:r>
              <a:rPr lang="cs-CZ" i="1" dirty="0" smtClean="0"/>
              <a:t>-</a:t>
            </a:r>
            <a:r>
              <a:rPr lang="fi-FI" i="1" dirty="0" smtClean="0"/>
              <a:t>ä</a:t>
            </a:r>
            <a:r>
              <a:rPr lang="cs-CZ" dirty="0" smtClean="0"/>
              <a:t>?</a:t>
            </a:r>
            <a:endParaRPr lang="fi-FI" dirty="0"/>
          </a:p>
          <a:p>
            <a:r>
              <a:rPr lang="fi-FI" i="1" dirty="0"/>
              <a:t>metsäss____</a:t>
            </a:r>
          </a:p>
          <a:p>
            <a:r>
              <a:rPr lang="fi-FI" i="1" dirty="0"/>
              <a:t>pankist____</a:t>
            </a:r>
          </a:p>
          <a:p>
            <a:r>
              <a:rPr lang="fi-FI" i="1" dirty="0"/>
              <a:t>opiskelijall____</a:t>
            </a:r>
          </a:p>
          <a:p>
            <a:r>
              <a:rPr lang="fi-FI" i="1" dirty="0"/>
              <a:t>isäll____</a:t>
            </a:r>
          </a:p>
          <a:p>
            <a:r>
              <a:rPr lang="fi-FI" i="1" dirty="0"/>
              <a:t>tuoliss____</a:t>
            </a:r>
          </a:p>
          <a:p>
            <a:r>
              <a:rPr lang="fi-FI" i="1" dirty="0"/>
              <a:t>luokass____</a:t>
            </a:r>
          </a:p>
          <a:p>
            <a:r>
              <a:rPr lang="fi-FI" i="1" dirty="0"/>
              <a:t>vyöss____</a:t>
            </a:r>
          </a:p>
          <a:p>
            <a:r>
              <a:rPr lang="fi-FI" i="1" dirty="0"/>
              <a:t>tädill</a:t>
            </a:r>
            <a:r>
              <a:rPr lang="fi-FI" dirty="0"/>
              <a:t>____</a:t>
            </a:r>
          </a:p>
          <a:p>
            <a:r>
              <a:rPr lang="cs-CZ" i="1" dirty="0" err="1" smtClean="0"/>
              <a:t>hyllyll</a:t>
            </a:r>
            <a:r>
              <a:rPr lang="cs-CZ" dirty="0" smtClean="0"/>
              <a:t>_____</a:t>
            </a:r>
          </a:p>
          <a:p>
            <a:r>
              <a:rPr lang="cs-CZ" i="1" dirty="0" err="1"/>
              <a:t>p</a:t>
            </a:r>
            <a:r>
              <a:rPr lang="cs-CZ" i="1" dirty="0" err="1" smtClean="0"/>
              <a:t>uistoss</a:t>
            </a:r>
            <a:r>
              <a:rPr lang="cs-CZ" i="1" dirty="0" smtClean="0"/>
              <a:t>____</a:t>
            </a:r>
          </a:p>
          <a:p>
            <a:r>
              <a:rPr lang="cs-CZ" i="1" dirty="0" err="1" smtClean="0"/>
              <a:t>Prahass</a:t>
            </a:r>
            <a:r>
              <a:rPr lang="cs-CZ" dirty="0" smtClean="0"/>
              <a:t>____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4048" y="1447800"/>
            <a:ext cx="3960440" cy="4933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 smtClean="0"/>
              <a:t>Lisää</a:t>
            </a:r>
            <a:r>
              <a:rPr lang="cs-CZ" dirty="0" smtClean="0"/>
              <a:t> </a:t>
            </a:r>
            <a:r>
              <a:rPr lang="cs-CZ" dirty="0" err="1" smtClean="0"/>
              <a:t>oikea</a:t>
            </a:r>
            <a:r>
              <a:rPr lang="cs-CZ" dirty="0" smtClean="0"/>
              <a:t> </a:t>
            </a:r>
            <a:r>
              <a:rPr lang="cs-CZ" dirty="0" err="1" smtClean="0"/>
              <a:t>päätevariantti</a:t>
            </a:r>
            <a:r>
              <a:rPr lang="cs-CZ" dirty="0" smtClean="0"/>
              <a:t>: </a:t>
            </a:r>
          </a:p>
          <a:p>
            <a:pPr marL="0" indent="0">
              <a:buNone/>
            </a:pPr>
            <a:r>
              <a:rPr lang="cs-CZ" i="1" dirty="0" smtClean="0"/>
              <a:t>-vat</a:t>
            </a:r>
            <a:r>
              <a:rPr lang="cs-CZ" dirty="0" smtClean="0"/>
              <a:t> </a:t>
            </a:r>
            <a:r>
              <a:rPr lang="cs-CZ" dirty="0" err="1" smtClean="0"/>
              <a:t>vai</a:t>
            </a:r>
            <a:r>
              <a:rPr lang="cs-CZ" dirty="0" smtClean="0"/>
              <a:t> –</a:t>
            </a:r>
            <a:r>
              <a:rPr lang="cs-CZ" i="1" dirty="0" err="1" smtClean="0"/>
              <a:t>vät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i="1" dirty="0"/>
              <a:t>t</a:t>
            </a:r>
            <a:r>
              <a:rPr lang="cs-CZ" i="1" dirty="0" smtClean="0"/>
              <a:t>ule____</a:t>
            </a:r>
          </a:p>
          <a:p>
            <a:pPr marL="0" indent="0">
              <a:buNone/>
            </a:pPr>
            <a:r>
              <a:rPr lang="cs-CZ" i="1" dirty="0"/>
              <a:t>m</a:t>
            </a:r>
            <a:r>
              <a:rPr lang="cs-CZ" i="1" dirty="0" smtClean="0"/>
              <a:t>ene_____</a:t>
            </a:r>
          </a:p>
          <a:p>
            <a:pPr marL="0" indent="0">
              <a:buNone/>
            </a:pPr>
            <a:r>
              <a:rPr lang="cs-CZ" i="1" dirty="0" err="1"/>
              <a:t>o</a:t>
            </a:r>
            <a:r>
              <a:rPr lang="cs-CZ" i="1" dirty="0" err="1" smtClean="0"/>
              <a:t>sta</a:t>
            </a:r>
            <a:r>
              <a:rPr lang="cs-CZ" i="1" dirty="0" smtClean="0"/>
              <a:t>____</a:t>
            </a:r>
          </a:p>
          <a:p>
            <a:pPr marL="0" indent="0">
              <a:buNone/>
            </a:pPr>
            <a:r>
              <a:rPr lang="cs-CZ" i="1" dirty="0" err="1"/>
              <a:t>p</a:t>
            </a:r>
            <a:r>
              <a:rPr lang="cs-CZ" i="1" dirty="0" err="1" smtClean="0"/>
              <a:t>uhu</a:t>
            </a:r>
            <a:r>
              <a:rPr lang="cs-CZ" i="1" dirty="0" smtClean="0"/>
              <a:t>____</a:t>
            </a:r>
          </a:p>
          <a:p>
            <a:pPr marL="0" indent="0">
              <a:buNone/>
            </a:pPr>
            <a:r>
              <a:rPr lang="cs-CZ" i="1" dirty="0" err="1"/>
              <a:t>s</a:t>
            </a:r>
            <a:r>
              <a:rPr lang="cs-CZ" i="1" dirty="0" err="1" smtClean="0"/>
              <a:t>yö</a:t>
            </a:r>
            <a:r>
              <a:rPr lang="cs-CZ" i="1" dirty="0" smtClean="0"/>
              <a:t>_____</a:t>
            </a:r>
          </a:p>
          <a:p>
            <a:pPr marL="0" indent="0">
              <a:buNone/>
            </a:pPr>
            <a:r>
              <a:rPr lang="cs-CZ" i="1" dirty="0" err="1"/>
              <a:t>m</a:t>
            </a:r>
            <a:r>
              <a:rPr lang="cs-CZ" i="1" dirty="0" err="1" smtClean="0"/>
              <a:t>yy</a:t>
            </a:r>
            <a:r>
              <a:rPr lang="cs-CZ" i="1" dirty="0" smtClean="0"/>
              <a:t>____</a:t>
            </a:r>
          </a:p>
          <a:p>
            <a:pPr marL="0" indent="0">
              <a:buNone/>
            </a:pPr>
            <a:r>
              <a:rPr lang="cs-CZ" i="1" dirty="0" err="1"/>
              <a:t>o</a:t>
            </a:r>
            <a:r>
              <a:rPr lang="cs-CZ" i="1" dirty="0" err="1" smtClean="0"/>
              <a:t>piskele</a:t>
            </a:r>
            <a:r>
              <a:rPr lang="cs-CZ" i="1" dirty="0" smtClean="0"/>
              <a:t>____</a:t>
            </a:r>
          </a:p>
          <a:p>
            <a:pPr marL="0" indent="0">
              <a:buNone/>
            </a:pPr>
            <a:r>
              <a:rPr lang="cs-CZ" i="1" dirty="0" err="1"/>
              <a:t>t</a:t>
            </a:r>
            <a:r>
              <a:rPr lang="cs-CZ" i="1" dirty="0" err="1" smtClean="0"/>
              <a:t>ietä</a:t>
            </a:r>
            <a:r>
              <a:rPr lang="cs-CZ" i="1" dirty="0" smtClean="0"/>
              <a:t>_____</a:t>
            </a:r>
          </a:p>
          <a:p>
            <a:pPr marL="0" indent="0">
              <a:buNone/>
            </a:pPr>
            <a:r>
              <a:rPr lang="cs-CZ" i="1" dirty="0" err="1"/>
              <a:t>t</a:t>
            </a:r>
            <a:r>
              <a:rPr lang="cs-CZ" i="1" dirty="0" err="1" smtClean="0"/>
              <a:t>arvitse</a:t>
            </a:r>
            <a:r>
              <a:rPr lang="cs-CZ" i="1" dirty="0" smtClean="0"/>
              <a:t>______</a:t>
            </a:r>
          </a:p>
          <a:p>
            <a:pPr marL="0" indent="0">
              <a:buNone/>
            </a:pPr>
            <a:r>
              <a:rPr lang="cs-CZ" i="1" dirty="0" err="1"/>
              <a:t>e</a:t>
            </a:r>
            <a:r>
              <a:rPr lang="cs-CZ" i="1" dirty="0" err="1" smtClean="0"/>
              <a:t>tsi</a:t>
            </a:r>
            <a:r>
              <a:rPr lang="cs-CZ" i="1" dirty="0" smtClean="0"/>
              <a:t>_____</a:t>
            </a:r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240654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cs-CZ" b="1" dirty="0" smtClean="0"/>
              <a:t>PŘÍZVUK, INTONACE, RÁZ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683568" y="1268760"/>
            <a:ext cx="8003232" cy="518457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p</a:t>
            </a:r>
            <a:r>
              <a:rPr lang="cs-CZ" b="1" dirty="0" smtClean="0"/>
              <a:t>řízvuk </a:t>
            </a:r>
            <a:r>
              <a:rPr lang="cs-CZ" b="1" dirty="0" smtClean="0"/>
              <a:t>na </a:t>
            </a:r>
            <a:r>
              <a:rPr lang="cs-CZ" b="1" dirty="0" smtClean="0"/>
              <a:t>1. </a:t>
            </a:r>
            <a:r>
              <a:rPr lang="cs-CZ" b="1" dirty="0" smtClean="0"/>
              <a:t>slabice </a:t>
            </a:r>
            <a:r>
              <a:rPr lang="cs-CZ" dirty="0" smtClean="0"/>
              <a:t>(podobně jako v češtině)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edlejší přízvuk na slabice 3., 5. atd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dirty="0" smtClean="0"/>
              <a:t>i</a:t>
            </a:r>
            <a:r>
              <a:rPr lang="cs-CZ" b="1" dirty="0" smtClean="0"/>
              <a:t>ntonace nestoupá</a:t>
            </a:r>
            <a:r>
              <a:rPr lang="cs-CZ" dirty="0" smtClean="0"/>
              <a:t> (ani v otázce!)</a:t>
            </a:r>
          </a:p>
          <a:p>
            <a:pPr marL="0" indent="0">
              <a:buNone/>
            </a:pPr>
            <a:r>
              <a:rPr lang="cs-CZ" i="1" dirty="0" err="1" smtClean="0"/>
              <a:t>Mitä</a:t>
            </a:r>
            <a:r>
              <a:rPr lang="cs-CZ" i="1" dirty="0" smtClean="0"/>
              <a:t> </a:t>
            </a:r>
            <a:r>
              <a:rPr lang="cs-CZ" i="1" dirty="0" err="1" smtClean="0"/>
              <a:t>kuuluu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r>
              <a:rPr lang="cs-CZ" i="1" dirty="0" err="1" smtClean="0"/>
              <a:t>Miten</a:t>
            </a:r>
            <a:r>
              <a:rPr lang="cs-CZ" i="1" dirty="0" smtClean="0"/>
              <a:t> </a:t>
            </a:r>
            <a:r>
              <a:rPr lang="cs-CZ" i="1" dirty="0" err="1" smtClean="0"/>
              <a:t>menee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r>
              <a:rPr lang="cs-CZ" i="1" dirty="0" err="1" smtClean="0"/>
              <a:t>Oletko</a:t>
            </a:r>
            <a:r>
              <a:rPr lang="cs-CZ" i="1" dirty="0" smtClean="0"/>
              <a:t> </a:t>
            </a:r>
            <a:r>
              <a:rPr lang="cs-CZ" i="1" dirty="0" err="1" smtClean="0"/>
              <a:t>suomalainen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endParaRPr lang="cs-CZ" i="1" dirty="0" smtClean="0"/>
          </a:p>
          <a:p>
            <a:r>
              <a:rPr lang="cs-CZ" b="1" dirty="0"/>
              <a:t>r</a:t>
            </a:r>
            <a:r>
              <a:rPr lang="cs-CZ" b="1" dirty="0" smtClean="0"/>
              <a:t>áz</a:t>
            </a:r>
            <a:r>
              <a:rPr lang="cs-CZ" dirty="0" smtClean="0"/>
              <a:t> je druh souhlásky, která se projeví zdvojením počáteční souhlásky následujícího slova:</a:t>
            </a:r>
          </a:p>
          <a:p>
            <a:pPr marL="0" indent="0">
              <a:buNone/>
            </a:pPr>
            <a:r>
              <a:rPr lang="en-GB" i="1" dirty="0"/>
              <a:t>M</a:t>
            </a:r>
            <a:r>
              <a:rPr lang="cs-CZ" i="1" dirty="0" err="1" smtClean="0"/>
              <a:t>ene</a:t>
            </a:r>
            <a:r>
              <a:rPr lang="cs-CZ" i="1" dirty="0" smtClean="0"/>
              <a:t> </a:t>
            </a:r>
            <a:r>
              <a:rPr lang="cs-CZ" i="1" dirty="0" err="1" smtClean="0"/>
              <a:t>pois</a:t>
            </a:r>
            <a:r>
              <a:rPr lang="cs-CZ" i="1" dirty="0" smtClean="0"/>
              <a:t>! </a:t>
            </a:r>
            <a:r>
              <a:rPr lang="en-GB" dirty="0" smtClean="0"/>
              <a:t>[</a:t>
            </a:r>
            <a:r>
              <a:rPr lang="cs-CZ" dirty="0" err="1" smtClean="0"/>
              <a:t>meneppois</a:t>
            </a:r>
            <a:r>
              <a:rPr lang="en-GB" dirty="0" smtClean="0"/>
              <a:t>]</a:t>
            </a:r>
            <a:endParaRPr lang="cs-CZ" dirty="0" smtClean="0"/>
          </a:p>
          <a:p>
            <a:pPr marL="0" indent="0">
              <a:buNone/>
            </a:pPr>
            <a:r>
              <a:rPr lang="en-GB" i="1" dirty="0" err="1"/>
              <a:t>O</a:t>
            </a:r>
            <a:r>
              <a:rPr lang="cs-CZ" i="1" dirty="0" smtClean="0"/>
              <a:t>sta </a:t>
            </a:r>
            <a:r>
              <a:rPr lang="cs-CZ" i="1" dirty="0" err="1" smtClean="0"/>
              <a:t>kukkia</a:t>
            </a:r>
            <a:r>
              <a:rPr lang="cs-CZ" i="1" dirty="0" smtClean="0"/>
              <a:t>! </a:t>
            </a:r>
            <a:r>
              <a:rPr lang="en-GB" dirty="0" smtClean="0"/>
              <a:t>[</a:t>
            </a:r>
            <a:r>
              <a:rPr lang="en-GB" dirty="0" err="1" smtClean="0"/>
              <a:t>ostakkukkia</a:t>
            </a:r>
            <a:r>
              <a:rPr lang="en-GB" dirty="0" smtClean="0"/>
              <a:t>]</a:t>
            </a:r>
          </a:p>
          <a:p>
            <a:pPr marL="0" indent="0">
              <a:buNone/>
            </a:pPr>
            <a:r>
              <a:rPr lang="en-GB" i="1" dirty="0" err="1" smtClean="0"/>
              <a:t>Puhu</a:t>
            </a:r>
            <a:r>
              <a:rPr lang="en-GB" i="1" dirty="0" smtClean="0"/>
              <a:t> </a:t>
            </a:r>
            <a:r>
              <a:rPr lang="en-GB" i="1" dirty="0" err="1" smtClean="0"/>
              <a:t>suomea</a:t>
            </a:r>
            <a:r>
              <a:rPr lang="cs-CZ" i="1" dirty="0" smtClean="0"/>
              <a:t>! </a:t>
            </a:r>
            <a:r>
              <a:rPr lang="en-GB" dirty="0" smtClean="0"/>
              <a:t>[</a:t>
            </a:r>
            <a:r>
              <a:rPr lang="cs-CZ" dirty="0" err="1" smtClean="0"/>
              <a:t>puhussuomea</a:t>
            </a:r>
            <a:r>
              <a:rPr lang="en-GB" dirty="0" smtClean="0"/>
              <a:t>]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7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99412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HARJOITUS 6: SLOVNÍ ZÁSOBA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t</a:t>
            </a:r>
            <a:r>
              <a:rPr lang="cs-CZ" i="1" dirty="0" smtClean="0"/>
              <a:t>aksi</a:t>
            </a:r>
          </a:p>
          <a:p>
            <a:pPr marL="0" indent="0">
              <a:buNone/>
            </a:pPr>
            <a:r>
              <a:rPr lang="cs-CZ" i="1" dirty="0" err="1"/>
              <a:t>h</a:t>
            </a:r>
            <a:r>
              <a:rPr lang="cs-CZ" i="1" dirty="0" err="1" smtClean="0"/>
              <a:t>otelli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/>
              <a:t>p</a:t>
            </a:r>
            <a:r>
              <a:rPr lang="cs-CZ" i="1" dirty="0" smtClean="0"/>
              <a:t>osti</a:t>
            </a:r>
          </a:p>
          <a:p>
            <a:pPr marL="0" indent="0">
              <a:buNone/>
            </a:pPr>
            <a:r>
              <a:rPr lang="cs-CZ" i="1" dirty="0" err="1"/>
              <a:t>p</a:t>
            </a:r>
            <a:r>
              <a:rPr lang="cs-CZ" i="1" dirty="0" err="1" smtClean="0"/>
              <a:t>ankki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f</a:t>
            </a:r>
            <a:r>
              <a:rPr lang="cs-CZ" i="1" dirty="0" err="1" smtClean="0"/>
              <a:t>ilmi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m</a:t>
            </a:r>
            <a:r>
              <a:rPr lang="cs-CZ" i="1" dirty="0" err="1" smtClean="0"/>
              <a:t>useo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b</a:t>
            </a:r>
            <a:r>
              <a:rPr lang="cs-CZ" i="1" dirty="0" err="1" smtClean="0"/>
              <a:t>anaani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p</a:t>
            </a:r>
            <a:r>
              <a:rPr lang="cs-CZ" i="1" dirty="0" err="1" smtClean="0"/>
              <a:t>residentti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/>
              <a:t>a</a:t>
            </a:r>
            <a:r>
              <a:rPr lang="cs-CZ" i="1" dirty="0" smtClean="0"/>
              <a:t>uto </a:t>
            </a:r>
            <a:endParaRPr lang="cs-CZ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err="1"/>
              <a:t>k</a:t>
            </a:r>
            <a:r>
              <a:rPr lang="cs-CZ" i="1" dirty="0" err="1" smtClean="0"/>
              <a:t>eskusta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p</a:t>
            </a:r>
            <a:r>
              <a:rPr lang="cs-CZ" i="1" dirty="0" err="1" smtClean="0"/>
              <a:t>uhelin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t</a:t>
            </a:r>
            <a:r>
              <a:rPr lang="cs-CZ" i="1" dirty="0" err="1" smtClean="0"/>
              <a:t>ietokone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jalkapallo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m</a:t>
            </a:r>
            <a:r>
              <a:rPr lang="cs-CZ" i="1" dirty="0" err="1" smtClean="0"/>
              <a:t>asennus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r</a:t>
            </a:r>
            <a:r>
              <a:rPr lang="cs-CZ" i="1" dirty="0" err="1" smtClean="0"/>
              <a:t>avintola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y</a:t>
            </a:r>
            <a:r>
              <a:rPr lang="cs-CZ" i="1" dirty="0" err="1" smtClean="0"/>
              <a:t>liopisto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k</a:t>
            </a:r>
            <a:r>
              <a:rPr lang="cs-CZ" i="1" dirty="0" err="1" smtClean="0"/>
              <a:t>irjasto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mielenkiintoinen</a:t>
            </a:r>
            <a:endParaRPr lang="cs-CZ" i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032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Lisää</a:t>
            </a:r>
            <a:r>
              <a:rPr lang="cs-CZ" dirty="0"/>
              <a:t> </a:t>
            </a:r>
            <a:r>
              <a:rPr lang="cs-CZ" dirty="0" err="1"/>
              <a:t>lukemista</a:t>
            </a:r>
            <a:r>
              <a:rPr lang="cs-CZ" dirty="0"/>
              <a:t> (k dalšímu </a:t>
            </a:r>
            <a:r>
              <a:rPr lang="cs-CZ" dirty="0" smtClean="0"/>
              <a:t>studiu a procvičování – </a:t>
            </a:r>
            <a:r>
              <a:rPr lang="cs-CZ" dirty="0" err="1" smtClean="0"/>
              <a:t>oppikirja</a:t>
            </a:r>
            <a:r>
              <a:rPr lang="cs-CZ" dirty="0" smtClean="0"/>
              <a:t> </a:t>
            </a:r>
            <a:r>
              <a:rPr lang="cs-CZ" dirty="0" err="1"/>
              <a:t>Fonetiikka</a:t>
            </a:r>
            <a:r>
              <a:rPr lang="cs-CZ" dirty="0"/>
              <a:t> (s. 15-18)</a:t>
            </a:r>
          </a:p>
        </p:txBody>
      </p:sp>
    </p:spTree>
    <p:extLst>
      <p:ext uri="{BB962C8B-B14F-4D97-AF65-F5344CB8AC3E}">
        <p14:creationId xmlns:p14="http://schemas.microsoft.com/office/powerpoint/2010/main" val="457312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UČEBNICE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Lindroos</a:t>
            </a:r>
            <a:r>
              <a:rPr lang="cs-CZ" dirty="0" smtClean="0"/>
              <a:t>, H.: Finština (nejen) pro samouky. Leda 2002</a:t>
            </a:r>
            <a:r>
              <a:rPr lang="cs-CZ" dirty="0" smtClean="0"/>
              <a:t>. + klíč</a:t>
            </a:r>
          </a:p>
          <a:p>
            <a:r>
              <a:rPr lang="cs-CZ" dirty="0" smtClean="0"/>
              <a:t>Mnohé další materiály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18823"/>
            <a:ext cx="25717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85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lang="cs-CZ" b="1" dirty="0" smtClean="0"/>
              <a:t>UGROFINSKÉ JAZYKY</a:t>
            </a:r>
            <a:endParaRPr lang="cs-CZ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23" y="1412776"/>
            <a:ext cx="6398263" cy="50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22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KDE SE MLUVÍ FINSKY?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94210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17" y="1628800"/>
            <a:ext cx="3171056" cy="481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39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922114"/>
          </a:xfrm>
        </p:spPr>
        <p:txBody>
          <a:bodyPr>
            <a:normAutofit/>
          </a:bodyPr>
          <a:lstStyle/>
          <a:p>
            <a:r>
              <a:rPr lang="cs-CZ" b="1" dirty="0" smtClean="0"/>
              <a:t>ZÁKLADY </a:t>
            </a:r>
            <a:r>
              <a:rPr lang="cs-CZ" b="1" dirty="0" smtClean="0"/>
              <a:t>SPISOVNÉ FINŠTINY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MIKAEL AGRICOLA – zakladatel spisovné finštiny</a:t>
            </a:r>
          </a:p>
          <a:p>
            <a:r>
              <a:rPr lang="fi-FI" i="1" dirty="0"/>
              <a:t>Abckiria</a:t>
            </a:r>
            <a:r>
              <a:rPr lang="fi-FI" dirty="0"/>
              <a:t> </a:t>
            </a:r>
            <a:r>
              <a:rPr lang="fi-FI" dirty="0" smtClean="0"/>
              <a:t>1543</a:t>
            </a:r>
            <a:r>
              <a:rPr lang="cs-CZ" dirty="0" smtClean="0"/>
              <a:t> (Slabikář)</a:t>
            </a:r>
            <a:r>
              <a:rPr lang="fi-FI" dirty="0" smtClean="0"/>
              <a:t> </a:t>
            </a:r>
            <a:r>
              <a:rPr lang="fi-FI" dirty="0"/>
              <a:t> </a:t>
            </a:r>
            <a:endParaRPr lang="cs-CZ" dirty="0" smtClean="0"/>
          </a:p>
          <a:p>
            <a:r>
              <a:rPr lang="fi-FI" i="1" dirty="0" smtClean="0"/>
              <a:t>Se </a:t>
            </a:r>
            <a:r>
              <a:rPr lang="fi-FI" i="1" dirty="0"/>
              <a:t>Wsi Testamenti</a:t>
            </a:r>
            <a:r>
              <a:rPr lang="fi-FI" dirty="0"/>
              <a:t> </a:t>
            </a:r>
            <a:r>
              <a:rPr lang="fi-FI" dirty="0" smtClean="0"/>
              <a:t>1548</a:t>
            </a:r>
            <a:r>
              <a:rPr lang="cs-CZ" dirty="0" smtClean="0"/>
              <a:t> (překlad Nového zákona)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4670310" cy="26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78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77809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NÁŘEČÍ, MLUVENÝ A PSANÝ JAZYK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4824536" cy="4572000"/>
          </a:xfrm>
        </p:spPr>
        <p:txBody>
          <a:bodyPr/>
          <a:lstStyle/>
          <a:p>
            <a:r>
              <a:rPr lang="cs-CZ" dirty="0" smtClean="0"/>
              <a:t>velké rozdíly </a:t>
            </a:r>
            <a:r>
              <a:rPr lang="cs-CZ" dirty="0"/>
              <a:t>mezi </a:t>
            </a:r>
            <a:r>
              <a:rPr lang="cs-CZ" dirty="0" smtClean="0"/>
              <a:t>mluveným a </a:t>
            </a:r>
            <a:r>
              <a:rPr lang="cs-CZ" dirty="0"/>
              <a:t>psaným </a:t>
            </a:r>
            <a:r>
              <a:rPr lang="cs-CZ" dirty="0" smtClean="0"/>
              <a:t>jazykem</a:t>
            </a:r>
          </a:p>
          <a:p>
            <a:pPr marL="0" indent="0">
              <a:buNone/>
            </a:pPr>
            <a:r>
              <a:rPr lang="cs-CZ" i="1" dirty="0" err="1" smtClean="0"/>
              <a:t>mä</a:t>
            </a:r>
            <a:r>
              <a:rPr lang="cs-CZ" i="1" dirty="0" smtClean="0"/>
              <a:t> </a:t>
            </a:r>
            <a:r>
              <a:rPr lang="cs-CZ" i="1" dirty="0" err="1" smtClean="0"/>
              <a:t>oon</a:t>
            </a:r>
            <a:r>
              <a:rPr lang="cs-CZ" i="1" dirty="0" smtClean="0"/>
              <a:t> x </a:t>
            </a:r>
            <a:r>
              <a:rPr lang="cs-CZ" i="1" dirty="0" err="1" smtClean="0"/>
              <a:t>minä</a:t>
            </a:r>
            <a:r>
              <a:rPr lang="cs-CZ" i="1" dirty="0" smtClean="0"/>
              <a:t> </a:t>
            </a:r>
            <a:r>
              <a:rPr lang="cs-CZ" i="1" dirty="0" err="1" smtClean="0"/>
              <a:t>olen</a:t>
            </a:r>
            <a:r>
              <a:rPr lang="cs-CZ" i="1" dirty="0" smtClean="0"/>
              <a:t>  </a:t>
            </a:r>
            <a:r>
              <a:rPr lang="cs-CZ" dirty="0" smtClean="0"/>
              <a:t>(‚já jsem‘)</a:t>
            </a:r>
          </a:p>
          <a:p>
            <a:r>
              <a:rPr lang="cs-CZ" dirty="0"/>
              <a:t>r</a:t>
            </a:r>
            <a:r>
              <a:rPr lang="cs-CZ" dirty="0" smtClean="0"/>
              <a:t>egionální rozdíly – nářečí</a:t>
            </a:r>
          </a:p>
          <a:p>
            <a:r>
              <a:rPr lang="cs-CZ" dirty="0" smtClean="0"/>
              <a:t>nářečí: </a:t>
            </a:r>
          </a:p>
          <a:p>
            <a:pPr lvl="1"/>
            <a:r>
              <a:rPr lang="cs-CZ" dirty="0" smtClean="0"/>
              <a:t>východní </a:t>
            </a:r>
          </a:p>
          <a:p>
            <a:pPr lvl="1"/>
            <a:r>
              <a:rPr lang="cs-CZ" dirty="0" smtClean="0"/>
              <a:t>západní 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everní</a:t>
            </a:r>
          </a:p>
          <a:p>
            <a:r>
              <a:rPr lang="cs-CZ" dirty="0" smtClean="0"/>
              <a:t>Helsinky – </a:t>
            </a:r>
            <a:r>
              <a:rPr lang="cs-CZ" dirty="0" err="1" smtClean="0"/>
              <a:t>stadin</a:t>
            </a:r>
            <a:r>
              <a:rPr lang="cs-CZ" dirty="0" smtClean="0"/>
              <a:t> </a:t>
            </a:r>
            <a:r>
              <a:rPr lang="cs-CZ" dirty="0" err="1" smtClean="0"/>
              <a:t>slangi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05" y="1490999"/>
            <a:ext cx="3640140" cy="441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r>
              <a:rPr lang="cs-CZ" b="1" dirty="0" smtClean="0"/>
              <a:t>AGLUTINACE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= SLOVA SE SKLÁDAJÍ Z MORFÉMŮ, Z NICHŽ KAŽDÝ NESE VLASTNÍ VÝZNAM 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fi-FI" i="1" dirty="0" smtClean="0"/>
              <a:t>kirja</a:t>
            </a:r>
            <a:r>
              <a:rPr lang="cs-CZ" dirty="0" smtClean="0"/>
              <a:t>-</a:t>
            </a:r>
            <a:r>
              <a:rPr lang="fi-FI" i="1" dirty="0" smtClean="0"/>
              <a:t>sto</a:t>
            </a:r>
            <a:r>
              <a:rPr lang="cs-CZ" dirty="0"/>
              <a:t>-</a:t>
            </a:r>
            <a:r>
              <a:rPr lang="fi-FI" i="1" dirty="0" smtClean="0"/>
              <a:t>i</a:t>
            </a:r>
            <a:r>
              <a:rPr lang="cs-CZ" dirty="0"/>
              <a:t>-</a:t>
            </a:r>
            <a:r>
              <a:rPr lang="fi-FI" i="1" dirty="0" smtClean="0">
                <a:solidFill>
                  <a:srgbClr val="92D050"/>
                </a:solidFill>
              </a:rPr>
              <a:t>ssa</a:t>
            </a:r>
            <a:r>
              <a:rPr lang="cs-CZ" dirty="0"/>
              <a:t>-</a:t>
            </a:r>
            <a:r>
              <a:rPr lang="fi-FI" i="1" dirty="0" smtClean="0">
                <a:solidFill>
                  <a:srgbClr val="FF0000"/>
                </a:solidFill>
              </a:rPr>
              <a:t>mme</a:t>
            </a:r>
            <a:r>
              <a:rPr lang="cs-CZ" dirty="0"/>
              <a:t>-</a:t>
            </a:r>
            <a:r>
              <a:rPr lang="fi-FI" i="1" dirty="0" smtClean="0">
                <a:solidFill>
                  <a:srgbClr val="7030A0"/>
                </a:solidFill>
              </a:rPr>
              <a:t>kin</a:t>
            </a:r>
            <a:r>
              <a:rPr lang="cs-CZ" i="1" dirty="0" smtClean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dirty="0" smtClean="0"/>
              <a:t>(= </a:t>
            </a:r>
            <a:r>
              <a:rPr lang="cs-CZ" dirty="0" smtClean="0">
                <a:solidFill>
                  <a:srgbClr val="7030A0"/>
                </a:solidFill>
              </a:rPr>
              <a:t>i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92D050"/>
                </a:solidFill>
              </a:rPr>
              <a:t>v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našich</a:t>
            </a:r>
            <a:r>
              <a:rPr lang="cs-CZ" dirty="0" smtClean="0"/>
              <a:t> knihovnách)</a:t>
            </a:r>
            <a:endParaRPr lang="fi-FI" i="1" dirty="0"/>
          </a:p>
          <a:p>
            <a:pPr marL="0" indent="0">
              <a:buNone/>
            </a:pPr>
            <a:r>
              <a:rPr lang="cs-CZ" b="1" dirty="0" smtClean="0"/>
              <a:t>				</a:t>
            </a:r>
          </a:p>
          <a:p>
            <a:pPr marL="0" indent="0">
              <a:buNone/>
            </a:pPr>
            <a:r>
              <a:rPr lang="cs-CZ" dirty="0" smtClean="0"/>
              <a:t>VZNIKAJÍ DLOUHÁ SLOVA (AGLUTINACE, SKLÁDÁNÍ)</a:t>
            </a:r>
            <a:endParaRPr lang="fi-FI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MNOŽSTVÍ VOKÁLŮ </a:t>
            </a:r>
            <a:r>
              <a:rPr lang="cs-CZ" i="1" dirty="0" err="1" smtClean="0"/>
              <a:t>hääyöaie</a:t>
            </a:r>
            <a:r>
              <a:rPr lang="fi-FI" b="1" dirty="0"/>
              <a:t/>
            </a:r>
            <a:br>
              <a:rPr lang="fi-FI" b="1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/>
          <a:lstStyle/>
          <a:p>
            <a:r>
              <a:rPr lang="cs-CZ" b="1" dirty="0" smtClean="0"/>
              <a:t>DALŠÍ RYSY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19256" cy="5328592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ABSENCE RODU</a:t>
            </a:r>
          </a:p>
          <a:p>
            <a:pPr lvl="1"/>
            <a:r>
              <a:rPr lang="cs-CZ" i="1" dirty="0" err="1"/>
              <a:t>h</a:t>
            </a:r>
            <a:r>
              <a:rPr lang="cs-CZ" i="1" dirty="0" err="1" smtClean="0"/>
              <a:t>än</a:t>
            </a:r>
            <a:r>
              <a:rPr lang="cs-CZ" dirty="0" smtClean="0"/>
              <a:t> = ‚on, ona, ono‘</a:t>
            </a:r>
          </a:p>
          <a:p>
            <a:pPr lvl="1"/>
            <a:r>
              <a:rPr lang="cs-CZ" i="1" dirty="0" err="1" smtClean="0"/>
              <a:t>opettaja</a:t>
            </a:r>
            <a:r>
              <a:rPr lang="cs-CZ" dirty="0" smtClean="0"/>
              <a:t> = ‚učitel, učitelka‘</a:t>
            </a:r>
          </a:p>
          <a:p>
            <a:r>
              <a:rPr lang="cs-CZ" dirty="0" smtClean="0"/>
              <a:t>ABSENCE ČLENU</a:t>
            </a:r>
          </a:p>
          <a:p>
            <a:r>
              <a:rPr lang="cs-CZ" dirty="0" smtClean="0"/>
              <a:t>BOHATÝ PÁDOVÝ SYSTÉM JMEN</a:t>
            </a:r>
          </a:p>
          <a:p>
            <a:r>
              <a:rPr lang="cs-CZ" dirty="0" smtClean="0"/>
              <a:t>PŘIVLASTŇOVACÍ </a:t>
            </a:r>
            <a:r>
              <a:rPr lang="cs-CZ" dirty="0" smtClean="0"/>
              <a:t>SUFIXY</a:t>
            </a:r>
            <a:endParaRPr lang="cs-CZ" dirty="0" smtClean="0"/>
          </a:p>
          <a:p>
            <a:r>
              <a:rPr lang="cs-CZ" dirty="0" smtClean="0"/>
              <a:t>BOHATÝ SYSTÉM NEURČITÝCH SLOVESNÝCH TVARŮ</a:t>
            </a:r>
          </a:p>
          <a:p>
            <a:r>
              <a:rPr lang="cs-CZ" dirty="0" smtClean="0"/>
              <a:t>ABSENCE BUDOUCÍHO ČASU </a:t>
            </a:r>
          </a:p>
          <a:p>
            <a:r>
              <a:rPr lang="cs-CZ" dirty="0" smtClean="0"/>
              <a:t>ZÁPORNÉ SLOVESO</a:t>
            </a:r>
          </a:p>
          <a:p>
            <a:r>
              <a:rPr lang="cs-CZ" dirty="0" smtClean="0"/>
              <a:t>POSESIVNÍ KONSTRUKCE MÍSTO SLOVESA ‚mít‘</a:t>
            </a:r>
          </a:p>
          <a:p>
            <a:r>
              <a:rPr lang="cs-CZ" dirty="0" smtClean="0"/>
              <a:t>HOJNOST POSTPOZIC</a:t>
            </a:r>
          </a:p>
          <a:p>
            <a:r>
              <a:rPr lang="cs-CZ" dirty="0" smtClean="0"/>
              <a:t>ROZVINUTÉ ODVOZOVÁNÍ</a:t>
            </a:r>
          </a:p>
          <a:p>
            <a:r>
              <a:rPr lang="cs-CZ" dirty="0" smtClean="0"/>
              <a:t>MNOŽSTVÍ KOMPOZIT</a:t>
            </a:r>
          </a:p>
          <a:p>
            <a:r>
              <a:rPr lang="cs-CZ" dirty="0" smtClean="0"/>
              <a:t>MALÉ ZASTOUPENÍ VÝPŮJČEK Z CIZÍCH JAZYKŮ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63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cs-CZ" b="1" dirty="0" smtClean="0"/>
              <a:t>ABECEDA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VOKÁLY</a:t>
            </a:r>
          </a:p>
          <a:p>
            <a:r>
              <a:rPr lang="cs-CZ" dirty="0" smtClean="0"/>
              <a:t>KONSONANTY</a:t>
            </a:r>
          </a:p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2348880"/>
            <a:ext cx="7928173" cy="423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4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991</TotalTime>
  <Words>718</Words>
  <Application>Microsoft Office PowerPoint</Application>
  <PresentationFormat>Předvádění na obrazovce (4:3)</PresentationFormat>
  <Paragraphs>180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Jmění</vt:lpstr>
      <vt:lpstr>KIELI I</vt:lpstr>
      <vt:lpstr>SUOMI – MAAILMAN VAIKEIN KIELI? (https://www.kotus.fi/nyt/kotus-blogi/vesa_heikkinen/onko_suomen_kieli_vaikeaa.19768.blog)</vt:lpstr>
      <vt:lpstr>UGROFINSKÉ JAZYKY</vt:lpstr>
      <vt:lpstr>KDE SE MLUVÍ FINSKY?</vt:lpstr>
      <vt:lpstr>ZÁKLADY SPISOVNÉ FINŠTINY</vt:lpstr>
      <vt:lpstr>NÁŘEČÍ, MLUVENÝ A PSANÝ JAZYK</vt:lpstr>
      <vt:lpstr>AGLUTINACE</vt:lpstr>
      <vt:lpstr>DALŠÍ RYSY</vt:lpstr>
      <vt:lpstr>ABECEDA</vt:lpstr>
      <vt:lpstr>DÉLKA HLÁSEK</vt:lpstr>
      <vt:lpstr>DLOUHÉ A KRÁTKÉ VOKÁLY</vt:lpstr>
      <vt:lpstr>DLOUHÉ A KRÁTKÉ KONSONANTY</vt:lpstr>
      <vt:lpstr>HARJOITUS 1</vt:lpstr>
      <vt:lpstr>HARJOITUS 2</vt:lpstr>
      <vt:lpstr>DIFTONGY</vt:lpstr>
      <vt:lpstr>HARJOITUS 3: Lue diftongit</vt:lpstr>
      <vt:lpstr>VOKÁLNÍ HARMONIE</vt:lpstr>
      <vt:lpstr>VOKÁLNÍ HARMONIE</vt:lpstr>
      <vt:lpstr>HARJOITUS 4</vt:lpstr>
      <vt:lpstr>HARJOITUS 5</vt:lpstr>
      <vt:lpstr>PŘÍZVUK, INTONACE, RÁZ</vt:lpstr>
      <vt:lpstr>HARJOITUS 6: SLOVNÍ ZÁSOBA</vt:lpstr>
      <vt:lpstr>Prezentace aplikace PowerPoint</vt:lpstr>
      <vt:lpstr>UČEBNICE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 I</dc:title>
  <dc:creator>HP</dc:creator>
  <cp:lastModifiedBy>HP</cp:lastModifiedBy>
  <cp:revision>30</cp:revision>
  <dcterms:created xsi:type="dcterms:W3CDTF">2020-09-26T19:55:33Z</dcterms:created>
  <dcterms:modified xsi:type="dcterms:W3CDTF">2020-09-29T20:21:34Z</dcterms:modified>
</cp:coreProperties>
</file>