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94" r:id="rId3"/>
    <p:sldId id="258" r:id="rId4"/>
    <p:sldId id="287" r:id="rId5"/>
    <p:sldId id="298" r:id="rId6"/>
    <p:sldId id="299" r:id="rId7"/>
    <p:sldId id="301" r:id="rId8"/>
    <p:sldId id="307" r:id="rId9"/>
    <p:sldId id="302" r:id="rId10"/>
    <p:sldId id="297" r:id="rId11"/>
    <p:sldId id="278" r:id="rId12"/>
    <p:sldId id="296" r:id="rId13"/>
    <p:sldId id="295" r:id="rId14"/>
    <p:sldId id="303" r:id="rId15"/>
    <p:sldId id="306" r:id="rId16"/>
    <p:sldId id="30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80" d="100"/>
          <a:sy n="80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93CBD-BA55-4E0F-92DF-DECC19599C08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D7863-72F4-4C98-8674-CAFBDD42A0C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83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15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ball</a:t>
            </a:r>
            <a:r>
              <a:rPr lang="cs-CZ" dirty="0" smtClean="0"/>
              <a:t> on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basket</a:t>
            </a:r>
            <a:r>
              <a:rPr lang="cs-CZ" baseline="0" dirty="0" smtClean="0"/>
              <a:t> on </a:t>
            </a:r>
            <a:r>
              <a:rPr lang="cs-CZ" baseline="0" dirty="0" err="1" smtClean="0"/>
              <a:t>your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left</a:t>
            </a:r>
            <a:r>
              <a:rPr lang="cs-CZ" baseline="0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01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1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2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72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25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670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Koko: https://www.youtube.com/watch?v=SNuZ4OE6vCk</a:t>
            </a:r>
          </a:p>
          <a:p>
            <a:r>
              <a:rPr lang="cs-CZ" dirty="0" smtClean="0"/>
              <a:t>G. </a:t>
            </a:r>
            <a:r>
              <a:rPr lang="en-US" dirty="0" smtClean="0"/>
              <a:t>has labels for many of the objects in the lab, and is learning shapes and colors. </a:t>
            </a:r>
            <a:r>
              <a:rPr lang="cs-CZ" dirty="0" smtClean="0"/>
              <a:t>W-</a:t>
            </a:r>
            <a:r>
              <a:rPr lang="cs-CZ" dirty="0" err="1" smtClean="0"/>
              <a:t>object</a:t>
            </a:r>
            <a:r>
              <a:rPr lang="cs-CZ" dirty="0" smtClean="0"/>
              <a:t> </a:t>
            </a:r>
            <a:r>
              <a:rPr lang="cs-CZ" dirty="0" err="1" smtClean="0"/>
              <a:t>labels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2363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Pallium je zřejmě homologická </a:t>
            </a:r>
            <a:r>
              <a:rPr lang="cs-CZ" dirty="0" err="1" smtClean="0"/>
              <a:t>kortexu</a:t>
            </a:r>
            <a:r>
              <a:rPr lang="cs-CZ" dirty="0" smtClean="0"/>
              <a:t>. Akorát že vypadá</a:t>
            </a:r>
            <a:r>
              <a:rPr lang="cs-CZ" baseline="0" dirty="0" smtClean="0"/>
              <a:t> </a:t>
            </a:r>
            <a:r>
              <a:rPr lang="cs-CZ" baseline="0" dirty="0" smtClean="0"/>
              <a:t>jinak</a:t>
            </a:r>
          </a:p>
          <a:p>
            <a:r>
              <a:rPr lang="cs-CZ" b="1" dirty="0" err="1" smtClean="0"/>
              <a:t>Palidum</a:t>
            </a:r>
            <a:r>
              <a:rPr lang="cs-CZ" dirty="0" smtClean="0"/>
              <a:t>: Stejně jako u ptáků, </a:t>
            </a:r>
            <a:r>
              <a:rPr lang="cs-CZ" dirty="0" err="1" smtClean="0"/>
              <a:t>palidum</a:t>
            </a:r>
            <a:r>
              <a:rPr lang="cs-CZ" dirty="0" smtClean="0"/>
              <a:t> u savců se podílí na motorických </a:t>
            </a:r>
            <a:r>
              <a:rPr lang="cs-CZ" dirty="0" err="1" smtClean="0"/>
              <a:t>funkcích.</a:t>
            </a:r>
            <a:r>
              <a:rPr lang="cs-CZ" b="1" dirty="0" err="1" smtClean="0"/>
              <a:t>Striatum</a:t>
            </a:r>
            <a:r>
              <a:rPr lang="cs-CZ" dirty="0" smtClean="0"/>
              <a:t>: U savců </a:t>
            </a:r>
            <a:r>
              <a:rPr lang="cs-CZ" dirty="0" err="1" smtClean="0"/>
              <a:t>striatum</a:t>
            </a:r>
            <a:r>
              <a:rPr lang="cs-CZ" dirty="0" smtClean="0"/>
              <a:t> zahrnuje různé části, které jsou důležité pro pohyb, motivaci a </a:t>
            </a:r>
            <a:r>
              <a:rPr lang="cs-CZ" dirty="0" err="1" smtClean="0"/>
              <a:t>učení.</a:t>
            </a:r>
            <a:r>
              <a:rPr lang="cs-CZ" b="1" dirty="0" err="1" smtClean="0"/>
              <a:t>Palium</a:t>
            </a:r>
            <a:r>
              <a:rPr lang="cs-CZ" dirty="0" smtClean="0"/>
              <a:t>: U savců je </a:t>
            </a:r>
            <a:r>
              <a:rPr lang="cs-CZ" dirty="0" err="1" smtClean="0"/>
              <a:t>palium</a:t>
            </a:r>
            <a:r>
              <a:rPr lang="cs-CZ" dirty="0" smtClean="0"/>
              <a:t>, tedy kůra mozková, zodpovědná za vyšší kognitivní funkce, jako je myšlení, plánování a analýza.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58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Akeakamai</a:t>
            </a:r>
            <a:r>
              <a:rPr lang="cs-CZ" baseline="0" dirty="0" smtClean="0"/>
              <a:t> umřela 2003 </a:t>
            </a:r>
            <a:r>
              <a:rPr lang="cs-CZ" b="1" dirty="0" smtClean="0"/>
              <a:t>John Lilly</a:t>
            </a:r>
            <a:r>
              <a:rPr lang="cs-CZ" dirty="0" smtClean="0"/>
              <a:t> - zemřel 30. října 2001.</a:t>
            </a:r>
            <a:r>
              <a:rPr lang="cs-CZ" b="1" dirty="0" smtClean="0"/>
              <a:t>Louis Herman</a:t>
            </a:r>
            <a:r>
              <a:rPr lang="cs-CZ" dirty="0" smtClean="0"/>
              <a:t> - zemřel 4. </a:t>
            </a:r>
            <a:r>
              <a:rPr lang="cs-CZ" smtClean="0"/>
              <a:t>prosince 2016.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D7863-72F4-4C98-8674-CAFBDD42A0C7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652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7B04C-A512-4AE2-B2C8-1F3F47DD3092}" type="datetimeFigureOut">
              <a:rPr lang="cs-CZ" smtClean="0"/>
              <a:pPr/>
              <a:t>09.10.2024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5057-7893-4296-9D86-F40313B2B6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Lena\Dokumenty\Videa%20tube\Alex%20The%20Talking%20Parrot.wmv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z3sQsTE5tA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iARReTwB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60648"/>
            <a:ext cx="8229600" cy="123952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Mezidruhová  komunikace II </a:t>
            </a:r>
            <a:br>
              <a:rPr lang="cs-CZ" dirty="0" smtClean="0"/>
            </a:br>
            <a:r>
              <a:rPr lang="cs-CZ" dirty="0" smtClean="0"/>
              <a:t>Další druhy</a:t>
            </a:r>
            <a:endParaRPr lang="cs-CZ" dirty="0"/>
          </a:p>
        </p:txBody>
      </p:sp>
      <p:pic>
        <p:nvPicPr>
          <p:cNvPr id="5" name="Zástupný symbol pro obsah 4" descr="pep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28801"/>
            <a:ext cx="3830074" cy="2677937"/>
          </a:xfrm>
        </p:spPr>
      </p:pic>
      <p:pic>
        <p:nvPicPr>
          <p:cNvPr id="47106" name="Picture 2" descr="http://www.earthintransition.org/wp-content/uploads/2010/05/dolphins-lou-herman_p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96952"/>
            <a:ext cx="3429000" cy="32575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Shrnutí: 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95536" y="1484313"/>
            <a:ext cx="8424936" cy="518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/>
              <a:t>Označovat </a:t>
            </a:r>
            <a:r>
              <a:rPr lang="cs-CZ" sz="2400" dirty="0" smtClean="0"/>
              <a:t>cca 100 předmětů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Barvy, materiály – </a:t>
            </a:r>
            <a:r>
              <a:rPr lang="cs-CZ" sz="2400" dirty="0" err="1" smtClean="0"/>
              <a:t>wood</a:t>
            </a:r>
            <a:r>
              <a:rPr lang="cs-CZ" sz="2400" dirty="0" smtClean="0"/>
              <a:t>, </a:t>
            </a:r>
            <a:r>
              <a:rPr lang="cs-CZ" sz="2400" dirty="0" err="1" smtClean="0"/>
              <a:t>wool</a:t>
            </a:r>
            <a:r>
              <a:rPr lang="cs-CZ" sz="2400" dirty="0" smtClean="0"/>
              <a:t>, </a:t>
            </a:r>
            <a:r>
              <a:rPr lang="cs-CZ" sz="2400" dirty="0" err="1" smtClean="0"/>
              <a:t>paper</a:t>
            </a:r>
            <a:r>
              <a:rPr lang="cs-CZ" sz="2400" dirty="0" smtClean="0"/>
              <a:t>, geometrické tvary – </a:t>
            </a:r>
            <a:r>
              <a:rPr lang="cs-CZ" sz="2400" dirty="0" err="1" smtClean="0"/>
              <a:t>three</a:t>
            </a:r>
            <a:r>
              <a:rPr lang="cs-CZ" sz="2400" dirty="0" smtClean="0"/>
              <a:t>-</a:t>
            </a:r>
            <a:r>
              <a:rPr lang="cs-CZ" sz="2400" dirty="0" err="1" smtClean="0"/>
              <a:t>corner</a:t>
            </a:r>
            <a:r>
              <a:rPr lang="cs-CZ" sz="2400" dirty="0" smtClean="0"/>
              <a:t>, </a:t>
            </a:r>
            <a:r>
              <a:rPr lang="cs-CZ" sz="2400" dirty="0" err="1" smtClean="0"/>
              <a:t>four</a:t>
            </a:r>
            <a:r>
              <a:rPr lang="cs-CZ" sz="2400" dirty="0" smtClean="0"/>
              <a:t>-</a:t>
            </a:r>
            <a:r>
              <a:rPr lang="cs-CZ" sz="2400" dirty="0" err="1" smtClean="0"/>
              <a:t>corner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Číslice 1-6 (8)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Stejný/různý, větší/menší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Odpovídat na specifické a nové otázky specifickým způsobem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Ano/ne, chci/nechci, žádný - no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Fráze </a:t>
            </a:r>
            <a:r>
              <a:rPr lang="cs-CZ" sz="2400" dirty="0" err="1" smtClean="0"/>
              <a:t>Come</a:t>
            </a:r>
            <a:r>
              <a:rPr lang="cs-CZ" sz="2400" dirty="0" smtClean="0"/>
              <a:t> </a:t>
            </a:r>
            <a:r>
              <a:rPr lang="cs-CZ" sz="2400" dirty="0" err="1" smtClean="0"/>
              <a:t>here</a:t>
            </a:r>
            <a:r>
              <a:rPr lang="cs-CZ" sz="2400" dirty="0" smtClean="0"/>
              <a:t>, I love </a:t>
            </a:r>
            <a:r>
              <a:rPr lang="cs-CZ" sz="2400" dirty="0" err="1" smtClean="0"/>
              <a:t>you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Víceslovné věty I </a:t>
            </a:r>
            <a:r>
              <a:rPr lang="cs-CZ" sz="2400" dirty="0" err="1" smtClean="0"/>
              <a:t>want</a:t>
            </a:r>
            <a:r>
              <a:rPr lang="cs-CZ" sz="2400" dirty="0" smtClean="0"/>
              <a:t> (potrava nebo hračka), </a:t>
            </a:r>
            <a:r>
              <a:rPr lang="cs-CZ" sz="2400" dirty="0" err="1" smtClean="0"/>
              <a:t>Wanna</a:t>
            </a:r>
            <a:r>
              <a:rPr lang="cs-CZ" sz="2400" dirty="0" smtClean="0"/>
              <a:t> go (místo)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Vytváření pojmenování neznámých předmětů pomocí vlastností – green </a:t>
            </a:r>
            <a:r>
              <a:rPr lang="cs-CZ" sz="2400" dirty="0" err="1" smtClean="0"/>
              <a:t>cork</a:t>
            </a:r>
            <a:r>
              <a:rPr lang="cs-CZ" sz="2400" dirty="0" smtClean="0"/>
              <a:t>, </a:t>
            </a:r>
            <a:r>
              <a:rPr lang="cs-CZ" sz="2400" dirty="0" err="1" smtClean="0"/>
              <a:t>blue</a:t>
            </a:r>
            <a:r>
              <a:rPr lang="cs-CZ" sz="2400" dirty="0" smtClean="0"/>
              <a:t> </a:t>
            </a:r>
            <a:r>
              <a:rPr lang="cs-CZ" sz="2400" dirty="0" err="1" smtClean="0"/>
              <a:t>peg</a:t>
            </a:r>
            <a:r>
              <a:rPr lang="cs-CZ" sz="2400" dirty="0" smtClean="0"/>
              <a:t> </a:t>
            </a:r>
            <a:r>
              <a:rPr lang="cs-CZ" sz="2400" dirty="0" err="1" smtClean="0"/>
              <a:t>wood</a:t>
            </a:r>
            <a:endParaRPr lang="cs-CZ" sz="2400" dirty="0" smtClean="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400" dirty="0" smtClean="0"/>
              <a:t>Vytvářet otázky?</a:t>
            </a:r>
            <a:endParaRPr lang="cs-CZ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/>
          <a:lstStyle/>
          <a:p>
            <a:r>
              <a:rPr lang="cs-CZ" dirty="0" smtClean="0"/>
              <a:t>Alex - ukázka</a:t>
            </a:r>
            <a:endParaRPr lang="cs-CZ" dirty="0"/>
          </a:p>
        </p:txBody>
      </p:sp>
      <p:pic>
        <p:nvPicPr>
          <p:cNvPr id="4" name="Alex The Talking Parrot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38" y="1857375"/>
            <a:ext cx="5429250" cy="40719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785938" y="1196752"/>
            <a:ext cx="5429250" cy="660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Podívejte se na ukázku:</a:t>
            </a:r>
          </a:p>
          <a:p>
            <a:r>
              <a:rPr lang="cs-CZ" dirty="0" smtClean="0"/>
              <a:t>https</a:t>
            </a:r>
            <a:r>
              <a:rPr lang="cs-CZ" dirty="0"/>
              <a:t>://www.youtube.com/watch?v=ldYkFdu5FJk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908720"/>
            <a:ext cx="2880320" cy="5078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Papoušci šedí vhodnými subjekty pro jazykové studie z následujících důvodů: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Výborná imitace zvuků, pro papoušky hrou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„Žvatlání“ mláďat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Duety – vzájemně přizpůsobená vokalizace páru s harmonickými prvky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Sociální druh, pravděpodobně složité vztahy, komunikovány vokalizací (neznáme detaily)</a:t>
            </a:r>
          </a:p>
          <a:p>
            <a:endParaRPr lang="cs-CZ" dirty="0" smtClean="0"/>
          </a:p>
        </p:txBody>
      </p:sp>
      <p:pic>
        <p:nvPicPr>
          <p:cNvPr id="62468" name="Picture 4" descr="http://www.featherme.com/wp-content/uploads/2009/12/African-Grey-Par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369606"/>
            <a:ext cx="4279404" cy="2488394"/>
          </a:xfrm>
          <a:prstGeom prst="rect">
            <a:avLst/>
          </a:prstGeom>
          <a:noFill/>
        </p:spPr>
      </p:pic>
      <p:pic>
        <p:nvPicPr>
          <p:cNvPr id="62470" name="Picture 6" descr="http://4.bp.blogspot.com/_tKQeMXlLrhY/TEc3z_sH5DI/AAAAAAAAAPE/UZvkz2v_O_M/s320/AGFL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176404" cy="2422004"/>
          </a:xfrm>
          <a:prstGeom prst="rect">
            <a:avLst/>
          </a:prstGeom>
          <a:noFill/>
        </p:spPr>
      </p:pic>
      <p:pic>
        <p:nvPicPr>
          <p:cNvPr id="62472" name="Picture 8" descr="https://encrypted-tbn0.gstatic.com/images?q=tbn:ANd9GcQSE2u-Fxcohf18crfmXjIMFev_qQ26gza-91tGTa9R_THncPH3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64904"/>
            <a:ext cx="2705100" cy="1695451"/>
          </a:xfrm>
          <a:prstGeom prst="rect">
            <a:avLst/>
          </a:prstGeom>
          <a:noFill/>
        </p:spPr>
      </p:pic>
      <p:pic>
        <p:nvPicPr>
          <p:cNvPr id="62474" name="Picture 10" descr="http://farm1.static.flickr.com/58/159092531_3527799e4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2592288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media.wiley.com/wires/WCS2.6/nfig002%282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330369" cy="26642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476672"/>
            <a:ext cx="2592288" cy="14773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Mozek papouška se liší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Absencí zvrásnění</a:t>
            </a:r>
          </a:p>
          <a:p>
            <a:pPr>
              <a:buFontTx/>
              <a:buChar char="-"/>
            </a:pPr>
            <a:r>
              <a:rPr lang="cs-CZ" dirty="0" smtClean="0"/>
              <a:t>Vyšší hustota neuronů</a:t>
            </a:r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61446" name="Picture 6" descr="http://www.pbs.org/wgbh/nova/sciencenow/3214/images/03-brai-diagra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2462"/>
            <a:ext cx="5149205" cy="58246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dolphin-institute.org/images/adam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816424" cy="430156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691680" y="908720"/>
            <a:ext cx="540060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600" dirty="0" smtClean="0"/>
              <a:t>Výzkum komunikace delfínů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563888" y="1844824"/>
            <a:ext cx="15841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Delfín skákavý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5688632" cy="65556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/>
              <a:t>Historie:</a:t>
            </a:r>
          </a:p>
          <a:p>
            <a:r>
              <a:rPr lang="cs-CZ" sz="2000" dirty="0" smtClean="0"/>
              <a:t>60. Léta (John </a:t>
            </a:r>
            <a:r>
              <a:rPr lang="cs-CZ" sz="2000" dirty="0" err="1" smtClean="0"/>
              <a:t>Lilly</a:t>
            </a:r>
            <a:r>
              <a:rPr lang="cs-CZ" sz="2000" dirty="0" smtClean="0"/>
              <a:t>) – snahy porozumět přirozené řeči delfínů</a:t>
            </a:r>
          </a:p>
          <a:p>
            <a:pPr>
              <a:buFontTx/>
              <a:buChar char="-"/>
            </a:pPr>
            <a:r>
              <a:rPr lang="cs-CZ" sz="2000" dirty="0" smtClean="0"/>
              <a:t>Snaha naučit je lidskou řeč</a:t>
            </a:r>
          </a:p>
          <a:p>
            <a:pPr>
              <a:buFontTx/>
              <a:buChar char="-"/>
            </a:pPr>
            <a:endParaRPr lang="cs-CZ" sz="2000" dirty="0" smtClean="0"/>
          </a:p>
          <a:p>
            <a:pPr>
              <a:buFontTx/>
              <a:buChar char="-"/>
            </a:pPr>
            <a:r>
              <a:rPr lang="cs-CZ" sz="2000" dirty="0" smtClean="0"/>
              <a:t>Louis Herman, </a:t>
            </a:r>
            <a:r>
              <a:rPr lang="cs-CZ" sz="2000" dirty="0" err="1" smtClean="0"/>
              <a:t>James</a:t>
            </a:r>
            <a:r>
              <a:rPr lang="cs-CZ" sz="2000" dirty="0" smtClean="0"/>
              <a:t> </a:t>
            </a:r>
            <a:r>
              <a:rPr lang="cs-CZ" sz="2000" dirty="0" err="1" smtClean="0"/>
              <a:t>Wolz</a:t>
            </a:r>
            <a:r>
              <a:rPr lang="cs-CZ" sz="2000" dirty="0" smtClean="0"/>
              <a:t>, Honolulu, delfín </a:t>
            </a:r>
            <a:r>
              <a:rPr lang="cs-CZ" sz="2000" dirty="0" err="1" smtClean="0"/>
              <a:t>Akeakamai</a:t>
            </a:r>
            <a:r>
              <a:rPr lang="cs-CZ" sz="2000" dirty="0" smtClean="0"/>
              <a:t>:</a:t>
            </a:r>
          </a:p>
          <a:p>
            <a:r>
              <a:rPr lang="cs-CZ" sz="2000" dirty="0" smtClean="0"/>
              <a:t>Pouze porozumění</a:t>
            </a:r>
          </a:p>
          <a:p>
            <a:r>
              <a:rPr lang="cs-CZ" sz="2000" dirty="0" smtClean="0"/>
              <a:t>A odpověď ano/ne</a:t>
            </a:r>
          </a:p>
          <a:p>
            <a:r>
              <a:rPr lang="cs-CZ" sz="2000" dirty="0" smtClean="0"/>
              <a:t>Znakování – více než 60 znaků, tisíce kombinací</a:t>
            </a:r>
          </a:p>
          <a:p>
            <a:r>
              <a:rPr lang="cs-CZ" sz="2000" dirty="0" smtClean="0"/>
              <a:t>Znaky pro:</a:t>
            </a:r>
          </a:p>
          <a:p>
            <a:pPr>
              <a:buFontTx/>
              <a:buChar char="-"/>
            </a:pPr>
            <a:r>
              <a:rPr lang="cs-CZ" sz="2000" dirty="0" smtClean="0"/>
              <a:t>Objekty</a:t>
            </a:r>
          </a:p>
          <a:p>
            <a:pPr>
              <a:buFontTx/>
              <a:buChar char="-"/>
            </a:pPr>
            <a:r>
              <a:rPr lang="cs-CZ" sz="2000" dirty="0" smtClean="0"/>
              <a:t>Akce</a:t>
            </a:r>
          </a:p>
          <a:p>
            <a:pPr>
              <a:buFontTx/>
              <a:buChar char="-"/>
            </a:pPr>
            <a:r>
              <a:rPr lang="cs-CZ" sz="2000" dirty="0" smtClean="0"/>
              <a:t>Vztahy mezi nimi</a:t>
            </a:r>
          </a:p>
          <a:p>
            <a:pPr>
              <a:buFontTx/>
              <a:buChar char="-"/>
            </a:pPr>
            <a:r>
              <a:rPr lang="cs-CZ" sz="2000" dirty="0" smtClean="0"/>
              <a:t>Příslovce místa – vlevo, vpravo (relativně)</a:t>
            </a:r>
          </a:p>
          <a:p>
            <a:pPr>
              <a:buFontTx/>
              <a:buChar char="-"/>
            </a:pPr>
            <a:r>
              <a:rPr lang="cs-CZ" sz="2000" dirty="0" smtClean="0"/>
              <a:t>Syntaktická pravidla podle slovosledu</a:t>
            </a:r>
          </a:p>
          <a:p>
            <a:endParaRPr lang="cs-CZ" sz="2000" dirty="0" smtClean="0"/>
          </a:p>
          <a:p>
            <a:r>
              <a:rPr lang="cs-CZ" sz="2000" dirty="0" smtClean="0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</a:t>
            </a:r>
            <a:r>
              <a:rPr lang="cs-CZ" sz="2000" dirty="0" smtClean="0">
                <a:hlinkClick r:id="rId3"/>
              </a:rPr>
              <a:t>www.youtube.com/watch?v=jz3sQsTE5tA</a:t>
            </a:r>
            <a:r>
              <a:rPr lang="cs-CZ" sz="2000" dirty="0" smtClean="0"/>
              <a:t> </a:t>
            </a:r>
            <a:endParaRPr lang="cs-CZ" sz="2000" dirty="0"/>
          </a:p>
          <a:p>
            <a:pPr>
              <a:buFontTx/>
              <a:buChar char="-"/>
            </a:pPr>
            <a:endParaRPr lang="cs-CZ" sz="2000" dirty="0" smtClean="0"/>
          </a:p>
          <a:p>
            <a:r>
              <a:rPr lang="cs-CZ" sz="2000" dirty="0" smtClean="0"/>
              <a:t>http://www.</a:t>
            </a:r>
            <a:r>
              <a:rPr lang="cs-CZ" sz="2000" dirty="0" err="1" smtClean="0"/>
              <a:t>dolphin</a:t>
            </a:r>
            <a:r>
              <a:rPr lang="cs-CZ" sz="2000" dirty="0" smtClean="0"/>
              <a:t>-institute.</a:t>
            </a:r>
            <a:r>
              <a:rPr lang="cs-CZ" sz="2000" dirty="0" err="1" smtClean="0"/>
              <a:t>org</a:t>
            </a:r>
            <a:r>
              <a:rPr lang="cs-CZ" sz="2000" dirty="0" smtClean="0"/>
              <a:t>/</a:t>
            </a:r>
            <a:r>
              <a:rPr lang="cs-CZ" sz="2000" dirty="0" err="1" smtClean="0"/>
              <a:t>resource</a:t>
            </a:r>
            <a:r>
              <a:rPr lang="cs-CZ" sz="2000" dirty="0" smtClean="0"/>
              <a:t>_</a:t>
            </a:r>
            <a:r>
              <a:rPr lang="cs-CZ" sz="2000" dirty="0" err="1" smtClean="0"/>
              <a:t>guide</a:t>
            </a:r>
            <a:r>
              <a:rPr lang="cs-CZ" sz="2000" dirty="0" smtClean="0"/>
              <a:t>/</a:t>
            </a:r>
            <a:r>
              <a:rPr lang="cs-CZ" sz="2000" dirty="0" err="1" smtClean="0"/>
              <a:t>animal</a:t>
            </a:r>
            <a:r>
              <a:rPr lang="cs-CZ" sz="2000" dirty="0" smtClean="0"/>
              <a:t>_</a:t>
            </a:r>
            <a:r>
              <a:rPr lang="cs-CZ" sz="2000" dirty="0" err="1" smtClean="0"/>
              <a:t>language.htm</a:t>
            </a:r>
            <a:endParaRPr lang="cs-CZ" sz="2000" dirty="0"/>
          </a:p>
        </p:txBody>
      </p:sp>
      <p:pic>
        <p:nvPicPr>
          <p:cNvPr id="76802" name="Picture 2" descr="http://www.dolphin-institute.org/images/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996952"/>
            <a:ext cx="3810000" cy="2771776"/>
          </a:xfrm>
          <a:prstGeom prst="rect">
            <a:avLst/>
          </a:prstGeom>
          <a:noFill/>
        </p:spPr>
      </p:pic>
      <p:pic>
        <p:nvPicPr>
          <p:cNvPr id="76804" name="Picture 4" descr="http://1.bp.blogspot.com/_YuR6V_Yr7Bk/TKXIUO31kKI/AAAAAAAAGMA/Ae2O09bx6I4/s400/dolph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2656"/>
            <a:ext cx="2939819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272808" cy="56938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 smtClean="0"/>
              <a:t>Co delfíni umí?</a:t>
            </a:r>
          </a:p>
          <a:p>
            <a:endParaRPr lang="cs-CZ" sz="2800" dirty="0" smtClean="0"/>
          </a:p>
          <a:p>
            <a:r>
              <a:rPr lang="cs-CZ" sz="2800" dirty="0" smtClean="0"/>
              <a:t>Změna chování v závislosti na slovosledu - </a:t>
            </a:r>
            <a:r>
              <a:rPr lang="en-US" sz="2800" i="1" dirty="0" smtClean="0"/>
              <a:t>left basket right ball in</a:t>
            </a:r>
            <a:endParaRPr lang="cs-CZ" sz="2800" i="1" dirty="0" smtClean="0"/>
          </a:p>
          <a:p>
            <a:endParaRPr lang="cs-CZ" sz="2800" i="1" dirty="0" smtClean="0"/>
          </a:p>
          <a:p>
            <a:r>
              <a:rPr lang="cs-CZ" sz="2800" dirty="0" smtClean="0"/>
              <a:t>Plnit nesplnitelné instrukce „skrz kruh“ když leží na dně – zvednou si ho</a:t>
            </a:r>
          </a:p>
          <a:p>
            <a:endParaRPr lang="cs-CZ" sz="2800" dirty="0" smtClean="0"/>
          </a:p>
          <a:p>
            <a:r>
              <a:rPr lang="cs-CZ" sz="2800" dirty="0" smtClean="0"/>
              <a:t>Rozumějí i z televize</a:t>
            </a:r>
          </a:p>
          <a:p>
            <a:endParaRPr lang="cs-CZ" sz="2800" dirty="0" smtClean="0"/>
          </a:p>
          <a:p>
            <a:r>
              <a:rPr lang="cs-CZ" sz="2800" dirty="0" smtClean="0"/>
              <a:t>Kreativní odpovědi na divné otázky</a:t>
            </a:r>
          </a:p>
          <a:p>
            <a:endParaRPr lang="cs-CZ" sz="2800" dirty="0" smtClean="0"/>
          </a:p>
          <a:p>
            <a:r>
              <a:rPr lang="cs-CZ" sz="2800" dirty="0" smtClean="0"/>
              <a:t>Sdělovat, že něco někde není</a:t>
            </a:r>
            <a:endParaRPr lang="cs-CZ" sz="2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eadersinthemist.files.wordpress.com/2009/04/irenepepperberg_parro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3429000" cy="25717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339752" y="1412776"/>
            <a:ext cx="266429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Alex (1976-2007)</a:t>
            </a:r>
          </a:p>
          <a:p>
            <a:r>
              <a:rPr lang="cs-CZ" dirty="0" err="1" smtClean="0"/>
              <a:t>Griffin</a:t>
            </a:r>
            <a:r>
              <a:rPr lang="cs-CZ" dirty="0" smtClean="0"/>
              <a:t>, </a:t>
            </a:r>
            <a:r>
              <a:rPr lang="cs-CZ" dirty="0" err="1" smtClean="0"/>
              <a:t>Arthur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Irene</a:t>
            </a:r>
            <a:r>
              <a:rPr lang="cs-CZ" dirty="0" smtClean="0"/>
              <a:t> M. </a:t>
            </a:r>
            <a:r>
              <a:rPr lang="cs-CZ" dirty="0" err="1" smtClean="0"/>
              <a:t>Pepperberg</a:t>
            </a:r>
            <a:r>
              <a:rPr lang="cs-CZ" dirty="0" smtClean="0"/>
              <a:t>, USA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32656"/>
            <a:ext cx="8136904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Papoušek šedý - </a:t>
            </a:r>
            <a:r>
              <a:rPr lang="cs-CZ" sz="3200" dirty="0" err="1" smtClean="0"/>
              <a:t>žako</a:t>
            </a:r>
            <a:endParaRPr lang="cs-CZ" sz="3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539552" y="2924944"/>
            <a:ext cx="2777549" cy="370358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491880" y="4581128"/>
            <a:ext cx="230425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Naši papoušci a naši studenti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err="1" smtClean="0">
                <a:sym typeface="Wingdings" pitchFamily="2" charset="2"/>
              </a:rPr>
              <a:t>Jarina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Shango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smtClean="0">
                <a:sym typeface="Wingdings" pitchFamily="2" charset="2"/>
              </a:rPr>
              <a:t>Toku</a:t>
            </a:r>
            <a:r>
              <a:rPr lang="cs-CZ" dirty="0">
                <a:cs typeface="Calibri"/>
              </a:rPr>
              <a:t>†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Titilayo</a:t>
            </a:r>
            <a:r>
              <a:rPr lang="cs-CZ" dirty="0" smtClean="0">
                <a:sym typeface="Wingdings" pitchFamily="2" charset="2"/>
              </a:rPr>
              <a:t> (Zdeněk, Boris, </a:t>
            </a:r>
            <a:r>
              <a:rPr lang="cs-CZ" dirty="0" err="1" smtClean="0">
                <a:sym typeface="Wingdings" pitchFamily="2" charset="2"/>
              </a:rPr>
              <a:t>Asabi</a:t>
            </a:r>
            <a:r>
              <a:rPr lang="cs-CZ" dirty="0" smtClean="0">
                <a:sym typeface="Wingdings" pitchFamily="2" charset="2"/>
              </a:rPr>
              <a:t>, Jarina</a:t>
            </a:r>
            <a:r>
              <a:rPr lang="cs-CZ" dirty="0" smtClean="0">
                <a:cs typeface="Calibri"/>
              </a:rPr>
              <a:t>†2013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Kaima</a:t>
            </a:r>
            <a:r>
              <a:rPr lang="cs-CZ" dirty="0" smtClean="0">
                <a:sym typeface="Wingdings" pitchFamily="2" charset="2"/>
              </a:rPr>
              <a:t>, Markéta, </a:t>
            </a:r>
            <a:r>
              <a:rPr lang="cs-CZ" dirty="0" err="1" smtClean="0">
                <a:sym typeface="Wingdings" pitchFamily="2" charset="2"/>
              </a:rPr>
              <a:t>Juruba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Durosimo</a:t>
            </a:r>
            <a:r>
              <a:rPr lang="cs-CZ" dirty="0" smtClean="0">
                <a:sym typeface="Wingdings" pitchFamily="2" charset="2"/>
              </a:rPr>
              <a:t>)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012160" y="4581128"/>
            <a:ext cx="26642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+ Bývalá laboratoř s žaky Paris, </a:t>
            </a:r>
            <a:r>
              <a:rPr lang="cs-CZ" dirty="0" err="1" smtClean="0"/>
              <a:t>Nanterre</a:t>
            </a:r>
            <a:endParaRPr lang="cs-CZ" dirty="0" smtClean="0"/>
          </a:p>
          <a:p>
            <a:r>
              <a:rPr lang="cs-CZ" dirty="0" err="1" smtClean="0"/>
              <a:t>Shango</a:t>
            </a:r>
            <a:r>
              <a:rPr lang="cs-CZ" dirty="0" smtClean="0"/>
              <a:t>, Zoe, Leo </a:t>
            </a:r>
            <a:r>
              <a:rPr lang="cs-CZ" dirty="0" smtClean="0">
                <a:latin typeface="Calibri"/>
                <a:cs typeface="Calibri"/>
              </a:rPr>
              <a:t>† 2010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Metoda   MODEL - RIVAL</a:t>
            </a:r>
          </a:p>
        </p:txBody>
      </p:sp>
      <p:pic>
        <p:nvPicPr>
          <p:cNvPr id="5123" name="Zástupný symbol pro obsah 3" descr="Zi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25831" y="1484785"/>
            <a:ext cx="5280586" cy="3960440"/>
          </a:xfrm>
          <a:noFill/>
        </p:spPr>
      </p:pic>
      <p:sp>
        <p:nvSpPr>
          <p:cNvPr id="5" name="TextovéPole 4"/>
          <p:cNvSpPr txBox="1"/>
          <p:nvPr/>
        </p:nvSpPr>
        <p:spPr>
          <a:xfrm>
            <a:off x="179512" y="1628800"/>
            <a:ext cx="302433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Původní autor </a:t>
            </a:r>
            <a:r>
              <a:rPr lang="cs-CZ" dirty="0" err="1" smtClean="0"/>
              <a:t>Todt</a:t>
            </a:r>
            <a:r>
              <a:rPr lang="cs-CZ" dirty="0" smtClean="0"/>
              <a:t> (1975)</a:t>
            </a:r>
          </a:p>
          <a:p>
            <a:r>
              <a:rPr lang="cs-CZ" dirty="0" smtClean="0"/>
              <a:t>Upravila </a:t>
            </a:r>
            <a:r>
              <a:rPr lang="cs-CZ" dirty="0" err="1" smtClean="0"/>
              <a:t>Pepperberg</a:t>
            </a:r>
            <a:r>
              <a:rPr lang="cs-CZ" dirty="0" smtClean="0"/>
              <a:t> (1977)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51520" y="2924944"/>
            <a:ext cx="2952328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2400" dirty="0" smtClean="0"/>
              <a:t>Základní principy!</a:t>
            </a:r>
            <a:endParaRPr lang="cs-CZ" sz="2400" u="sng" dirty="0" smtClean="0"/>
          </a:p>
          <a:p>
            <a:pPr marL="342900" indent="-342900">
              <a:buAutoNum type="arabicPeriod"/>
            </a:pPr>
            <a:r>
              <a:rPr lang="cs-CZ" sz="2400" u="sng" dirty="0" err="1" smtClean="0"/>
              <a:t>Referencialita</a:t>
            </a:r>
            <a:endParaRPr lang="cs-CZ" sz="2400" u="sng" dirty="0" smtClean="0"/>
          </a:p>
          <a:p>
            <a:pPr marL="342900" indent="-342900">
              <a:buAutoNum type="arabicPeriod"/>
            </a:pPr>
            <a:r>
              <a:rPr lang="cs-CZ" sz="2400" u="sng" dirty="0" smtClean="0"/>
              <a:t>Funkcionalita</a:t>
            </a:r>
          </a:p>
          <a:p>
            <a:pPr marL="342900" indent="-342900">
              <a:buAutoNum type="arabicPeriod"/>
            </a:pPr>
            <a:r>
              <a:rPr lang="cs-CZ" sz="2400" u="sng" dirty="0" smtClean="0"/>
              <a:t>Sociální kontext</a:t>
            </a:r>
            <a:endParaRPr lang="cs-CZ" sz="2400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5013176"/>
            <a:ext cx="295232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Další důležité body:</a:t>
            </a:r>
          </a:p>
          <a:p>
            <a:pPr>
              <a:buFontTx/>
              <a:buChar char="-"/>
            </a:pPr>
            <a:r>
              <a:rPr lang="cs-CZ" dirty="0" smtClean="0"/>
              <a:t>Žák a učitel, střídání rolí</a:t>
            </a:r>
          </a:p>
          <a:p>
            <a:pPr>
              <a:buFontTx/>
              <a:buChar char="-"/>
            </a:pPr>
            <a:r>
              <a:rPr lang="cs-CZ" dirty="0" smtClean="0"/>
              <a:t>Žák </a:t>
            </a:r>
            <a:r>
              <a:rPr lang="cs-CZ" u="sng" dirty="0" smtClean="0"/>
              <a:t>modelem </a:t>
            </a:r>
            <a:r>
              <a:rPr lang="cs-CZ" dirty="0" smtClean="0"/>
              <a:t>a </a:t>
            </a:r>
            <a:r>
              <a:rPr lang="cs-CZ" u="sng" dirty="0" smtClean="0"/>
              <a:t>rivalem</a:t>
            </a:r>
          </a:p>
          <a:p>
            <a:pPr>
              <a:buFontTx/>
              <a:buChar char="-"/>
            </a:pPr>
            <a:r>
              <a:rPr lang="cs-CZ" dirty="0" smtClean="0"/>
              <a:t>Motivace</a:t>
            </a:r>
          </a:p>
          <a:p>
            <a:pPr>
              <a:buFontTx/>
              <a:buChar char="-"/>
            </a:pPr>
            <a:r>
              <a:rPr lang="cs-CZ" dirty="0" smtClean="0"/>
              <a:t>Srozumitelnost 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496835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/>
              <a:t>Označovat </a:t>
            </a:r>
            <a:r>
              <a:rPr lang="cs-CZ" sz="2800" dirty="0" smtClean="0"/>
              <a:t>cca 100 předmětů</a:t>
            </a:r>
            <a:endParaRPr lang="cs-CZ" sz="2800" dirty="0"/>
          </a:p>
        </p:txBody>
      </p:sp>
      <p:pic>
        <p:nvPicPr>
          <p:cNvPr id="37890" name="Picture 2" descr="https://encrypted-tbn1.gstatic.com/images?q=tbn:ANd9GcRScqeh_NI02WgmYXvRa2dX0QENq12xrkWKCLtvaBgwMaRV3D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052736"/>
            <a:ext cx="2343150" cy="1952625"/>
          </a:xfrm>
          <a:prstGeom prst="rect">
            <a:avLst/>
          </a:prstGeom>
          <a:noFill/>
        </p:spPr>
      </p:pic>
      <p:pic>
        <p:nvPicPr>
          <p:cNvPr id="37894" name="Picture 6" descr="http://admin.harunyahya.com/books/science/talkingbirds/images_talkingbirds/pepperbe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92090"/>
            <a:ext cx="6029369" cy="3265910"/>
          </a:xfrm>
          <a:prstGeom prst="rect">
            <a:avLst/>
          </a:prstGeom>
          <a:noFill/>
        </p:spPr>
      </p:pic>
      <p:pic>
        <p:nvPicPr>
          <p:cNvPr id="37896" name="Picture 8" descr="http://www.freewebs.com/landseasky/alex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32856"/>
            <a:ext cx="2286000" cy="1524001"/>
          </a:xfrm>
          <a:prstGeom prst="rect">
            <a:avLst/>
          </a:prstGeom>
          <a:noFill/>
        </p:spPr>
      </p:pic>
      <p:sp>
        <p:nvSpPr>
          <p:cNvPr id="15" name="TextovéPole 14"/>
          <p:cNvSpPr txBox="1"/>
          <p:nvPr/>
        </p:nvSpPr>
        <p:spPr>
          <a:xfrm>
            <a:off x="3275856" y="2420888"/>
            <a:ext cx="259228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Hračky, předměty různých tvarů, materiálů a barvy</a:t>
            </a:r>
            <a:endParaRPr lang="cs-CZ" dirty="0"/>
          </a:p>
        </p:txBody>
      </p:sp>
      <p:pic>
        <p:nvPicPr>
          <p:cNvPr id="37900" name="Picture 12" descr="http://www.visualphotos.com/photo/1x6245343/African_Grey_Parrot_Psittacus_erithacus_eating_C67-2353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3212976"/>
            <a:ext cx="1933971" cy="3097935"/>
          </a:xfrm>
          <a:prstGeom prst="rect">
            <a:avLst/>
          </a:prstGeom>
          <a:noFill/>
        </p:spPr>
      </p:pic>
      <p:sp>
        <p:nvSpPr>
          <p:cNvPr id="18" name="TextovéPole 17"/>
          <p:cNvSpPr txBox="1"/>
          <p:nvPr/>
        </p:nvSpPr>
        <p:spPr>
          <a:xfrm>
            <a:off x="6948264" y="6237312"/>
            <a:ext cx="187220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Potrava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345618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 smtClean="0"/>
              <a:t>Vlastnosti – barvy, tvary, materiály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539552" y="3068960"/>
            <a:ext cx="2592288" cy="1754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Hračky, předměty různých tvarů, materiálů a barvy</a:t>
            </a:r>
          </a:p>
          <a:p>
            <a:endParaRPr lang="cs-CZ" dirty="0" smtClean="0"/>
          </a:p>
          <a:p>
            <a:r>
              <a:rPr lang="cs-CZ" dirty="0" smtClean="0"/>
              <a:t>Odpovídat specificky na otázku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(vs. </a:t>
            </a:r>
            <a:r>
              <a:rPr lang="cs-CZ" dirty="0" err="1" smtClean="0"/>
              <a:t>matter</a:t>
            </a:r>
            <a:r>
              <a:rPr lang="cs-CZ" dirty="0" smtClean="0"/>
              <a:t>, </a:t>
            </a:r>
            <a:r>
              <a:rPr lang="cs-CZ" dirty="0" err="1" smtClean="0"/>
              <a:t>shape</a:t>
            </a:r>
            <a:r>
              <a:rPr lang="cs-CZ" dirty="0" smtClean="0"/>
              <a:t>)?</a:t>
            </a:r>
            <a:endParaRPr lang="cs-CZ" dirty="0"/>
          </a:p>
        </p:txBody>
      </p:sp>
      <p:pic>
        <p:nvPicPr>
          <p:cNvPr id="66562" name="Picture 2" descr="http://blaine.org/jules/Alex%20the%20parrot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548680"/>
            <a:ext cx="4752975" cy="5848350"/>
          </a:xfrm>
          <a:prstGeom prst="rect">
            <a:avLst/>
          </a:prstGeom>
          <a:noFill/>
        </p:spPr>
      </p:pic>
      <p:pic>
        <p:nvPicPr>
          <p:cNvPr id="66564" name="Picture 4" descr="http://i.ebayimg.com/00/s/MzU5WDEwMDA=/$%28KGrHqV,%21isE69Z-N+qrBPjjpSNvhQ%7E%7E60_1.JPG?set_id=8800005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085184"/>
            <a:ext cx="3810000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539750" y="1484313"/>
            <a:ext cx="180000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800" dirty="0" smtClean="0"/>
              <a:t>Číslovky</a:t>
            </a:r>
            <a:endParaRPr lang="cs-CZ" sz="28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635896" y="6237312"/>
            <a:ext cx="108012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A číslice</a:t>
            </a:r>
            <a:endParaRPr lang="cs-CZ" dirty="0"/>
          </a:p>
        </p:txBody>
      </p:sp>
      <p:pic>
        <p:nvPicPr>
          <p:cNvPr id="68610" name="Picture 2" descr="http://media.npr.org/programs/atc/features/2007/sep/alex/alex500-6769016e7cc118a8e740f15a75a9e93dd270ed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39446"/>
            <a:ext cx="3970412" cy="2779288"/>
          </a:xfrm>
          <a:prstGeom prst="rect">
            <a:avLst/>
          </a:prstGeom>
          <a:noFill/>
        </p:spPr>
      </p:pic>
      <p:pic>
        <p:nvPicPr>
          <p:cNvPr id="68612" name="Picture 4" descr="http://www.vyperlook.com/wp-content/uploads/2012/03/Alex-smartest-parrot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620688"/>
            <a:ext cx="5238750" cy="29432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552" y="2420888"/>
            <a:ext cx="2808312" cy="3693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err="1" smtClean="0"/>
              <a:t>One</a:t>
            </a:r>
            <a:r>
              <a:rPr lang="cs-CZ" dirty="0" smtClean="0"/>
              <a:t>, </a:t>
            </a:r>
            <a:r>
              <a:rPr lang="cs-CZ" dirty="0" err="1" smtClean="0"/>
              <a:t>two</a:t>
            </a:r>
            <a:r>
              <a:rPr lang="cs-CZ" dirty="0" smtClean="0"/>
              <a:t>… </a:t>
            </a:r>
          </a:p>
          <a:p>
            <a:r>
              <a:rPr lang="cs-CZ" dirty="0" err="1" smtClean="0"/>
              <a:t>eight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Odpovídat na otázku </a:t>
            </a:r>
            <a:r>
              <a:rPr lang="cs-CZ" dirty="0" err="1" smtClean="0"/>
              <a:t>How</a:t>
            </a:r>
            <a:r>
              <a:rPr lang="cs-CZ" dirty="0" smtClean="0"/>
              <a:t> many (čeho)?</a:t>
            </a:r>
          </a:p>
          <a:p>
            <a:r>
              <a:rPr lang="cs-CZ" dirty="0" smtClean="0"/>
              <a:t>Odpovídat na otázku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(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etc</a:t>
            </a:r>
            <a:r>
              <a:rPr lang="cs-CZ" dirty="0" smtClean="0"/>
              <a:t>.)?</a:t>
            </a:r>
          </a:p>
          <a:p>
            <a:endParaRPr lang="cs-CZ" dirty="0" smtClean="0"/>
          </a:p>
          <a:p>
            <a:r>
              <a:rPr lang="cs-CZ" dirty="0" smtClean="0"/>
              <a:t>Spontánně začal používat </a:t>
            </a:r>
            <a:r>
              <a:rPr lang="cs-CZ" u="sng" dirty="0" smtClean="0"/>
              <a:t>„no“ </a:t>
            </a:r>
            <a:r>
              <a:rPr lang="cs-CZ" dirty="0" smtClean="0"/>
              <a:t>ve smyslu žádný, nula.</a:t>
            </a:r>
          </a:p>
          <a:p>
            <a:r>
              <a:rPr lang="cs-CZ" dirty="0" smtClean="0"/>
              <a:t>Používal jako odpověď na </a:t>
            </a:r>
            <a:r>
              <a:rPr lang="cs-CZ" dirty="0" err="1" smtClean="0"/>
              <a:t>How</a:t>
            </a:r>
            <a:r>
              <a:rPr lang="cs-CZ" dirty="0" smtClean="0"/>
              <a:t> many (čeho)? když tam daný předmět nebyl.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8656" cy="77809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179512" y="1196753"/>
            <a:ext cx="3888432" cy="15573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800" dirty="0" smtClean="0"/>
              <a:t>Abstraktní koncepty, </a:t>
            </a:r>
            <a:r>
              <a:rPr lang="cs-CZ" sz="2400" dirty="0" smtClean="0"/>
              <a:t>např. 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 err="1" smtClean="0"/>
              <a:t>shape</a:t>
            </a:r>
            <a:r>
              <a:rPr lang="cs-CZ" sz="2800" dirty="0" smtClean="0"/>
              <a:t>/</a:t>
            </a:r>
            <a:r>
              <a:rPr lang="cs-CZ" sz="2800" dirty="0" err="1" smtClean="0"/>
              <a:t>color</a:t>
            </a:r>
            <a:r>
              <a:rPr lang="cs-CZ" sz="2800" dirty="0" smtClean="0"/>
              <a:t>/</a:t>
            </a:r>
            <a:r>
              <a:rPr lang="cs-CZ" sz="2800" dirty="0" err="1" smtClean="0"/>
              <a:t>matter</a:t>
            </a:r>
            <a:endParaRPr lang="cs-CZ" sz="2800" dirty="0" smtClean="0"/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cs-CZ" sz="2800" dirty="0" smtClean="0"/>
              <a:t>stejný - různý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2924944"/>
            <a:ext cx="4392488" cy="3970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u="sng" dirty="0" smtClean="0"/>
              <a:t>Porozumění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/>
              <a:t>color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matter</a:t>
            </a:r>
            <a:r>
              <a:rPr lang="cs-CZ" dirty="0"/>
              <a:t>, </a:t>
            </a:r>
            <a:r>
              <a:rPr lang="cs-CZ" dirty="0" err="1"/>
              <a:t>shape</a:t>
            </a:r>
            <a:r>
              <a:rPr lang="cs-CZ" dirty="0" smtClean="0"/>
              <a:t>)? – </a:t>
            </a:r>
            <a:r>
              <a:rPr lang="cs-CZ" dirty="0" err="1" smtClean="0"/>
              <a:t>red</a:t>
            </a:r>
            <a:r>
              <a:rPr lang="cs-CZ" dirty="0" smtClean="0"/>
              <a:t>, </a:t>
            </a:r>
            <a:r>
              <a:rPr lang="cs-CZ" dirty="0" err="1" smtClean="0"/>
              <a:t>yellow</a:t>
            </a:r>
            <a:r>
              <a:rPr lang="cs-CZ" dirty="0" smtClean="0"/>
              <a:t>..</a:t>
            </a:r>
            <a:endParaRPr lang="cs-CZ" dirty="0"/>
          </a:p>
          <a:p>
            <a:endParaRPr lang="cs-CZ" dirty="0"/>
          </a:p>
          <a:p>
            <a:r>
              <a:rPr lang="cs-CZ" dirty="0"/>
              <a:t>I s novými předměty cca 80</a:t>
            </a:r>
            <a:r>
              <a:rPr lang="cs-CZ" dirty="0" smtClean="0"/>
              <a:t>%</a:t>
            </a:r>
          </a:p>
          <a:p>
            <a:r>
              <a:rPr lang="cs-CZ" u="sng" dirty="0" smtClean="0"/>
              <a:t>A produkce</a:t>
            </a:r>
            <a:endParaRPr lang="cs-CZ" u="sng" dirty="0"/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?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different</a:t>
            </a:r>
            <a:r>
              <a:rPr lang="cs-CZ" dirty="0" smtClean="0"/>
              <a:t>? – </a:t>
            </a:r>
            <a:r>
              <a:rPr lang="cs-CZ" dirty="0" err="1" smtClean="0"/>
              <a:t>color</a:t>
            </a:r>
            <a:r>
              <a:rPr lang="cs-CZ" dirty="0" smtClean="0"/>
              <a:t>, </a:t>
            </a:r>
            <a:r>
              <a:rPr lang="cs-CZ" dirty="0" err="1" smtClean="0"/>
              <a:t>shape</a:t>
            </a:r>
            <a:r>
              <a:rPr lang="cs-CZ" dirty="0" smtClean="0"/>
              <a:t>.. (tj. </a:t>
            </a:r>
            <a:r>
              <a:rPr lang="cs-CZ" u="sng" dirty="0" smtClean="0"/>
              <a:t>odpověď = název abstraktní kategorie</a:t>
            </a:r>
            <a:r>
              <a:rPr lang="cs-CZ" dirty="0" smtClean="0"/>
              <a:t>!)</a:t>
            </a:r>
          </a:p>
          <a:p>
            <a:r>
              <a:rPr lang="cs-CZ" dirty="0" smtClean="0"/>
              <a:t>Tím je vyloučeno, že by jeho odpověď byla vedena automaticky na úrovni zrakového vnímání (vidím 3x modrou, proto asociuji „modrá“)</a:t>
            </a:r>
          </a:p>
          <a:p>
            <a:endParaRPr lang="cs-CZ" dirty="0" smtClean="0"/>
          </a:p>
          <a:p>
            <a:r>
              <a:rPr lang="cs-CZ" dirty="0" smtClean="0"/>
              <a:t>Potvrzuje to schopnost porozumění konceptu stejnosti/různosti i barvy/tvaru/materiálu.</a:t>
            </a:r>
            <a:endParaRPr lang="cs-CZ" dirty="0"/>
          </a:p>
        </p:txBody>
      </p:sp>
      <p:pic>
        <p:nvPicPr>
          <p:cNvPr id="70658" name="Picture 2" descr="https://encrypted-tbn1.gstatic.com/images?q=tbn:ANd9GcQ7FxAty_kSVF1qvC7U0oeqw86gY8J8gzgdQPkExt_68W8a8eE5f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2343150" cy="195262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6056" y="1167993"/>
            <a:ext cx="3888432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Alex chápe </a:t>
            </a:r>
            <a:r>
              <a:rPr lang="cs-CZ" dirty="0" smtClean="0"/>
              <a:t>a </a:t>
            </a:r>
            <a:r>
              <a:rPr lang="cs-CZ" dirty="0"/>
              <a:t>pojmenovává (viz symbol) </a:t>
            </a:r>
            <a:r>
              <a:rPr lang="cs-CZ" dirty="0" smtClean="0"/>
              <a:t>abstraktní kategorii </a:t>
            </a:r>
            <a:r>
              <a:rPr lang="cs-CZ" dirty="0"/>
              <a:t>nebo vztah…</a:t>
            </a:r>
          </a:p>
          <a:p>
            <a:endParaRPr lang="cs-CZ" u="sng" dirty="0" smtClean="0"/>
          </a:p>
          <a:p>
            <a:r>
              <a:rPr lang="cs-CZ" u="sng" dirty="0" smtClean="0"/>
              <a:t>= tvoří abstraktní koncepty a komunikuje jejich symbolická označení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716016" y="5157192"/>
            <a:ext cx="4248472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u="sng" dirty="0" smtClean="0"/>
              <a:t>Symbol (např. označení verbální, gestem, kresbou)</a:t>
            </a:r>
          </a:p>
          <a:p>
            <a:endParaRPr lang="cs-CZ" dirty="0" smtClean="0"/>
          </a:p>
          <a:p>
            <a:r>
              <a:rPr lang="cs-CZ" dirty="0" smtClean="0"/>
              <a:t>Absence podobnosti s pojmenovaným</a:t>
            </a:r>
          </a:p>
          <a:p>
            <a:r>
              <a:rPr lang="cs-CZ" dirty="0" smtClean="0"/>
              <a:t>Vyžaduje vytvoření nové asociace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www.youtube.com/watch?v=WGiARReTwBw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57644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 smtClean="0"/>
              <a:t>Alex uměl: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95536" y="1151823"/>
            <a:ext cx="8424936" cy="47890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Větší/menší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</a:t>
            </a:r>
            <a:r>
              <a:rPr lang="cs-CZ" dirty="0" err="1" smtClean="0"/>
              <a:t>bigger</a:t>
            </a:r>
            <a:r>
              <a:rPr lang="cs-CZ" dirty="0" smtClean="0"/>
              <a:t>/</a:t>
            </a:r>
            <a:r>
              <a:rPr lang="cs-CZ" dirty="0" err="1" smtClean="0"/>
              <a:t>smaller</a:t>
            </a:r>
            <a:r>
              <a:rPr lang="cs-CZ" dirty="0" smtClean="0"/>
              <a:t>?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Fráze </a:t>
            </a:r>
            <a:r>
              <a:rPr lang="cs-CZ" sz="2000" dirty="0" err="1" smtClean="0"/>
              <a:t>Come</a:t>
            </a:r>
            <a:r>
              <a:rPr lang="cs-CZ" sz="2000" dirty="0" smtClean="0"/>
              <a:t> </a:t>
            </a:r>
            <a:r>
              <a:rPr lang="cs-CZ" sz="2000" dirty="0" err="1" smtClean="0"/>
              <a:t>here</a:t>
            </a:r>
            <a:r>
              <a:rPr lang="cs-CZ" sz="2000" dirty="0" smtClean="0"/>
              <a:t>, I love </a:t>
            </a:r>
            <a:r>
              <a:rPr lang="cs-CZ" sz="2000" dirty="0" err="1" smtClean="0"/>
              <a:t>you</a:t>
            </a:r>
            <a:endParaRPr lang="cs-CZ" sz="20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Nesestavoval, odposlouchal, ale užíval situačně správně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Víceslovné věty I </a:t>
            </a:r>
            <a:r>
              <a:rPr lang="cs-CZ" sz="2000" dirty="0" err="1" smtClean="0"/>
              <a:t>want</a:t>
            </a:r>
            <a:r>
              <a:rPr lang="cs-CZ" sz="2000" dirty="0" smtClean="0"/>
              <a:t> (potrava nebo hračka), </a:t>
            </a:r>
            <a:r>
              <a:rPr lang="cs-CZ" sz="2000" dirty="0" err="1" smtClean="0"/>
              <a:t>Wanna</a:t>
            </a:r>
            <a:r>
              <a:rPr lang="cs-CZ" sz="2000" dirty="0" smtClean="0"/>
              <a:t> go (místo)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Sestavoval vlastní kombinace</a:t>
            </a:r>
            <a:endParaRPr lang="cs-CZ" sz="1600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X automatické, pouze nahrazování posledního slova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X závislé na aktuálních potřebách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Vytváření pojmenování neznámých předmětů pomocí vlastností – green </a:t>
            </a:r>
            <a:r>
              <a:rPr lang="cs-CZ" sz="2000" dirty="0" err="1" smtClean="0"/>
              <a:t>cork</a:t>
            </a:r>
            <a:r>
              <a:rPr lang="cs-CZ" sz="2000" dirty="0" smtClean="0"/>
              <a:t>, </a:t>
            </a:r>
            <a:r>
              <a:rPr lang="cs-CZ" sz="2000" dirty="0" err="1" smtClean="0"/>
              <a:t>blue</a:t>
            </a:r>
            <a:r>
              <a:rPr lang="cs-CZ" sz="2000" dirty="0" smtClean="0"/>
              <a:t> </a:t>
            </a:r>
            <a:r>
              <a:rPr lang="cs-CZ" sz="2000" dirty="0" err="1" smtClean="0"/>
              <a:t>peg</a:t>
            </a:r>
            <a:r>
              <a:rPr lang="cs-CZ" sz="2000" dirty="0" smtClean="0"/>
              <a:t> </a:t>
            </a:r>
            <a:r>
              <a:rPr lang="cs-CZ" sz="2000" dirty="0" err="1" smtClean="0"/>
              <a:t>wood</a:t>
            </a:r>
            <a:endParaRPr lang="cs-CZ" dirty="0" smtClean="0"/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smtClean="0"/>
              <a:t>Spontánní kombinace již známých pojmenování do nového popisu neznámého předmětu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cs-CZ" sz="2000" dirty="0" smtClean="0"/>
              <a:t>Vytvářet otázky?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? na svůj obraz v zrcadle.</a:t>
            </a:r>
            <a:endParaRPr 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13671</TotalTime>
  <Words>837</Words>
  <Application>Microsoft Office PowerPoint</Application>
  <PresentationFormat>Předvádění na obrazovce (4:3)</PresentationFormat>
  <Paragraphs>150</Paragraphs>
  <Slides>16</Slides>
  <Notes>10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Motiv sady Office</vt:lpstr>
      <vt:lpstr>Mezidruhová  komunikace II  Další druhy</vt:lpstr>
      <vt:lpstr>Prezentace aplikace PowerPoint</vt:lpstr>
      <vt:lpstr>Metoda   MODEL - RIVAL</vt:lpstr>
      <vt:lpstr>Alex uměl:</vt:lpstr>
      <vt:lpstr>Alex uměl:</vt:lpstr>
      <vt:lpstr>Alex uměl:</vt:lpstr>
      <vt:lpstr>Alex uměl:</vt:lpstr>
      <vt:lpstr>Prezentace aplikace PowerPoint</vt:lpstr>
      <vt:lpstr>Alex uměl:</vt:lpstr>
      <vt:lpstr>Shrnutí: Alex uměl:</vt:lpstr>
      <vt:lpstr>Alex - ukázka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Výuka papouška šedého lidskému jazyku</dc:title>
  <dc:creator>Lenovo User</dc:creator>
  <cp:lastModifiedBy>Jitka Lindová</cp:lastModifiedBy>
  <cp:revision>71</cp:revision>
  <dcterms:created xsi:type="dcterms:W3CDTF">2010-10-31T17:31:34Z</dcterms:created>
  <dcterms:modified xsi:type="dcterms:W3CDTF">2024-10-09T12:28:10Z</dcterms:modified>
</cp:coreProperties>
</file>