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4" r:id="rId1"/>
  </p:sldMasterIdLst>
  <p:handoutMasterIdLst>
    <p:handoutMasterId r:id="rId32"/>
  </p:handoutMasterIdLst>
  <p:sldIdLst>
    <p:sldId id="256" r:id="rId2"/>
    <p:sldId id="260" r:id="rId3"/>
    <p:sldId id="289" r:id="rId4"/>
    <p:sldId id="261" r:id="rId5"/>
    <p:sldId id="262" r:id="rId6"/>
    <p:sldId id="263" r:id="rId7"/>
    <p:sldId id="264"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2" r:id="rId23"/>
    <p:sldId id="280" r:id="rId24"/>
    <p:sldId id="281" r:id="rId25"/>
    <p:sldId id="283" r:id="rId26"/>
    <p:sldId id="284" r:id="rId27"/>
    <p:sldId id="285" r:id="rId28"/>
    <p:sldId id="286" r:id="rId29"/>
    <p:sldId id="287" r:id="rId30"/>
    <p:sldId id="288" r:id="rId3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3" y="1"/>
            <a:ext cx="2945659" cy="498056"/>
          </a:xfrm>
          <a:prstGeom prst="rect">
            <a:avLst/>
          </a:prstGeom>
        </p:spPr>
        <p:txBody>
          <a:bodyPr vert="horz" lIns="91440" tIns="45720" rIns="91440" bIns="45720" rtlCol="0"/>
          <a:lstStyle>
            <a:lvl1pPr algn="r">
              <a:defRPr sz="1200"/>
            </a:lvl1pPr>
          </a:lstStyle>
          <a:p>
            <a:fld id="{80823E0A-3AC6-42CE-9A18-EF49732D152F}" type="datetimeFigureOut">
              <a:rPr lang="en-US" smtClean="0"/>
              <a:t>2/19/2018</a:t>
            </a:fld>
            <a:endParaRPr lang="en-US"/>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95C7E0-2F83-47CA-91FF-FCC1026A9A17}" type="slidenum">
              <a:rPr lang="en-US" smtClean="0"/>
              <a:t>‹#›</a:t>
            </a:fld>
            <a:endParaRPr lang="en-US"/>
          </a:p>
        </p:txBody>
      </p:sp>
    </p:spTree>
    <p:extLst>
      <p:ext uri="{BB962C8B-B14F-4D97-AF65-F5344CB8AC3E}">
        <p14:creationId xmlns:p14="http://schemas.microsoft.com/office/powerpoint/2010/main" val="2522772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6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5380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268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02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76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111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852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1652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746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2/19/2018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9107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258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2/19/2018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538550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GpeRhMFnW8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„Život bez vnitřní jednoty“</a:t>
            </a:r>
            <a:br>
              <a:rPr lang="cs-CZ" dirty="0" smtClean="0"/>
            </a:br>
            <a:r>
              <a:rPr lang="cs-CZ" dirty="0" smtClean="0"/>
              <a:t>R. Musil – Muž bez vlastností</a:t>
            </a:r>
            <a:endParaRPr lang="en-US" dirty="0"/>
          </a:p>
        </p:txBody>
      </p:sp>
      <p:sp>
        <p:nvSpPr>
          <p:cNvPr id="3" name="Podnadpis 2"/>
          <p:cNvSpPr>
            <a:spLocks noGrp="1"/>
          </p:cNvSpPr>
          <p:nvPr>
            <p:ph type="subTitle" idx="1"/>
          </p:nvPr>
        </p:nvSpPr>
        <p:spPr/>
        <p:txBody>
          <a:bodyPr>
            <a:normAutofit/>
          </a:bodyPr>
          <a:lstStyle/>
          <a:p>
            <a:r>
              <a:rPr lang="cs-CZ" dirty="0"/>
              <a:t>Jakub Čapek</a:t>
            </a:r>
            <a:r>
              <a:rPr lang="en-US" dirty="0"/>
              <a:t/>
            </a:r>
            <a:br>
              <a:rPr lang="en-US" dirty="0"/>
            </a:br>
            <a:r>
              <a:rPr lang="cs-CZ" dirty="0" smtClean="0"/>
              <a:t>19</a:t>
            </a:r>
            <a:r>
              <a:rPr lang="cs-CZ" dirty="0" smtClean="0"/>
              <a:t>. </a:t>
            </a:r>
            <a:r>
              <a:rPr lang="cs-CZ" dirty="0" smtClean="0"/>
              <a:t>2. 2017</a:t>
            </a:r>
            <a:endParaRPr lang="en-US" i="1"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3021" y="4455620"/>
            <a:ext cx="8012253" cy="1787858"/>
          </a:xfrm>
          <a:prstGeom prst="rect">
            <a:avLst/>
          </a:prstGeom>
        </p:spPr>
      </p:pic>
    </p:spTree>
    <p:extLst>
      <p:ext uri="{BB962C8B-B14F-4D97-AF65-F5344CB8AC3E}">
        <p14:creationId xmlns:p14="http://schemas.microsoft.com/office/powerpoint/2010/main" val="2017235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2. Ulrich</a:t>
            </a:r>
            <a:endParaRPr lang="en-US" dirty="0"/>
          </a:p>
        </p:txBody>
      </p:sp>
      <p:sp>
        <p:nvSpPr>
          <p:cNvPr id="3" name="Zástupný symbol pro obsah 2"/>
          <p:cNvSpPr>
            <a:spLocks noGrp="1"/>
          </p:cNvSpPr>
          <p:nvPr>
            <p:ph idx="1"/>
          </p:nvPr>
        </p:nvSpPr>
        <p:spPr>
          <a:xfrm>
            <a:off x="1103312" y="1737360"/>
            <a:ext cx="8946541" cy="4511039"/>
          </a:xfrm>
        </p:spPr>
        <p:txBody>
          <a:bodyPr>
            <a:normAutofit/>
          </a:bodyPr>
          <a:lstStyle/>
          <a:p>
            <a:pPr marL="0" indent="0">
              <a:buNone/>
            </a:pPr>
            <a:r>
              <a:rPr lang="cs-CZ" sz="2400" u="sng" dirty="0"/>
              <a:t>Tři pokusy najít si zaměstnání („stát se významným mužem</a:t>
            </a:r>
            <a:r>
              <a:rPr lang="cs-CZ" sz="2400" u="sng" dirty="0" smtClean="0"/>
              <a:t>“)</a:t>
            </a:r>
            <a:endParaRPr lang="en-US" sz="2400" dirty="0"/>
          </a:p>
          <a:p>
            <a:pPr marL="0" indent="0">
              <a:buNone/>
            </a:pPr>
            <a:endParaRPr lang="cs-CZ" dirty="0" smtClean="0"/>
          </a:p>
          <a:p>
            <a:pPr marL="0" indent="0">
              <a:buNone/>
            </a:pPr>
            <a:r>
              <a:rPr lang="cs-CZ" sz="2400" dirty="0" smtClean="0"/>
              <a:t>„… </a:t>
            </a:r>
            <a:r>
              <a:rPr lang="cs-CZ" sz="2400" dirty="0"/>
              <a:t>nakonec ještě přišel Ulrich i na to, že také ve vědě se podobal muži, který zdolává jedno horské pásmo za druhým, aniž viděl cíl. Osvojil si zlomky nového způsobu myšlení a cítění, ale původně tak silný obraz nového se rozplýval ve stále větším množství detailů, a domníval-li se, že pije z pramene života, vypil teď už skoro všechno své očekávání. Tu uprostřed velké a mnohoslibné práce přestal. … „Pro všechny svaté!“ pomyslel si, „neměl jsem přece nikdy v úmyslu být celý život matematikem</a:t>
            </a:r>
            <a:r>
              <a:rPr lang="cs-CZ" sz="2400" dirty="0" smtClean="0"/>
              <a:t>.“</a:t>
            </a:r>
            <a:endParaRPr lang="en-US" sz="2400" dirty="0"/>
          </a:p>
        </p:txBody>
      </p:sp>
    </p:spTree>
    <p:extLst>
      <p:ext uri="{BB962C8B-B14F-4D97-AF65-F5344CB8AC3E}">
        <p14:creationId xmlns:p14="http://schemas.microsoft.com/office/powerpoint/2010/main" val="62669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2. Ulrich</a:t>
            </a:r>
            <a:endParaRPr lang="en-US" dirty="0"/>
          </a:p>
        </p:txBody>
      </p:sp>
      <p:sp>
        <p:nvSpPr>
          <p:cNvPr id="3" name="Zástupný symbol pro obsah 2"/>
          <p:cNvSpPr>
            <a:spLocks noGrp="1"/>
          </p:cNvSpPr>
          <p:nvPr>
            <p:ph idx="1"/>
          </p:nvPr>
        </p:nvSpPr>
        <p:spPr>
          <a:xfrm>
            <a:off x="1103312" y="1588655"/>
            <a:ext cx="8946541" cy="4659744"/>
          </a:xfrm>
        </p:spPr>
        <p:txBody>
          <a:bodyPr>
            <a:normAutofit/>
          </a:bodyPr>
          <a:lstStyle/>
          <a:p>
            <a:pPr marL="0" indent="0">
              <a:buNone/>
            </a:pPr>
            <a:r>
              <a:rPr lang="cs-CZ" sz="2400" u="sng" dirty="0" smtClean="0"/>
              <a:t>„Dovolená od života“</a:t>
            </a:r>
          </a:p>
          <a:p>
            <a:pPr marL="0" indent="0">
              <a:buNone/>
            </a:pPr>
            <a:endParaRPr lang="cs-CZ" sz="2400" dirty="0"/>
          </a:p>
          <a:p>
            <a:pPr marL="400050" lvl="1" indent="0">
              <a:buNone/>
            </a:pPr>
            <a:r>
              <a:rPr lang="cs-CZ" sz="2400" dirty="0" smtClean="0"/>
              <a:t>„…</a:t>
            </a:r>
            <a:r>
              <a:rPr lang="cs-CZ" sz="2400" dirty="0"/>
              <a:t>Ale co vlastně měl v úmyslu dělat? … Byl s to jenom konstatovat, že se od toho, čím vlastně chtěl být, cítil teď mnohem víc vzdálen, než v mládí, pokud mu to vůbec nezůstalo zcela utajeno. Podivuhodně jasně v sobě rozpoznával všechny schopnosti a vlastnosti těšící se přízni doby, kromě schopnosti vydělávat peníze, což neměl zapotřebí, ale možnost použít jich mu unikala; … rozhodl se, že si vezme na rok dovolenou od života a bude hledat, jak by přiměřeně svých schopností použil.“ (38)</a:t>
            </a:r>
            <a:endParaRPr lang="en-US" sz="2400" dirty="0"/>
          </a:p>
        </p:txBody>
      </p:sp>
    </p:spTree>
    <p:extLst>
      <p:ext uri="{BB962C8B-B14F-4D97-AF65-F5344CB8AC3E}">
        <p14:creationId xmlns:p14="http://schemas.microsoft.com/office/powerpoint/2010/main" val="1208200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3. </a:t>
            </a:r>
            <a:r>
              <a:rPr lang="de-DE" sz="4400" dirty="0" err="1" smtClean="0"/>
              <a:t>Moosbrugger</a:t>
            </a:r>
            <a:endParaRPr lang="en-US" dirty="0"/>
          </a:p>
        </p:txBody>
      </p:sp>
      <p:sp>
        <p:nvSpPr>
          <p:cNvPr id="3" name="Zástupný symbol pro obsah 2"/>
          <p:cNvSpPr>
            <a:spLocks noGrp="1"/>
          </p:cNvSpPr>
          <p:nvPr>
            <p:ph idx="1"/>
          </p:nvPr>
        </p:nvSpPr>
        <p:spPr>
          <a:xfrm>
            <a:off x="1103312" y="1737360"/>
            <a:ext cx="8946541" cy="4511039"/>
          </a:xfrm>
        </p:spPr>
        <p:txBody>
          <a:bodyPr>
            <a:normAutofit/>
          </a:bodyPr>
          <a:lstStyle/>
          <a:p>
            <a:pPr marL="0" indent="0">
              <a:buNone/>
            </a:pPr>
            <a:r>
              <a:rPr lang="cs-CZ" sz="2400" dirty="0"/>
              <a:t>„Jsem s tím spokojen, i když musím přiznat, že jste odsoudili šílence““</a:t>
            </a:r>
            <a:endParaRPr lang="en-US" sz="2400" dirty="0"/>
          </a:p>
          <a:p>
            <a:pPr marL="0" indent="0">
              <a:buNone/>
            </a:pPr>
            <a:r>
              <a:rPr lang="cs-CZ" sz="2400" dirty="0"/>
              <a:t>[Ulrich byl u soudu ze zvědavosti přítomen, text pokračuje]</a:t>
            </a:r>
            <a:endParaRPr lang="en-US" sz="2400" dirty="0"/>
          </a:p>
          <a:p>
            <a:pPr marL="0" indent="0">
              <a:buNone/>
            </a:pPr>
            <a:r>
              <a:rPr lang="cs-CZ" sz="2400" dirty="0"/>
              <a:t>To byla nedůslednost; ale Ulrich seděl se zatajeným dechem. Bylo to zřejmě šílenství a právě tak zřejmě to byla pouze znetvořená souvislost složek našeho vlastního </a:t>
            </a:r>
            <a:r>
              <a:rPr lang="cs-CZ" sz="2400" dirty="0" smtClean="0"/>
              <a:t>života…“ </a:t>
            </a:r>
            <a:r>
              <a:rPr lang="cs-CZ" sz="2400" dirty="0"/>
              <a:t>(59)</a:t>
            </a:r>
            <a:endParaRPr lang="en-US" sz="2400" dirty="0"/>
          </a:p>
          <a:p>
            <a:pPr marL="0" indent="0">
              <a:buNone/>
            </a:pPr>
            <a:endParaRPr lang="en-US" sz="2400" dirty="0"/>
          </a:p>
        </p:txBody>
      </p:sp>
    </p:spTree>
    <p:extLst>
      <p:ext uri="{BB962C8B-B14F-4D97-AF65-F5344CB8AC3E}">
        <p14:creationId xmlns:p14="http://schemas.microsoft.com/office/powerpoint/2010/main" val="406803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3. </a:t>
            </a:r>
            <a:r>
              <a:rPr lang="de-DE" sz="4400" dirty="0" err="1" smtClean="0"/>
              <a:t>Moosbrugger</a:t>
            </a:r>
            <a:endParaRPr lang="en-US" dirty="0"/>
          </a:p>
        </p:txBody>
      </p:sp>
      <p:sp>
        <p:nvSpPr>
          <p:cNvPr id="3" name="Zástupný symbol pro obsah 2"/>
          <p:cNvSpPr>
            <a:spLocks noGrp="1"/>
          </p:cNvSpPr>
          <p:nvPr>
            <p:ph idx="1"/>
          </p:nvPr>
        </p:nvSpPr>
        <p:spPr>
          <a:xfrm>
            <a:off x="1103312" y="1634836"/>
            <a:ext cx="8946541" cy="4613563"/>
          </a:xfrm>
        </p:spPr>
        <p:txBody>
          <a:bodyPr>
            <a:normAutofit/>
          </a:bodyPr>
          <a:lstStyle/>
          <a:p>
            <a:pPr marL="0" indent="0">
              <a:buNone/>
            </a:pPr>
            <a:r>
              <a:rPr lang="cs-CZ" sz="2400" dirty="0" smtClean="0"/>
              <a:t>„Není </a:t>
            </a:r>
            <a:r>
              <a:rPr lang="cs-CZ" sz="2400" dirty="0"/>
              <a:t>účelné cítit příbuznost s vyloženým bláznem, a Ulrich to také nedělal. Proč ale jeden znalec tvrdil, že </a:t>
            </a:r>
            <a:r>
              <a:rPr lang="cs-CZ" sz="2400" dirty="0" err="1"/>
              <a:t>Moosbrugger</a:t>
            </a:r>
            <a:r>
              <a:rPr lang="cs-CZ" sz="2400" dirty="0"/>
              <a:t> blázen je, a druhý, že blázen není? … A jakými vlastnostmi vzbudil </a:t>
            </a:r>
            <a:r>
              <a:rPr lang="cs-CZ" sz="2400" dirty="0" err="1"/>
              <a:t>Moosbrugger</a:t>
            </a:r>
            <a:r>
              <a:rPr lang="cs-CZ" sz="2400" dirty="0"/>
              <a:t> onen rozruch a děs, jež na polovinu z dvou milionů lidí, kteří bydleli v tomto městě, zapůsobily bezmála tak mocně, jako spor v rodině nebo zrušené zasnoubení…</a:t>
            </a:r>
            <a:endParaRPr lang="en-US" sz="2400" dirty="0"/>
          </a:p>
          <a:p>
            <a:pPr marL="0" indent="0">
              <a:buNone/>
            </a:pPr>
            <a:r>
              <a:rPr lang="cs-CZ" sz="2400" dirty="0"/>
              <a:t>Ulricha zaměstnávala tato strašlivá hra společnosti s jejími oběťmi. Cítil, že se opakuje v něm samém. Nebyl v něm ani záblesk vůle, aby osvobodili </a:t>
            </a:r>
            <a:r>
              <a:rPr lang="cs-CZ" sz="2400" dirty="0" err="1"/>
              <a:t>Moosbruggera</a:t>
            </a:r>
            <a:r>
              <a:rPr lang="cs-CZ" sz="2400" dirty="0"/>
              <a:t>, ani aby přispěchal spravedlnosti na pomoc, a cit se mu ježil jako kočce srst. </a:t>
            </a:r>
            <a:r>
              <a:rPr lang="cs-CZ" sz="2400" dirty="0" err="1"/>
              <a:t>Moosbrugger</a:t>
            </a:r>
            <a:r>
              <a:rPr lang="cs-CZ" sz="2400" dirty="0"/>
              <a:t> se ho něčím neznámým dotýkal víc než život, který vedl; uchvacoval ho jako nesrozumitelná báseň, v níž je všechno poněkud znetvořeno a posunuto a která útržkovitě zjevuje smysl vířící v hlubinách naší mysli</a:t>
            </a:r>
            <a:r>
              <a:rPr lang="cs-CZ" sz="2400" dirty="0" smtClean="0"/>
              <a:t>.“ </a:t>
            </a:r>
            <a:r>
              <a:rPr lang="cs-CZ" sz="2400" dirty="0"/>
              <a:t>(93, viz též 94)</a:t>
            </a:r>
            <a:endParaRPr lang="en-US" sz="2400" dirty="0"/>
          </a:p>
        </p:txBody>
      </p:sp>
    </p:spTree>
    <p:extLst>
      <p:ext uri="{BB962C8B-B14F-4D97-AF65-F5344CB8AC3E}">
        <p14:creationId xmlns:p14="http://schemas.microsoft.com/office/powerpoint/2010/main" val="3451503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3. </a:t>
            </a:r>
            <a:r>
              <a:rPr lang="de-DE" sz="4400" dirty="0" err="1" smtClean="0"/>
              <a:t>Moosbrugger</a:t>
            </a:r>
            <a:endParaRPr lang="en-US" dirty="0"/>
          </a:p>
        </p:txBody>
      </p:sp>
      <p:sp>
        <p:nvSpPr>
          <p:cNvPr id="3" name="Zástupný symbol pro obsah 2"/>
          <p:cNvSpPr>
            <a:spLocks noGrp="1"/>
          </p:cNvSpPr>
          <p:nvPr>
            <p:ph idx="1"/>
          </p:nvPr>
        </p:nvSpPr>
        <p:spPr>
          <a:xfrm>
            <a:off x="1103312" y="1737360"/>
            <a:ext cx="8946541" cy="4511039"/>
          </a:xfrm>
        </p:spPr>
        <p:txBody>
          <a:bodyPr>
            <a:normAutofit/>
          </a:bodyPr>
          <a:lstStyle/>
          <a:p>
            <a:pPr marL="0" indent="0">
              <a:buNone/>
            </a:pPr>
            <a:r>
              <a:rPr lang="cs-CZ" sz="2400" dirty="0" err="1" smtClean="0"/>
              <a:t>Klarisa</a:t>
            </a:r>
            <a:r>
              <a:rPr lang="cs-CZ" sz="2400" dirty="0" smtClean="0"/>
              <a:t> a </a:t>
            </a:r>
            <a:r>
              <a:rPr lang="cs-CZ" sz="2400" dirty="0" err="1" smtClean="0"/>
              <a:t>Moosbrugger</a:t>
            </a:r>
            <a:endParaRPr lang="cs-CZ" sz="2400" dirty="0" smtClean="0"/>
          </a:p>
          <a:p>
            <a:pPr marL="0" indent="0">
              <a:buNone/>
            </a:pPr>
            <a:endParaRPr lang="cs-CZ" sz="2400" dirty="0"/>
          </a:p>
          <a:p>
            <a:pPr marL="0" indent="0">
              <a:buNone/>
            </a:pPr>
            <a:r>
              <a:rPr lang="cs-CZ" sz="2400" dirty="0" smtClean="0"/>
              <a:t>„O </a:t>
            </a:r>
            <a:r>
              <a:rPr lang="cs-CZ" sz="2400" dirty="0" err="1"/>
              <a:t>Moosbruggerovi</a:t>
            </a:r>
            <a:r>
              <a:rPr lang="cs-CZ" sz="2400" dirty="0"/>
              <a:t> jí vypravoval Ulrich.</a:t>
            </a:r>
            <a:endParaRPr lang="en-US" sz="2400" dirty="0"/>
          </a:p>
          <a:p>
            <a:pPr marL="0" indent="0">
              <a:buNone/>
            </a:pPr>
            <a:r>
              <a:rPr lang="cs-CZ" sz="2400" dirty="0"/>
              <a:t>Přitažlivost a odpor se přitom mísily v jakési podivné pouto.</a:t>
            </a:r>
            <a:endParaRPr lang="en-US" sz="2400" dirty="0"/>
          </a:p>
          <a:p>
            <a:pPr marL="0" indent="0">
              <a:buNone/>
            </a:pPr>
            <a:r>
              <a:rPr lang="cs-CZ" sz="2400" dirty="0" err="1"/>
              <a:t>Klarisa</a:t>
            </a:r>
            <a:r>
              <a:rPr lang="cs-CZ" sz="2400" dirty="0"/>
              <a:t> ohlodávala kořen lásky. Je rozdvojený, polibkem a </a:t>
            </a:r>
            <a:r>
              <a:rPr lang="cs-CZ" sz="2400" dirty="0" smtClean="0"/>
              <a:t>uštknutím</a:t>
            </a:r>
            <a:r>
              <a:rPr lang="cs-CZ" sz="2400" dirty="0"/>
              <a:t>, prolnutím pohledů a ztrýzněným odvrácením oka v posledním okamžiku. „Nutí vzájemné vycházení k nenávisti?“ ptala se sama sebe. „Chce slušný život surovost</a:t>
            </a:r>
            <a:r>
              <a:rPr lang="cs-CZ" sz="2400" dirty="0" smtClean="0"/>
              <a:t>? </a:t>
            </a:r>
            <a:r>
              <a:rPr lang="cs-CZ" sz="2400" dirty="0"/>
              <a:t>Potřebuje pokojné soužití krutost? Touží spořádanost po tom, aby byla rozervána?“ To bylo i nebylo to, co v ní vyvolal </a:t>
            </a:r>
            <a:r>
              <a:rPr lang="cs-CZ" sz="2400" dirty="0" err="1"/>
              <a:t>Moosbrugger</a:t>
            </a:r>
            <a:r>
              <a:rPr lang="cs-CZ" sz="2400" dirty="0" smtClean="0"/>
              <a:t>.“ </a:t>
            </a:r>
            <a:r>
              <a:rPr lang="cs-CZ" sz="2400" dirty="0"/>
              <a:t>(110</a:t>
            </a:r>
            <a:r>
              <a:rPr lang="cs-CZ" sz="2400" dirty="0" smtClean="0"/>
              <a:t>)</a:t>
            </a:r>
            <a:endParaRPr lang="en-US" sz="2400" dirty="0"/>
          </a:p>
        </p:txBody>
      </p:sp>
    </p:spTree>
    <p:extLst>
      <p:ext uri="{BB962C8B-B14F-4D97-AF65-F5344CB8AC3E}">
        <p14:creationId xmlns:p14="http://schemas.microsoft.com/office/powerpoint/2010/main" val="1856050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4. Ulrich vnímaný druhými</a:t>
            </a:r>
            <a:endParaRPr lang="en-US" dirty="0"/>
          </a:p>
        </p:txBody>
      </p:sp>
      <p:sp>
        <p:nvSpPr>
          <p:cNvPr id="3" name="Zástupný symbol pro obsah 2"/>
          <p:cNvSpPr>
            <a:spLocks noGrp="1"/>
          </p:cNvSpPr>
          <p:nvPr>
            <p:ph idx="1"/>
          </p:nvPr>
        </p:nvSpPr>
        <p:spPr>
          <a:xfrm>
            <a:off x="1103312" y="1226128"/>
            <a:ext cx="8946541" cy="5022272"/>
          </a:xfrm>
        </p:spPr>
        <p:txBody>
          <a:bodyPr>
            <a:noAutofit/>
          </a:bodyPr>
          <a:lstStyle/>
          <a:p>
            <a:pPr marL="0" indent="0">
              <a:buNone/>
            </a:pPr>
            <a:r>
              <a:rPr lang="cs-CZ" dirty="0"/>
              <a:t>„Je to muž bez vlastností!“</a:t>
            </a:r>
            <a:endParaRPr lang="en-US" dirty="0"/>
          </a:p>
          <a:p>
            <a:pPr marL="0" indent="0">
              <a:buNone/>
            </a:pPr>
            <a:r>
              <a:rPr lang="cs-CZ" dirty="0"/>
              <a:t>„Co to je?“ zeptala se </a:t>
            </a:r>
            <a:r>
              <a:rPr lang="cs-CZ" dirty="0" err="1"/>
              <a:t>Klarisa</a:t>
            </a:r>
            <a:r>
              <a:rPr lang="cs-CZ" dirty="0"/>
              <a:t> a tiše se zasmála.</a:t>
            </a:r>
            <a:endParaRPr lang="en-US" dirty="0"/>
          </a:p>
          <a:p>
            <a:pPr marL="0" indent="0">
              <a:buNone/>
            </a:pPr>
            <a:r>
              <a:rPr lang="cs-CZ" dirty="0"/>
              <a:t>„Nic. Právě že to není nic!“</a:t>
            </a:r>
            <a:endParaRPr lang="en-US" dirty="0"/>
          </a:p>
          <a:p>
            <a:pPr marL="0" indent="0">
              <a:buNone/>
            </a:pPr>
            <a:r>
              <a:rPr lang="cs-CZ" dirty="0"/>
              <a:t>Ale v </a:t>
            </a:r>
            <a:r>
              <a:rPr lang="cs-CZ" dirty="0" err="1"/>
              <a:t>Klarise</a:t>
            </a:r>
            <a:r>
              <a:rPr lang="cs-CZ" dirty="0"/>
              <a:t> to slovo vzbudilo zvědavost.</a:t>
            </a:r>
            <a:endParaRPr lang="en-US" dirty="0"/>
          </a:p>
          <a:p>
            <a:pPr marL="0" indent="0">
              <a:buNone/>
            </a:pPr>
            <a:r>
              <a:rPr lang="cs-CZ" dirty="0"/>
              <a:t>„Takových jsou dnes miliony,“ tvrdil Walter. „To je ten druh lidí, který zplodila naše doba!“ …</a:t>
            </a:r>
            <a:endParaRPr lang="en-US" dirty="0"/>
          </a:p>
          <a:p>
            <a:pPr marL="0" indent="0">
              <a:buNone/>
            </a:pPr>
            <a:r>
              <a:rPr lang="cs-CZ" dirty="0"/>
              <a:t>„…. Vždycky ví, co má dělat; umí se podívat ženě do očí; umí v kterémkoli okamžiku všechno důkladně uvážit; umí boxovat. Je nadaný, má pevnou vůli, nemá předsudky, je odvážný, vytrvalý, útočný, uvážlivý – nebudu to probírat jednotlivě, je možné, že všechny tyto vlastnosti má.  Neboť je přece nemá! Udělaly z něho to, čím je, určily jeho cestu, a přece k němu nepatří. Když se zlobí, něco v něm se směje. Když je smutný, něco chystá. Když je něčím dojat, odmítá to. Jakékoli nesprávné jednání se mu bude zdát po některé stránce správným. O tom, jak se na nějakou věc dívá, rozhoduje u něho vždycky teprve možná souvislost. Nic pro něho není pevně dané. …“</a:t>
            </a:r>
            <a:endParaRPr lang="en-US" dirty="0"/>
          </a:p>
        </p:txBody>
      </p:sp>
    </p:spTree>
    <p:extLst>
      <p:ext uri="{BB962C8B-B14F-4D97-AF65-F5344CB8AC3E}">
        <p14:creationId xmlns:p14="http://schemas.microsoft.com/office/powerpoint/2010/main" val="3670492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4. Ulrich vnímaný druhými</a:t>
            </a:r>
            <a:endParaRPr lang="en-US" dirty="0"/>
          </a:p>
        </p:txBody>
      </p:sp>
      <p:sp>
        <p:nvSpPr>
          <p:cNvPr id="3" name="Zástupný symbol pro obsah 2"/>
          <p:cNvSpPr>
            <a:spLocks noGrp="1"/>
          </p:cNvSpPr>
          <p:nvPr>
            <p:ph idx="1"/>
          </p:nvPr>
        </p:nvSpPr>
        <p:spPr>
          <a:xfrm>
            <a:off x="1103312" y="1226128"/>
            <a:ext cx="8946541" cy="5022272"/>
          </a:xfrm>
        </p:spPr>
        <p:txBody>
          <a:bodyPr>
            <a:normAutofit/>
          </a:bodyPr>
          <a:lstStyle/>
          <a:p>
            <a:pPr marL="0" indent="0">
              <a:buNone/>
            </a:pPr>
            <a:r>
              <a:rPr lang="cs-CZ" sz="2400" dirty="0"/>
              <a:t>…</a:t>
            </a:r>
            <a:endParaRPr lang="en-US" sz="2400" dirty="0"/>
          </a:p>
          <a:p>
            <a:pPr marL="0" indent="0">
              <a:buNone/>
            </a:pPr>
            <a:r>
              <a:rPr lang="cs-CZ" sz="2400" dirty="0"/>
              <a:t>Když byl hotov, poznal, že Ulrich vyjadřuje toliko tuto uvolněnost, kterou dnes mají všechny jevy.</a:t>
            </a:r>
            <a:endParaRPr lang="en-US" sz="2400" dirty="0"/>
          </a:p>
          <a:p>
            <a:pPr marL="0" indent="0">
              <a:buNone/>
            </a:pPr>
            <a:r>
              <a:rPr lang="cs-CZ" sz="2400" dirty="0"/>
              <a:t>„Tobě se to líbí?“ zeptal se teď, bolestně překvapen. „To přece neříkáš vážně!“</a:t>
            </a:r>
            <a:endParaRPr lang="en-US" sz="2400" dirty="0"/>
          </a:p>
          <a:p>
            <a:pPr marL="0" indent="0">
              <a:buNone/>
            </a:pPr>
            <a:r>
              <a:rPr lang="cs-CZ" sz="2400" dirty="0" err="1"/>
              <a:t>Klarisa</a:t>
            </a:r>
            <a:r>
              <a:rPr lang="cs-CZ" sz="2400" dirty="0"/>
              <a:t> žvýkala chléb s měkkým sýrem; mohla se usmát jen očima.</a:t>
            </a:r>
            <a:endParaRPr lang="en-US" sz="2400" dirty="0"/>
          </a:p>
          <a:p>
            <a:pPr marL="0" indent="0">
              <a:buNone/>
            </a:pPr>
            <a:r>
              <a:rPr lang="cs-CZ" sz="2400" dirty="0"/>
              <a:t>„Ach,“ řekl Walter, „… Takový člověk přece není člověkem!“</a:t>
            </a:r>
            <a:endParaRPr lang="en-US" sz="2400" dirty="0"/>
          </a:p>
          <a:p>
            <a:pPr marL="0" indent="0">
              <a:buNone/>
            </a:pPr>
            <a:r>
              <a:rPr lang="cs-CZ" sz="2400" dirty="0" err="1"/>
              <a:t>Klarisa</a:t>
            </a:r>
            <a:r>
              <a:rPr lang="cs-CZ" sz="2400" dirty="0"/>
              <a:t> teď dojedla. „To přece říká on sám!“ potvrdila. (50-51)</a:t>
            </a:r>
            <a:endParaRPr lang="en-US" sz="2400" dirty="0"/>
          </a:p>
        </p:txBody>
      </p:sp>
    </p:spTree>
    <p:extLst>
      <p:ext uri="{BB962C8B-B14F-4D97-AF65-F5344CB8AC3E}">
        <p14:creationId xmlns:p14="http://schemas.microsoft.com/office/powerpoint/2010/main" val="1587777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4. Ulrich vnímaný druhými</a:t>
            </a:r>
            <a:endParaRPr lang="en-US" dirty="0"/>
          </a:p>
        </p:txBody>
      </p:sp>
      <p:sp>
        <p:nvSpPr>
          <p:cNvPr id="3" name="Zástupný symbol pro obsah 2"/>
          <p:cNvSpPr>
            <a:spLocks noGrp="1"/>
          </p:cNvSpPr>
          <p:nvPr>
            <p:ph idx="1"/>
          </p:nvPr>
        </p:nvSpPr>
        <p:spPr>
          <a:xfrm>
            <a:off x="1103312" y="1226128"/>
            <a:ext cx="8946541" cy="5022272"/>
          </a:xfrm>
        </p:spPr>
        <p:txBody>
          <a:bodyPr>
            <a:normAutofit/>
          </a:bodyPr>
          <a:lstStyle/>
          <a:p>
            <a:pPr marL="0" indent="0">
              <a:buNone/>
            </a:pPr>
            <a:r>
              <a:rPr lang="cs-CZ" sz="2400" u="sng" dirty="0" smtClean="0"/>
              <a:t>Doporučení</a:t>
            </a:r>
          </a:p>
          <a:p>
            <a:pPr marL="0" indent="0">
              <a:buNone/>
            </a:pPr>
            <a:r>
              <a:rPr lang="cs-CZ" sz="2400" dirty="0" smtClean="0"/>
              <a:t>a) potřebuje </a:t>
            </a:r>
            <a:r>
              <a:rPr lang="cs-CZ" sz="2400" dirty="0" smtClean="0"/>
              <a:t>vztah k nějaké danosti</a:t>
            </a:r>
          </a:p>
          <a:p>
            <a:pPr marL="400050" lvl="1" indent="0">
              <a:buNone/>
            </a:pPr>
            <a:r>
              <a:rPr lang="cs-CZ" sz="2200" dirty="0" smtClean="0"/>
              <a:t>Walter: „prostotu, blízkost země, zdraví… a ovšem také dítě“</a:t>
            </a:r>
          </a:p>
          <a:p>
            <a:pPr marL="400050" lvl="1" indent="0">
              <a:buNone/>
            </a:pPr>
            <a:endParaRPr lang="cs-CZ" sz="2200" dirty="0" smtClean="0"/>
          </a:p>
          <a:p>
            <a:pPr marL="0" indent="0">
              <a:buNone/>
            </a:pPr>
            <a:r>
              <a:rPr lang="cs-CZ" sz="2400" dirty="0" smtClean="0"/>
              <a:t>b) potřebuje jasnou vizi budoucnosti</a:t>
            </a:r>
          </a:p>
          <a:p>
            <a:pPr marL="0" indent="0">
              <a:buNone/>
            </a:pPr>
            <a:r>
              <a:rPr lang="cs-CZ" sz="2400" dirty="0"/>
              <a:t>	</a:t>
            </a:r>
            <a:r>
              <a:rPr lang="cs-CZ" sz="2400" dirty="0" smtClean="0"/>
              <a:t>Otec: „Písemné napomenutí“ (I/19)</a:t>
            </a:r>
          </a:p>
        </p:txBody>
      </p:sp>
    </p:spTree>
    <p:extLst>
      <p:ext uri="{BB962C8B-B14F-4D97-AF65-F5344CB8AC3E}">
        <p14:creationId xmlns:p14="http://schemas.microsoft.com/office/powerpoint/2010/main" val="1698698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4. Ulrich vnímaný druhými</a:t>
            </a:r>
            <a:endParaRPr lang="en-US" dirty="0"/>
          </a:p>
        </p:txBody>
      </p:sp>
      <p:sp>
        <p:nvSpPr>
          <p:cNvPr id="3" name="Zástupný symbol pro obsah 2"/>
          <p:cNvSpPr>
            <a:spLocks noGrp="1"/>
          </p:cNvSpPr>
          <p:nvPr>
            <p:ph idx="1"/>
          </p:nvPr>
        </p:nvSpPr>
        <p:spPr>
          <a:xfrm>
            <a:off x="1103312" y="1819564"/>
            <a:ext cx="8946541" cy="4428836"/>
          </a:xfrm>
        </p:spPr>
        <p:txBody>
          <a:bodyPr>
            <a:noAutofit/>
          </a:bodyPr>
          <a:lstStyle/>
          <a:p>
            <a:pPr marL="0" indent="0">
              <a:buNone/>
            </a:pPr>
            <a:r>
              <a:rPr lang="cs-CZ" sz="2400" dirty="0"/>
              <a:t>„Milý synu! Už zase uplynuly měsíce, aniž by bylo možno vyrozumět z Tvých řídkých zpráv, že bys byl na své životní dráze udělal sebemenší krok kupředu, nebo že nějaký takový chystáš.</a:t>
            </a:r>
            <a:endParaRPr lang="en-US" sz="2400" dirty="0"/>
          </a:p>
          <a:p>
            <a:pPr marL="0" indent="0">
              <a:buNone/>
            </a:pPr>
            <a:r>
              <a:rPr lang="cs-CZ" sz="2400" dirty="0"/>
              <a:t>	S radostí uznávám, že se mi v průběhu posledních let dostalo </a:t>
            </a:r>
            <a:r>
              <a:rPr lang="cs-CZ" sz="2400" dirty="0" smtClean="0"/>
              <a:t>z několika </a:t>
            </a:r>
            <a:r>
              <a:rPr lang="cs-CZ" sz="2400" dirty="0"/>
              <a:t>vážených stran zadostiučinění slyšet chválu o Tvé práci a na jejím základě i ujištění o Tvé nadějné budoucnosti. Ale … v Tvých zprávách nenalézám ani nejmenší náznak, z něhož by bylo možno rozpoznat nějaký plán, co hodláš podniknout dále.“ (59)</a:t>
            </a:r>
            <a:endParaRPr lang="en-US" sz="2400" dirty="0"/>
          </a:p>
          <a:p>
            <a:pPr marL="0" indent="0">
              <a:buNone/>
            </a:pPr>
            <a:endParaRPr lang="en-US" sz="2400" dirty="0"/>
          </a:p>
        </p:txBody>
      </p:sp>
    </p:spTree>
    <p:extLst>
      <p:ext uri="{BB962C8B-B14F-4D97-AF65-F5344CB8AC3E}">
        <p14:creationId xmlns:p14="http://schemas.microsoft.com/office/powerpoint/2010/main" val="2066865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5. Ulrich vnímaný sám sebou</a:t>
            </a:r>
            <a:endParaRPr lang="en-US" dirty="0"/>
          </a:p>
        </p:txBody>
      </p:sp>
      <p:sp>
        <p:nvSpPr>
          <p:cNvPr id="3" name="Zástupný symbol pro obsah 2"/>
          <p:cNvSpPr>
            <a:spLocks noGrp="1"/>
          </p:cNvSpPr>
          <p:nvPr>
            <p:ph idx="1"/>
          </p:nvPr>
        </p:nvSpPr>
        <p:spPr>
          <a:xfrm>
            <a:off x="1103312" y="1828800"/>
            <a:ext cx="8946541" cy="4419600"/>
          </a:xfrm>
        </p:spPr>
        <p:txBody>
          <a:bodyPr>
            <a:noAutofit/>
          </a:bodyPr>
          <a:lstStyle/>
          <a:p>
            <a:pPr marL="0" indent="0">
              <a:buNone/>
            </a:pPr>
            <a:r>
              <a:rPr lang="cs-CZ" sz="2400" u="sng" dirty="0" smtClean="0"/>
              <a:t>Přání být mužem bez vlastností </a:t>
            </a:r>
          </a:p>
          <a:p>
            <a:pPr marL="0" indent="0">
              <a:buNone/>
            </a:pPr>
            <a:r>
              <a:rPr lang="cs-CZ" sz="2400" dirty="0" smtClean="0"/>
              <a:t>„V</a:t>
            </a:r>
            <a:r>
              <a:rPr lang="cs-CZ" sz="2400" dirty="0"/>
              <a:t> letech okolo půlky života ví už v podstatě málo lidí, jak se vlastně dostali sami k sobě, ke svým zábavám, k svému světovému názoru, k své ženě, k svému charakteru, povolání a k svým úspěchům, ale mají pocit, že se už na tom nedá mnoho změnit. Bylo by dokonce možno tvrdit, že byli podvedení, neboť nikde nelze objevit dostačující důvod pro to, aby se všechno stalo právě tak, jak se to stalo; bylo by se to mohlo stát také jinak; vždyť události byly jen z nepatrné části jejich dílem, většinou závisely na všelijakých okolnostech, na náladě, na životě nebo na smrti docela jiných lidí, a jaksi k nim pouze v daném okamžiku </a:t>
            </a:r>
            <a:r>
              <a:rPr lang="cs-CZ" sz="2400" dirty="0" smtClean="0"/>
              <a:t>přispěchaly.“</a:t>
            </a:r>
            <a:endParaRPr lang="en-US" sz="2400" u="sng" dirty="0"/>
          </a:p>
        </p:txBody>
      </p:sp>
    </p:spTree>
    <p:extLst>
      <p:ext uri="{BB962C8B-B14F-4D97-AF65-F5344CB8AC3E}">
        <p14:creationId xmlns:p14="http://schemas.microsoft.com/office/powerpoint/2010/main" val="67730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smtClean="0"/>
              <a:t>ZS: (numerická) </a:t>
            </a:r>
            <a:r>
              <a:rPr lang="en-US" dirty="0" err="1" smtClean="0"/>
              <a:t>identit</a:t>
            </a:r>
            <a:r>
              <a:rPr lang="cs-CZ" dirty="0" smtClean="0"/>
              <a:t>a</a:t>
            </a:r>
            <a:r>
              <a:rPr lang="en-US" dirty="0" smtClean="0"/>
              <a:t> </a:t>
            </a:r>
            <a:r>
              <a:rPr lang="en-US" dirty="0" err="1" smtClean="0"/>
              <a:t>oso</a:t>
            </a:r>
            <a:r>
              <a:rPr lang="cs-CZ" dirty="0" smtClean="0"/>
              <a:t>by v čase</a:t>
            </a:r>
            <a:endParaRPr lang="en-US" dirty="0"/>
          </a:p>
        </p:txBody>
      </p:sp>
      <p:sp>
        <p:nvSpPr>
          <p:cNvPr id="2" name="Zástupný symbol pro obsah 1"/>
          <p:cNvSpPr>
            <a:spLocks noGrp="1"/>
          </p:cNvSpPr>
          <p:nvPr>
            <p:ph idx="1"/>
          </p:nvPr>
        </p:nvSpPr>
        <p:spPr/>
        <p:txBody>
          <a:bodyPr>
            <a:normAutofit/>
          </a:bodyPr>
          <a:lstStyle/>
          <a:p>
            <a:pPr marL="109728" lvl="0" indent="0">
              <a:buNone/>
            </a:pPr>
            <a:r>
              <a:rPr lang="cs-CZ" sz="2800" dirty="0" smtClean="0"/>
              <a:t>1. identita = nepřerušená existence v čase</a:t>
            </a:r>
          </a:p>
          <a:p>
            <a:pPr lvl="1">
              <a:buFont typeface="Arial" panose="020B0604020202020204" pitchFamily="34" charset="0"/>
              <a:buChar char="•"/>
            </a:pPr>
            <a:r>
              <a:rPr lang="cs-CZ" sz="2400" dirty="0" smtClean="0"/>
              <a:t>zaručovaná tělesnou složkou osoby (typicky mozek)</a:t>
            </a:r>
          </a:p>
          <a:p>
            <a:pPr lvl="1">
              <a:buFont typeface="Arial" panose="020B0604020202020204" pitchFamily="34" charset="0"/>
              <a:buChar char="•"/>
            </a:pPr>
            <a:r>
              <a:rPr lang="cs-CZ" sz="2400" dirty="0" smtClean="0"/>
              <a:t>zaručovaná duševním životem osoby (typicky paměť)</a:t>
            </a:r>
          </a:p>
          <a:p>
            <a:pPr lvl="2">
              <a:buFont typeface="Arial" panose="020B0604020202020204" pitchFamily="34" charset="0"/>
              <a:buChar char="•"/>
            </a:pPr>
            <a:r>
              <a:rPr lang="cs-CZ" sz="2200" dirty="0" smtClean="0"/>
              <a:t>Locke, </a:t>
            </a:r>
            <a:r>
              <a:rPr lang="cs-CZ" sz="2200" dirty="0" err="1" smtClean="0"/>
              <a:t>Parfit</a:t>
            </a:r>
            <a:endParaRPr lang="cs-CZ" sz="2200" dirty="0" smtClean="0"/>
          </a:p>
          <a:p>
            <a:pPr marL="109728" indent="0">
              <a:buNone/>
            </a:pPr>
            <a:r>
              <a:rPr lang="cs-CZ" sz="2800" dirty="0" smtClean="0"/>
              <a:t>2. identita osoby = výraz „starosti o sebe“ (sebe-utváření osoby)</a:t>
            </a:r>
          </a:p>
          <a:p>
            <a:pPr lvl="1">
              <a:buFont typeface="Courier New" panose="02070309020205020404" pitchFamily="49" charset="0"/>
              <a:buChar char="o"/>
            </a:pPr>
            <a:r>
              <a:rPr lang="cs-CZ" sz="2400" dirty="0" smtClean="0"/>
              <a:t>praktická identita (</a:t>
            </a:r>
            <a:r>
              <a:rPr lang="cs-CZ" sz="2400" dirty="0" err="1" smtClean="0"/>
              <a:t>Korsgaard</a:t>
            </a:r>
            <a:r>
              <a:rPr lang="cs-CZ" sz="2400" dirty="0" smtClean="0"/>
              <a:t>, Sartre): identita osoby je utvářena její vlastní aktivitou </a:t>
            </a:r>
            <a:r>
              <a:rPr lang="cs-CZ" sz="2400" i="1" dirty="0" smtClean="0"/>
              <a:t>přímo</a:t>
            </a:r>
            <a:r>
              <a:rPr lang="cs-CZ" sz="2400" dirty="0" smtClean="0"/>
              <a:t>. </a:t>
            </a:r>
            <a:r>
              <a:rPr lang="cs-CZ" sz="2400" dirty="0" err="1" smtClean="0"/>
              <a:t>Heidegger</a:t>
            </a:r>
            <a:r>
              <a:rPr lang="cs-CZ" sz="2400" dirty="0" smtClean="0"/>
              <a:t>: „moci být celý“.</a:t>
            </a:r>
          </a:p>
          <a:p>
            <a:pPr lvl="1">
              <a:buFont typeface="Courier New" panose="02070309020205020404" pitchFamily="49" charset="0"/>
              <a:buChar char="o"/>
            </a:pPr>
            <a:r>
              <a:rPr lang="cs-CZ" sz="2400" dirty="0" smtClean="0"/>
              <a:t>narativní identita (</a:t>
            </a:r>
            <a:r>
              <a:rPr lang="cs-CZ" sz="2400" dirty="0" err="1" smtClean="0"/>
              <a:t>MacIntyre</a:t>
            </a:r>
            <a:r>
              <a:rPr lang="cs-CZ" sz="2400" dirty="0" smtClean="0"/>
              <a:t>, </a:t>
            </a:r>
            <a:r>
              <a:rPr lang="cs-CZ" sz="2400" dirty="0" err="1" smtClean="0"/>
              <a:t>Ricoeur</a:t>
            </a:r>
            <a:r>
              <a:rPr lang="cs-CZ" sz="2400" dirty="0" smtClean="0"/>
              <a:t>): osoba přispívá k utváření své identity nepřímo (vyprávěním příběhu). Některé motivy filmu „</a:t>
            </a:r>
            <a:r>
              <a:rPr lang="cs-CZ" sz="2400" dirty="0" err="1" smtClean="0"/>
              <a:t>Still</a:t>
            </a:r>
            <a:r>
              <a:rPr lang="cs-CZ" sz="2400" dirty="0" smtClean="0"/>
              <a:t> Alice“ („</a:t>
            </a:r>
            <a:r>
              <a:rPr lang="cs-CZ" sz="2400" dirty="0" err="1" smtClean="0"/>
              <a:t>butterfly</a:t>
            </a:r>
            <a:r>
              <a:rPr lang="cs-CZ" sz="2400" dirty="0" smtClean="0"/>
              <a:t>“).</a:t>
            </a:r>
            <a:endParaRPr lang="en-US" dirty="0"/>
          </a:p>
        </p:txBody>
      </p:sp>
    </p:spTree>
    <p:extLst>
      <p:ext uri="{BB962C8B-B14F-4D97-AF65-F5344CB8AC3E}">
        <p14:creationId xmlns:p14="http://schemas.microsoft.com/office/powerpoint/2010/main" val="334091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5. Ulrich vnímaný sám sebou</a:t>
            </a:r>
            <a:endParaRPr lang="en-US" dirty="0"/>
          </a:p>
        </p:txBody>
      </p:sp>
      <p:sp>
        <p:nvSpPr>
          <p:cNvPr id="3" name="Zástupný symbol pro obsah 2"/>
          <p:cNvSpPr>
            <a:spLocks noGrp="1"/>
          </p:cNvSpPr>
          <p:nvPr>
            <p:ph idx="1"/>
          </p:nvPr>
        </p:nvSpPr>
        <p:spPr>
          <a:xfrm>
            <a:off x="1103312" y="1939636"/>
            <a:ext cx="8946541" cy="4308764"/>
          </a:xfrm>
        </p:spPr>
        <p:txBody>
          <a:bodyPr>
            <a:normAutofit/>
          </a:bodyPr>
          <a:lstStyle/>
          <a:p>
            <a:pPr marL="0" indent="0">
              <a:buNone/>
            </a:pPr>
            <a:r>
              <a:rPr lang="cs-CZ" sz="2400" dirty="0" smtClean="0"/>
              <a:t>(</a:t>
            </a:r>
            <a:r>
              <a:rPr lang="cs-CZ" sz="2400" dirty="0" err="1" smtClean="0"/>
              <a:t>pokr</a:t>
            </a:r>
            <a:r>
              <a:rPr lang="cs-CZ" sz="2400" dirty="0" smtClean="0"/>
              <a:t>.) „Tak </a:t>
            </a:r>
            <a:r>
              <a:rPr lang="cs-CZ" sz="2400" dirty="0"/>
              <a:t>se v mládí život před nimi prostíral ještě jako nevyčerpatelné jitro, na všechny strany plné různých možností i ničeho, a už v poledne je tu náhle něco, co si smí činit nárok, aby bylo jejich životem, a to je celkem tak překvapující, jako když před námi jednoho dne sedí člověk, s kterým jsme si dvacet let dopisovali, a vůbec jsme ho neznali, a kterého jsme si představovali docela jinak. Ale mnohem podivnější je, že to většina lidí ani nepozoruje; adoptují muže, který k nim přišel, jeho život se do nich vžil, jeho prožitky jim připadají jako vyjádření jejich vlastností a jeho osud je jejich zásluhou nebo neštěstím</a:t>
            </a:r>
            <a:r>
              <a:rPr lang="cs-CZ" sz="2400" dirty="0" smtClean="0"/>
              <a:t>.“ </a:t>
            </a:r>
            <a:r>
              <a:rPr lang="cs-CZ" sz="2400" dirty="0"/>
              <a:t>(100)</a:t>
            </a:r>
            <a:endParaRPr lang="en-US" sz="2400" u="sng" dirty="0"/>
          </a:p>
          <a:p>
            <a:pPr marL="0" indent="0">
              <a:buNone/>
            </a:pPr>
            <a:endParaRPr lang="en-US" sz="2400" dirty="0"/>
          </a:p>
        </p:txBody>
      </p:sp>
    </p:spTree>
    <p:extLst>
      <p:ext uri="{BB962C8B-B14F-4D97-AF65-F5344CB8AC3E}">
        <p14:creationId xmlns:p14="http://schemas.microsoft.com/office/powerpoint/2010/main" val="2038868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5. Ulrich vnímaný sám sebou</a:t>
            </a:r>
            <a:endParaRPr lang="en-US" dirty="0"/>
          </a:p>
        </p:txBody>
      </p:sp>
      <p:sp>
        <p:nvSpPr>
          <p:cNvPr id="3" name="Zástupný symbol pro obsah 2"/>
          <p:cNvSpPr>
            <a:spLocks noGrp="1"/>
          </p:cNvSpPr>
          <p:nvPr>
            <p:ph idx="1"/>
          </p:nvPr>
        </p:nvSpPr>
        <p:spPr>
          <a:xfrm>
            <a:off x="1103312" y="1727200"/>
            <a:ext cx="8946541" cy="4521200"/>
          </a:xfrm>
        </p:spPr>
        <p:txBody>
          <a:bodyPr>
            <a:normAutofit lnSpcReduction="10000"/>
          </a:bodyPr>
          <a:lstStyle/>
          <a:p>
            <a:pPr marL="0" indent="0">
              <a:buNone/>
            </a:pPr>
            <a:r>
              <a:rPr lang="cs-CZ" sz="2400" u="sng" dirty="0" smtClean="0"/>
              <a:t>Absence jednoty (kontinuity) napříč časem (II/122)</a:t>
            </a:r>
          </a:p>
          <a:p>
            <a:pPr marL="0" indent="0">
              <a:buNone/>
            </a:pPr>
            <a:r>
              <a:rPr lang="cs-CZ" sz="2400" dirty="0" smtClean="0"/>
              <a:t>„vzpomněl </a:t>
            </a:r>
            <a:r>
              <a:rPr lang="cs-CZ" sz="2400" dirty="0"/>
              <a:t>si na několik fotografií z dětství, které před nějakou dobou zase uviděl; byl na nich se svou záhy zesnulou matkou a cize z nich na něj pohlížel malý chlapec, na něhož </a:t>
            </a:r>
            <a:r>
              <a:rPr lang="cs-CZ" sz="2400" dirty="0" smtClean="0"/>
              <a:t>se šťastně </a:t>
            </a:r>
            <a:r>
              <a:rPr lang="cs-CZ" sz="2400" dirty="0"/>
              <a:t>usmívala krásná, staromódně oblečená paní. Nanejvýš živá představa hodného, milého chytrého hošíka, kterou si o něm lidé udělali; naděje, které naprosto nebyly ještě jeho vlastními nadějemi; neurčitá očekávání čestné žádoucí budoucnosti, která se po něm natahovala jako rozepjatá křídla zlaté sítě -: ačkoli všechno to bylo svého času neviditelné, přece to bylo možno po desítkách let zřetelně vyčíst ze starých desek; a ze středu této viditelné neviditelnosti, která by se byla mohla tak snadno stát skutečností, mu hleděla vstříc jeho měkká, prázdná dětská tvář s poněkud vyděšeným výrazem, že musí bez hnutí stát. </a:t>
            </a:r>
            <a:endParaRPr lang="en-US" sz="2400" u="sng" dirty="0"/>
          </a:p>
        </p:txBody>
      </p:sp>
    </p:spTree>
    <p:extLst>
      <p:ext uri="{BB962C8B-B14F-4D97-AF65-F5344CB8AC3E}">
        <p14:creationId xmlns:p14="http://schemas.microsoft.com/office/powerpoint/2010/main" val="998829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5. Ulrich vnímaný sám sebou</a:t>
            </a:r>
            <a:endParaRPr lang="en-US" dirty="0"/>
          </a:p>
        </p:txBody>
      </p:sp>
      <p:sp>
        <p:nvSpPr>
          <p:cNvPr id="3" name="Zástupný symbol pro obsah 2"/>
          <p:cNvSpPr>
            <a:spLocks noGrp="1"/>
          </p:cNvSpPr>
          <p:nvPr>
            <p:ph idx="1"/>
          </p:nvPr>
        </p:nvSpPr>
        <p:spPr>
          <a:xfrm>
            <a:off x="1103312" y="1865744"/>
            <a:ext cx="8946541" cy="4382655"/>
          </a:xfrm>
        </p:spPr>
        <p:txBody>
          <a:bodyPr>
            <a:normAutofit/>
          </a:bodyPr>
          <a:lstStyle/>
          <a:p>
            <a:pPr marL="0" indent="0">
              <a:buNone/>
            </a:pPr>
            <a:r>
              <a:rPr lang="cs-CZ" sz="2400" dirty="0" smtClean="0"/>
              <a:t>(</a:t>
            </a:r>
            <a:r>
              <a:rPr lang="cs-CZ" sz="2400" dirty="0" err="1" smtClean="0"/>
              <a:t>pokr</a:t>
            </a:r>
            <a:r>
              <a:rPr lang="cs-CZ" sz="2400" dirty="0" smtClean="0"/>
              <a:t>.) „Necítil </a:t>
            </a:r>
            <a:r>
              <a:rPr lang="cs-CZ" sz="2400" dirty="0"/>
              <a:t>ani stopu náklonnosti k tomuto chlapci, a třebaže byl trochu hrdý na svou krásnou maminku, celek na něj působil přece jen především dojmem, že unikl nějaké velké hrůze.</a:t>
            </a:r>
            <a:endParaRPr lang="en-US" sz="2400" dirty="0"/>
          </a:p>
          <a:p>
            <a:pPr marL="0" indent="0">
              <a:buNone/>
            </a:pPr>
            <a:r>
              <a:rPr lang="cs-CZ" sz="2400" dirty="0"/>
              <a:t>	Kdo zažil tento dojem, že na něj ze starých obrazů hleděla jeho vlastní osoba zahalená do minulého okamžiku spokojenosti se sebou samým, jako by vyschlo nebo odpadlo nějaké pojítko, pochopí pocit, s nímž si položil otázku, jaké toto pojítko vlastně je, že u jiných lidí neselhává</a:t>
            </a:r>
            <a:r>
              <a:rPr lang="cs-CZ" sz="2400" dirty="0" smtClean="0"/>
              <a:t>.“ </a:t>
            </a:r>
            <a:r>
              <a:rPr lang="cs-CZ" sz="2400" dirty="0"/>
              <a:t>II/122, 465</a:t>
            </a:r>
            <a:endParaRPr lang="en-US" sz="2400" dirty="0"/>
          </a:p>
          <a:p>
            <a:pPr marL="0" indent="0">
              <a:buNone/>
            </a:pPr>
            <a:endParaRPr lang="en-US" sz="2400" dirty="0"/>
          </a:p>
        </p:txBody>
      </p:sp>
    </p:spTree>
    <p:extLst>
      <p:ext uri="{BB962C8B-B14F-4D97-AF65-F5344CB8AC3E}">
        <p14:creationId xmlns:p14="http://schemas.microsoft.com/office/powerpoint/2010/main" val="485908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5. Ulrich vnímaný sám sebou</a:t>
            </a:r>
            <a:endParaRPr lang="en-US" dirty="0"/>
          </a:p>
        </p:txBody>
      </p:sp>
      <p:sp>
        <p:nvSpPr>
          <p:cNvPr id="3" name="Zástupný symbol pro obsah 2"/>
          <p:cNvSpPr>
            <a:spLocks noGrp="1"/>
          </p:cNvSpPr>
          <p:nvPr>
            <p:ph idx="1"/>
          </p:nvPr>
        </p:nvSpPr>
        <p:spPr>
          <a:xfrm>
            <a:off x="1103312" y="1801090"/>
            <a:ext cx="8946541" cy="4447309"/>
          </a:xfrm>
        </p:spPr>
        <p:txBody>
          <a:bodyPr>
            <a:normAutofit/>
          </a:bodyPr>
          <a:lstStyle/>
          <a:p>
            <a:pPr marL="0" indent="0">
              <a:buNone/>
            </a:pPr>
            <a:r>
              <a:rPr lang="cs-CZ" sz="2400" u="sng" dirty="0" smtClean="0"/>
              <a:t>Odmítnutí narativní jednoty („primitivní epičnosti“)</a:t>
            </a:r>
          </a:p>
          <a:p>
            <a:pPr marL="0" indent="0">
              <a:buNone/>
            </a:pPr>
            <a:endParaRPr lang="cs-CZ" sz="2400" u="sng" dirty="0"/>
          </a:p>
          <a:p>
            <a:pPr marL="0" indent="0">
              <a:buNone/>
            </a:pPr>
            <a:r>
              <a:rPr lang="cs-CZ" sz="2400" dirty="0" smtClean="0"/>
              <a:t>„Lidé </a:t>
            </a:r>
            <a:r>
              <a:rPr lang="cs-CZ" sz="2400" dirty="0"/>
              <a:t>jsou v základní vztahu k sobě většinou vypravěči … mají rádi, když fakta následují pořádně za sebou, protože to vypadá jako nezbytnost, a cítí se představou, že jejich život má „průběh“, nějak bezpečni v chaosu. A Ulrich teď zpozoroval, že se mu ztratila tato primitivní epičnost, na níž dosud soukromý život lpí, ačkoli se veřejně už všechno stalo neepické a nesleduje už jednu „nit“, nýbrž rozkládá se v nekonečně spřádané ploše</a:t>
            </a:r>
            <a:r>
              <a:rPr lang="cs-CZ" sz="2400" dirty="0" smtClean="0"/>
              <a:t>.“ (</a:t>
            </a:r>
            <a:r>
              <a:rPr lang="cs-CZ" sz="2400" dirty="0"/>
              <a:t>467)</a:t>
            </a:r>
            <a:endParaRPr lang="en-US" sz="2400" u="sng" dirty="0"/>
          </a:p>
        </p:txBody>
      </p:sp>
    </p:spTree>
    <p:extLst>
      <p:ext uri="{BB962C8B-B14F-4D97-AF65-F5344CB8AC3E}">
        <p14:creationId xmlns:p14="http://schemas.microsoft.com/office/powerpoint/2010/main" val="1506362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73409"/>
          </a:xfrm>
        </p:spPr>
        <p:txBody>
          <a:bodyPr/>
          <a:lstStyle/>
          <a:p>
            <a:r>
              <a:rPr lang="cs-CZ" dirty="0" smtClean="0"/>
              <a:t>5. Ulrich vnímaný sám sebou</a:t>
            </a:r>
            <a:endParaRPr lang="en-US" dirty="0"/>
          </a:p>
        </p:txBody>
      </p:sp>
      <p:sp>
        <p:nvSpPr>
          <p:cNvPr id="3" name="Zástupný symbol pro obsah 2"/>
          <p:cNvSpPr>
            <a:spLocks noGrp="1"/>
          </p:cNvSpPr>
          <p:nvPr>
            <p:ph idx="1"/>
          </p:nvPr>
        </p:nvSpPr>
        <p:spPr>
          <a:xfrm>
            <a:off x="1103312" y="1810326"/>
            <a:ext cx="8946541" cy="4438073"/>
          </a:xfrm>
        </p:spPr>
        <p:txBody>
          <a:bodyPr>
            <a:normAutofit/>
          </a:bodyPr>
          <a:lstStyle/>
          <a:p>
            <a:pPr marL="0" indent="0">
              <a:buNone/>
            </a:pPr>
            <a:r>
              <a:rPr lang="cs-CZ" sz="2400" u="sng" dirty="0" smtClean="0"/>
              <a:t>Životní jednotu lze konstatovat jen u sebevědomých jedinců</a:t>
            </a:r>
            <a:endParaRPr lang="cs-CZ" sz="2400" dirty="0" smtClean="0"/>
          </a:p>
          <a:p>
            <a:pPr marL="0" indent="0">
              <a:buNone/>
            </a:pPr>
            <a:r>
              <a:rPr lang="cs-CZ" sz="2400" dirty="0" smtClean="0"/>
              <a:t>- postava </a:t>
            </a:r>
            <a:r>
              <a:rPr lang="cs-CZ" sz="2400" dirty="0" err="1" smtClean="0"/>
              <a:t>Arnheim</a:t>
            </a:r>
            <a:r>
              <a:rPr lang="cs-CZ" sz="2400" dirty="0" smtClean="0"/>
              <a:t> (pořadatel „Paralelní akce“)</a:t>
            </a:r>
            <a:endParaRPr lang="cs-CZ" sz="2400" dirty="0"/>
          </a:p>
          <a:p>
            <a:pPr marL="0" indent="0">
              <a:buNone/>
            </a:pPr>
            <a:r>
              <a:rPr lang="cs-CZ" sz="2400" dirty="0" smtClean="0"/>
              <a:t>„Vedle něho člověk pochopil, co znamená sebevědomí: vědomí nedovede uspořádat hemživou zářivost světa, neboť čím je </a:t>
            </a:r>
            <a:r>
              <a:rPr lang="cs-CZ" sz="2400" dirty="0" smtClean="0"/>
              <a:t>pronikavější</a:t>
            </a:r>
            <a:r>
              <a:rPr lang="cs-CZ" sz="2400" dirty="0" smtClean="0"/>
              <a:t>, tím se stává svět, alespoň prozatím, neohraničenější; sebevědomí však do něho vstupuje jako režisér a vytváří z něho umělou jednotu štěstí. Ulrich záviděl tomuto muži jeho štěstí.“ (463)</a:t>
            </a:r>
          </a:p>
          <a:p>
            <a:pPr marL="0" indent="0">
              <a:buNone/>
            </a:pPr>
            <a:r>
              <a:rPr lang="cs-CZ" sz="2400" dirty="0" smtClean="0"/>
              <a:t>- </a:t>
            </a:r>
            <a:r>
              <a:rPr lang="cs-CZ" sz="2400" dirty="0" err="1" smtClean="0"/>
              <a:t>Selbstbewu</a:t>
            </a:r>
            <a:r>
              <a:rPr lang="de-DE" sz="2400" dirty="0" err="1" smtClean="0"/>
              <a:t>ßtsein</a:t>
            </a:r>
            <a:r>
              <a:rPr lang="de-DE" sz="2400" dirty="0" smtClean="0"/>
              <a:t> vs. </a:t>
            </a:r>
            <a:r>
              <a:rPr lang="de-DE" sz="2400" dirty="0" err="1" smtClean="0"/>
              <a:t>Bewußtsein</a:t>
            </a:r>
            <a:endParaRPr lang="en-US" sz="2400" dirty="0"/>
          </a:p>
        </p:txBody>
      </p:sp>
    </p:spTree>
    <p:extLst>
      <p:ext uri="{BB962C8B-B14F-4D97-AF65-F5344CB8AC3E}">
        <p14:creationId xmlns:p14="http://schemas.microsoft.com/office/powerpoint/2010/main" val="1524802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6. Diagnóza doby: „rozklad antropocentrického chování“</a:t>
            </a:r>
            <a:endParaRPr lang="en-US" dirty="0"/>
          </a:p>
        </p:txBody>
      </p:sp>
      <p:sp>
        <p:nvSpPr>
          <p:cNvPr id="3" name="Zástupný symbol pro obsah 2"/>
          <p:cNvSpPr>
            <a:spLocks noGrp="1"/>
          </p:cNvSpPr>
          <p:nvPr>
            <p:ph idx="1"/>
          </p:nvPr>
        </p:nvSpPr>
        <p:spPr/>
        <p:txBody>
          <a:bodyPr/>
          <a:lstStyle/>
          <a:p>
            <a:pPr>
              <a:buFont typeface="Arial" panose="020B0604020202020204" pitchFamily="34" charset="0"/>
              <a:buChar char="•"/>
            </a:pPr>
            <a:r>
              <a:rPr lang="cs-CZ" sz="2400" dirty="0" smtClean="0"/>
              <a:t>četba str. 112 – 114</a:t>
            </a:r>
          </a:p>
          <a:p>
            <a:pPr>
              <a:buFont typeface="Arial" panose="020B0604020202020204" pitchFamily="34" charset="0"/>
              <a:buChar char="•"/>
            </a:pPr>
            <a:r>
              <a:rPr lang="cs-CZ" sz="2400" dirty="0" smtClean="0"/>
              <a:t>vlastnosti a prožitky nezávislé na člověku</a:t>
            </a:r>
          </a:p>
          <a:p>
            <a:pPr marL="0" indent="0">
              <a:buNone/>
            </a:pPr>
            <a:endParaRPr lang="cs-CZ" sz="2400" dirty="0" smtClean="0"/>
          </a:p>
          <a:p>
            <a:pPr marL="400050" lvl="1" indent="0">
              <a:buNone/>
            </a:pPr>
            <a:r>
              <a:rPr lang="cs-CZ" sz="2200" dirty="0" smtClean="0"/>
              <a:t>„Rozklad </a:t>
            </a:r>
            <a:r>
              <a:rPr lang="cs-CZ" sz="2200" dirty="0"/>
              <a:t>antropocentrického chování, které tak dlouhou dobu pokládalo člověka za střed vesmíru, ale nyní je už několik století na ústupu, dospěl pravděpodobně konečně k samotnému já; neboť víra, že na prožívání jen nejdůležitější to, že je prožíváme, a na konání to, že je konáme, začíná se většině lidí jevit jako naivita</a:t>
            </a:r>
            <a:r>
              <a:rPr lang="cs-CZ" sz="2200" dirty="0" smtClean="0"/>
              <a:t>.“ </a:t>
            </a:r>
            <a:r>
              <a:rPr lang="cs-CZ" sz="2200" dirty="0"/>
              <a:t>(114</a:t>
            </a:r>
            <a:r>
              <a:rPr lang="cs-CZ" sz="2200" dirty="0" smtClean="0"/>
              <a:t>)</a:t>
            </a:r>
          </a:p>
        </p:txBody>
      </p:sp>
    </p:spTree>
    <p:extLst>
      <p:ext uri="{BB962C8B-B14F-4D97-AF65-F5344CB8AC3E}">
        <p14:creationId xmlns:p14="http://schemas.microsoft.com/office/powerpoint/2010/main" val="916006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6. Diagnóza doby: „rozklad antropocentrického chování“</a:t>
            </a:r>
            <a:endParaRPr lang="en-US" dirty="0"/>
          </a:p>
        </p:txBody>
      </p:sp>
      <p:sp>
        <p:nvSpPr>
          <p:cNvPr id="3" name="Zástupný symbol pro obsah 2"/>
          <p:cNvSpPr>
            <a:spLocks noGrp="1"/>
          </p:cNvSpPr>
          <p:nvPr>
            <p:ph idx="1"/>
          </p:nvPr>
        </p:nvSpPr>
        <p:spPr/>
        <p:txBody>
          <a:bodyPr/>
          <a:lstStyle/>
          <a:p>
            <a:pPr marL="0" indent="0">
              <a:buNone/>
            </a:pPr>
            <a:r>
              <a:rPr lang="cs-CZ" sz="2400" dirty="0" smtClean="0"/>
              <a:t>Protiklad venkov (životní jednota) – město (</a:t>
            </a:r>
            <a:r>
              <a:rPr lang="cs-CZ" sz="2400" dirty="0" err="1" smtClean="0"/>
              <a:t>fragmentarizace</a:t>
            </a:r>
            <a:r>
              <a:rPr lang="cs-CZ" sz="2400" dirty="0" smtClean="0"/>
              <a:t> života)</a:t>
            </a:r>
          </a:p>
          <a:p>
            <a:pPr marL="0" indent="0">
              <a:buNone/>
            </a:pPr>
            <a:endParaRPr lang="cs-CZ" sz="2400" dirty="0"/>
          </a:p>
          <a:p>
            <a:pPr marL="0" indent="0">
              <a:buNone/>
            </a:pPr>
            <a:r>
              <a:rPr lang="cs-CZ" sz="2400" dirty="0" smtClean="0"/>
              <a:t>„„Na venkově chodí k lidem ještě bohové,“ myslel si. „Člověk je někdo a něco prožívá, ale ve městě, kde je tisíckrát tolik zážitků, není už nikdo schopen, aby je uvedl do vztahu k sobě: a tak asi začíná to smutně proslulé zabstraktnění života.“ (466)</a:t>
            </a:r>
            <a:endParaRPr lang="en-US" dirty="0"/>
          </a:p>
        </p:txBody>
      </p:sp>
    </p:spTree>
    <p:extLst>
      <p:ext uri="{BB962C8B-B14F-4D97-AF65-F5344CB8AC3E}">
        <p14:creationId xmlns:p14="http://schemas.microsoft.com/office/powerpoint/2010/main" val="2562431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nad „Mužem bez vlastností“</a:t>
            </a:r>
            <a:endParaRPr lang="en-US" dirty="0"/>
          </a:p>
        </p:txBody>
      </p:sp>
      <p:sp>
        <p:nvSpPr>
          <p:cNvPr id="3" name="Zástupný symbol pro obsah 2"/>
          <p:cNvSpPr>
            <a:spLocks noGrp="1"/>
          </p:cNvSpPr>
          <p:nvPr>
            <p:ph idx="1"/>
          </p:nvPr>
        </p:nvSpPr>
        <p:spPr/>
        <p:txBody>
          <a:bodyPr>
            <a:normAutofit/>
          </a:bodyPr>
          <a:lstStyle/>
          <a:p>
            <a:pPr marL="0" indent="0">
              <a:buNone/>
            </a:pPr>
            <a:r>
              <a:rPr lang="cs-CZ" sz="2400" dirty="0" smtClean="0"/>
              <a:t>1. Jak se k sobě mají možnost a skutečnost z hlediska osobní identity (osobních kvalit či vlastností)?</a:t>
            </a:r>
          </a:p>
          <a:p>
            <a:pPr marL="857250" lvl="1" indent="-457200">
              <a:buFont typeface="Arial" panose="020B0604020202020204" pitchFamily="34" charset="0"/>
              <a:buChar char="•"/>
            </a:pPr>
            <a:r>
              <a:rPr lang="cs-CZ" sz="2200" dirty="0" smtClean="0"/>
              <a:t>smysl pro možné znamená jak nepevnost (rozklad, rozptýlení), tak vynalézavost</a:t>
            </a:r>
          </a:p>
          <a:p>
            <a:pPr marL="857250" lvl="1" indent="-457200">
              <a:buFont typeface="Arial" panose="020B0604020202020204" pitchFamily="34" charset="0"/>
              <a:buChar char="•"/>
            </a:pPr>
            <a:r>
              <a:rPr lang="cs-CZ" sz="2200" dirty="0" smtClean="0"/>
              <a:t>smysl pro skutečné znamená jak ukotvení, tak spoutání a zvěcnění člověka</a:t>
            </a:r>
          </a:p>
          <a:p>
            <a:pPr marL="857250" lvl="1" indent="-457200">
              <a:buFont typeface="Arial" panose="020B0604020202020204" pitchFamily="34" charset="0"/>
              <a:buChar char="•"/>
            </a:pPr>
            <a:r>
              <a:rPr lang="cs-CZ" sz="2200" dirty="0" err="1" smtClean="0"/>
              <a:t>Kiergegaard</a:t>
            </a:r>
            <a:r>
              <a:rPr lang="cs-CZ" sz="2200" dirty="0" smtClean="0"/>
              <a:t> – syntéza možnosti a skutečnosti</a:t>
            </a:r>
          </a:p>
          <a:p>
            <a:pPr marL="857250" lvl="1" indent="-457200">
              <a:buFont typeface="Arial" panose="020B0604020202020204" pitchFamily="34" charset="0"/>
              <a:buChar char="•"/>
            </a:pPr>
            <a:r>
              <a:rPr lang="cs-CZ" sz="2200" dirty="0" err="1" smtClean="0"/>
              <a:t>Heidegger</a:t>
            </a:r>
            <a:r>
              <a:rPr lang="cs-CZ" sz="2200" dirty="0" smtClean="0"/>
              <a:t> – existenciální pojetí možnosti</a:t>
            </a:r>
            <a:endParaRPr lang="en-US" sz="2200" dirty="0"/>
          </a:p>
        </p:txBody>
      </p:sp>
    </p:spTree>
    <p:extLst>
      <p:ext uri="{BB962C8B-B14F-4D97-AF65-F5344CB8AC3E}">
        <p14:creationId xmlns:p14="http://schemas.microsoft.com/office/powerpoint/2010/main" val="1387781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nad „Mužem bez vlastností“</a:t>
            </a:r>
            <a:endParaRPr lang="en-US" dirty="0"/>
          </a:p>
        </p:txBody>
      </p:sp>
      <p:sp>
        <p:nvSpPr>
          <p:cNvPr id="3" name="Zástupný symbol pro obsah 2"/>
          <p:cNvSpPr>
            <a:spLocks noGrp="1"/>
          </p:cNvSpPr>
          <p:nvPr>
            <p:ph idx="1"/>
          </p:nvPr>
        </p:nvSpPr>
        <p:spPr/>
        <p:txBody>
          <a:bodyPr>
            <a:normAutofit/>
          </a:bodyPr>
          <a:lstStyle/>
          <a:p>
            <a:pPr marL="0" indent="0">
              <a:buNone/>
            </a:pPr>
            <a:r>
              <a:rPr lang="cs-CZ" sz="2400" dirty="0" smtClean="0"/>
              <a:t>2. Jsou vlastnosti něčím „osobním“ nebo „veřejným“?</a:t>
            </a:r>
          </a:p>
          <a:p>
            <a:pPr marL="857250" lvl="1" indent="-457200">
              <a:buFont typeface="Arial" panose="020B0604020202020204" pitchFamily="34" charset="0"/>
              <a:buChar char="•"/>
            </a:pPr>
            <a:r>
              <a:rPr lang="cs-CZ" sz="2200" dirty="0" smtClean="0"/>
              <a:t>Musil/Ulrich: má „schopnosti a vlastnosti těšící se přízni doby“ (38)</a:t>
            </a:r>
          </a:p>
          <a:p>
            <a:pPr marL="857250" lvl="1" indent="-457200">
              <a:buFont typeface="Arial" panose="020B0604020202020204" pitchFamily="34" charset="0"/>
              <a:buChar char="•"/>
            </a:pPr>
            <a:r>
              <a:rPr lang="cs-CZ" sz="2200" dirty="0" smtClean="0"/>
              <a:t>tedy obecně přijímané vlastnosti, které se nepozorovaně stanou i vlastnosti mne sama</a:t>
            </a:r>
          </a:p>
          <a:p>
            <a:pPr marL="857250" lvl="1" indent="-457200">
              <a:buFont typeface="Arial" panose="020B0604020202020204" pitchFamily="34" charset="0"/>
              <a:buChar char="•"/>
            </a:pPr>
            <a:r>
              <a:rPr lang="cs-CZ" sz="2200" dirty="0" err="1" smtClean="0"/>
              <a:t>Heidegger</a:t>
            </a:r>
            <a:r>
              <a:rPr lang="cs-CZ" sz="2200" dirty="0" smtClean="0"/>
              <a:t>: vlastní vs. ne-vlastní způsob bytí, převzaté způsoby chování</a:t>
            </a:r>
          </a:p>
          <a:p>
            <a:pPr marL="857250" lvl="1" indent="-457200">
              <a:buFont typeface="Arial" panose="020B0604020202020204" pitchFamily="34" charset="0"/>
              <a:buChar char="•"/>
            </a:pPr>
            <a:r>
              <a:rPr lang="cs-CZ" sz="2200" dirty="0" smtClean="0"/>
              <a:t>Havel: „intence systému“ vs. „intence života“</a:t>
            </a:r>
          </a:p>
          <a:p>
            <a:pPr marL="857250" lvl="1" indent="-457200">
              <a:buFont typeface="Arial" panose="020B0604020202020204" pitchFamily="34" charset="0"/>
              <a:buChar char="•"/>
            </a:pPr>
            <a:r>
              <a:rPr lang="cs-CZ" sz="2200" dirty="0" smtClean="0"/>
              <a:t>post-strukturalismus: „identita“ je systémem požadovaná vlastnost</a:t>
            </a:r>
            <a:endParaRPr lang="en-US" sz="2200" dirty="0"/>
          </a:p>
        </p:txBody>
      </p:sp>
    </p:spTree>
    <p:extLst>
      <p:ext uri="{BB962C8B-B14F-4D97-AF65-F5344CB8AC3E}">
        <p14:creationId xmlns:p14="http://schemas.microsoft.com/office/powerpoint/2010/main" val="1150561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nad „Mužem bez vlastností“</a:t>
            </a:r>
            <a:endParaRPr lang="en-US" dirty="0"/>
          </a:p>
        </p:txBody>
      </p:sp>
      <p:sp>
        <p:nvSpPr>
          <p:cNvPr id="3" name="Zástupný symbol pro obsah 2"/>
          <p:cNvSpPr>
            <a:spLocks noGrp="1"/>
          </p:cNvSpPr>
          <p:nvPr>
            <p:ph idx="1"/>
          </p:nvPr>
        </p:nvSpPr>
        <p:spPr/>
        <p:txBody>
          <a:bodyPr>
            <a:normAutofit/>
          </a:bodyPr>
          <a:lstStyle/>
          <a:p>
            <a:pPr marL="0" indent="0">
              <a:buNone/>
            </a:pPr>
            <a:r>
              <a:rPr lang="cs-CZ" sz="2400" dirty="0" smtClean="0"/>
              <a:t>3. Jaké pojetí „já“ předpokládá představa, že osoba má vlastnosti?</a:t>
            </a:r>
          </a:p>
          <a:p>
            <a:pPr marL="857250" lvl="1" indent="-457200">
              <a:buFont typeface="Arial" panose="020B0604020202020204" pitchFamily="34" charset="0"/>
              <a:buChar char="•"/>
            </a:pPr>
            <a:r>
              <a:rPr lang="cs-CZ" sz="2200" dirty="0" smtClean="0"/>
              <a:t>Musil: </a:t>
            </a:r>
            <a:r>
              <a:rPr lang="cs-CZ" sz="2200" dirty="0" smtClean="0"/>
              <a:t>opuštění </a:t>
            </a:r>
            <a:r>
              <a:rPr lang="cs-CZ" sz="2200" dirty="0" smtClean="0"/>
              <a:t>představy o „já“ jako </a:t>
            </a:r>
            <a:r>
              <a:rPr lang="cs-CZ" sz="2200" dirty="0" smtClean="0"/>
              <a:t>rys doby, </a:t>
            </a:r>
            <a:r>
              <a:rPr lang="cs-CZ" sz="2200" dirty="0" smtClean="0"/>
              <a:t>v </a:t>
            </a:r>
            <a:r>
              <a:rPr lang="cs-CZ" sz="2200" dirty="0" smtClean="0"/>
              <a:t>níž vlastnosti </a:t>
            </a:r>
            <a:r>
              <a:rPr lang="cs-CZ" sz="2200" dirty="0" smtClean="0"/>
              <a:t>jsou bez „člověka“</a:t>
            </a:r>
          </a:p>
          <a:p>
            <a:pPr marL="857250" lvl="1" indent="-457200">
              <a:buFont typeface="Arial" panose="020B0604020202020204" pitchFamily="34" charset="0"/>
              <a:buChar char="•"/>
            </a:pPr>
            <a:r>
              <a:rPr lang="cs-CZ" sz="2200" dirty="0" smtClean="0"/>
              <a:t>časový rámec románu: začal v srpnu 1913, roční pokus (dovolená od života) končí 1. světovou válkou</a:t>
            </a:r>
          </a:p>
          <a:p>
            <a:pPr marL="857250" lvl="1" indent="-457200">
              <a:buFont typeface="Arial" panose="020B0604020202020204" pitchFamily="34" charset="0"/>
              <a:buChar char="•"/>
            </a:pPr>
            <a:r>
              <a:rPr lang="cs-CZ" sz="2200" dirty="0" smtClean="0"/>
              <a:t>Kierkegaard: </a:t>
            </a:r>
            <a:r>
              <a:rPr lang="cs-CZ" sz="2200" dirty="0" smtClean="0"/>
              <a:t>já je vztah</a:t>
            </a:r>
            <a:endParaRPr lang="cs-CZ" sz="2200" dirty="0" smtClean="0"/>
          </a:p>
          <a:p>
            <a:pPr marL="857250" lvl="1" indent="-457200">
              <a:buFont typeface="Arial" panose="020B0604020202020204" pitchFamily="34" charset="0"/>
              <a:buChar char="•"/>
            </a:pPr>
            <a:r>
              <a:rPr lang="cs-CZ" sz="2200" dirty="0" err="1" smtClean="0"/>
              <a:t>Heidegger</a:t>
            </a:r>
            <a:r>
              <a:rPr lang="cs-CZ" sz="2200" dirty="0" smtClean="0"/>
              <a:t>: „starost“ o vlastní bytí</a:t>
            </a:r>
          </a:p>
          <a:p>
            <a:pPr marL="857250" lvl="1" indent="-457200">
              <a:buFont typeface="Arial" panose="020B0604020202020204" pitchFamily="34" charset="0"/>
              <a:buChar char="•"/>
            </a:pPr>
            <a:r>
              <a:rPr lang="cs-CZ" sz="2200" dirty="0" err="1" smtClean="0"/>
              <a:t>Foucault</a:t>
            </a:r>
            <a:r>
              <a:rPr lang="cs-CZ" sz="2200" dirty="0" smtClean="0"/>
              <a:t>: výsledek procesu „subjektivace“</a:t>
            </a:r>
            <a:endParaRPr lang="en-US" sz="2200" dirty="0"/>
          </a:p>
        </p:txBody>
      </p:sp>
    </p:spTree>
    <p:extLst>
      <p:ext uri="{BB962C8B-B14F-4D97-AF65-F5344CB8AC3E}">
        <p14:creationId xmlns:p14="http://schemas.microsoft.com/office/powerpoint/2010/main" val="1964199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t>L</a:t>
            </a:r>
            <a:r>
              <a:rPr lang="cs-CZ" dirty="0" smtClean="0"/>
              <a:t>S: (</a:t>
            </a:r>
            <a:r>
              <a:rPr lang="cs-CZ" dirty="0" err="1" smtClean="0"/>
              <a:t>kvalitaitivní</a:t>
            </a:r>
            <a:r>
              <a:rPr lang="cs-CZ" dirty="0" smtClean="0"/>
              <a:t>) </a:t>
            </a:r>
            <a:r>
              <a:rPr lang="en-US" dirty="0" err="1" smtClean="0"/>
              <a:t>identit</a:t>
            </a:r>
            <a:r>
              <a:rPr lang="cs-CZ" dirty="0" smtClean="0"/>
              <a:t>a</a:t>
            </a:r>
            <a:r>
              <a:rPr lang="en-US" dirty="0" smtClean="0"/>
              <a:t> </a:t>
            </a:r>
            <a:r>
              <a:rPr lang="cs-CZ" dirty="0" smtClean="0"/>
              <a:t>osoby, individualita a společnost</a:t>
            </a:r>
            <a:endParaRPr lang="en-US" dirty="0"/>
          </a:p>
        </p:txBody>
      </p:sp>
      <p:sp>
        <p:nvSpPr>
          <p:cNvPr id="2" name="Zástupný symbol pro obsah 1"/>
          <p:cNvSpPr>
            <a:spLocks noGrp="1"/>
          </p:cNvSpPr>
          <p:nvPr>
            <p:ph idx="1"/>
          </p:nvPr>
        </p:nvSpPr>
        <p:spPr/>
        <p:txBody>
          <a:bodyPr>
            <a:normAutofit/>
          </a:bodyPr>
          <a:lstStyle/>
          <a:p>
            <a:pPr marL="452628" indent="-342900">
              <a:buFont typeface="Courier New" panose="02070309020205020404" pitchFamily="49" charset="0"/>
              <a:buChar char="o"/>
            </a:pPr>
            <a:r>
              <a:rPr lang="cs-CZ" sz="2400" dirty="0" smtClean="0"/>
              <a:t>Rozklad individua</a:t>
            </a:r>
          </a:p>
          <a:p>
            <a:pPr marL="745236" lvl="1" indent="-342900">
              <a:buFont typeface="Courier New" panose="02070309020205020404" pitchFamily="49" charset="0"/>
              <a:buChar char="o"/>
            </a:pPr>
            <a:r>
              <a:rPr lang="cs-CZ" sz="2200" dirty="0" smtClean="0"/>
              <a:t>Musil: „život bez vnitřní jednoty“, „rozklad antropocentrického chování“)</a:t>
            </a:r>
          </a:p>
          <a:p>
            <a:pPr marL="745236" lvl="1" indent="-342900">
              <a:buFont typeface="Courier New" panose="02070309020205020404" pitchFamily="49" charset="0"/>
              <a:buChar char="o"/>
            </a:pPr>
            <a:r>
              <a:rPr lang="cs-CZ" sz="2200" dirty="0" err="1" smtClean="0"/>
              <a:t>Foucault</a:t>
            </a:r>
            <a:r>
              <a:rPr lang="cs-CZ" sz="2200" dirty="0" smtClean="0"/>
              <a:t> a post-strukturalismus</a:t>
            </a:r>
            <a:endParaRPr lang="cs-CZ" sz="2200" dirty="0" smtClean="0"/>
          </a:p>
          <a:p>
            <a:pPr marL="452628" indent="-342900">
              <a:buFont typeface="Courier New" panose="02070309020205020404" pitchFamily="49" charset="0"/>
              <a:buChar char="o"/>
            </a:pPr>
            <a:r>
              <a:rPr lang="cs-CZ" sz="2400" dirty="0" smtClean="0"/>
              <a:t>Významné koncepce individuálnosti jedince</a:t>
            </a:r>
          </a:p>
          <a:p>
            <a:pPr marL="745236" lvl="1" indent="-342900">
              <a:buFont typeface="Courier New" panose="02070309020205020404" pitchFamily="49" charset="0"/>
              <a:buChar char="o"/>
            </a:pPr>
            <a:r>
              <a:rPr lang="cs-CZ" sz="2200" dirty="0" err="1" smtClean="0"/>
              <a:t>Heidegger</a:t>
            </a:r>
            <a:r>
              <a:rPr lang="cs-CZ" sz="2200" dirty="0" smtClean="0"/>
              <a:t>, Kierkegaard, Havel</a:t>
            </a:r>
          </a:p>
          <a:p>
            <a:pPr marL="452628" indent="-342900">
              <a:buFont typeface="Courier New" panose="02070309020205020404" pitchFamily="49" charset="0"/>
              <a:buChar char="o"/>
            </a:pPr>
            <a:r>
              <a:rPr lang="cs-CZ" sz="2400" dirty="0" smtClean="0"/>
              <a:t>Identity v plurálu</a:t>
            </a:r>
          </a:p>
          <a:p>
            <a:pPr marL="745236" lvl="1" indent="-342900">
              <a:buFont typeface="Courier New" panose="02070309020205020404" pitchFamily="49" charset="0"/>
              <a:buChar char="o"/>
            </a:pPr>
            <a:r>
              <a:rPr lang="cs-CZ" sz="2200" dirty="0" smtClean="0"/>
              <a:t>„Rasová“ (</a:t>
            </a:r>
            <a:r>
              <a:rPr lang="cs-CZ" sz="2200" dirty="0" err="1" smtClean="0"/>
              <a:t>Fanon</a:t>
            </a:r>
            <a:r>
              <a:rPr lang="cs-CZ" sz="2200" dirty="0" smtClean="0"/>
              <a:t>, </a:t>
            </a:r>
            <a:r>
              <a:rPr lang="cs-CZ" sz="2200" dirty="0" err="1" smtClean="0"/>
              <a:t>postkolonialismus</a:t>
            </a:r>
            <a:r>
              <a:rPr lang="cs-CZ" sz="2200" dirty="0" smtClean="0"/>
              <a:t>)</a:t>
            </a:r>
          </a:p>
          <a:p>
            <a:pPr marL="745236" lvl="1" indent="-342900">
              <a:buFont typeface="Courier New" panose="02070309020205020404" pitchFamily="49" charset="0"/>
              <a:buChar char="o"/>
            </a:pPr>
            <a:r>
              <a:rPr lang="cs-CZ" sz="2200" dirty="0" smtClean="0"/>
              <a:t>Pohlavní a sexuální identita (de </a:t>
            </a:r>
            <a:r>
              <a:rPr lang="cs-CZ" sz="2200" dirty="0" err="1" smtClean="0"/>
              <a:t>Beauvoir</a:t>
            </a:r>
            <a:r>
              <a:rPr lang="cs-CZ" sz="2200" dirty="0" smtClean="0"/>
              <a:t>, J. </a:t>
            </a:r>
            <a:r>
              <a:rPr lang="cs-CZ" sz="2200" dirty="0" err="1" smtClean="0"/>
              <a:t>Butler</a:t>
            </a:r>
            <a:r>
              <a:rPr lang="cs-CZ" sz="2200" dirty="0" smtClean="0"/>
              <a:t>)</a:t>
            </a:r>
          </a:p>
          <a:p>
            <a:pPr marL="745236" lvl="1" indent="-342900">
              <a:buFont typeface="Courier New" panose="02070309020205020404" pitchFamily="49" charset="0"/>
              <a:buChar char="o"/>
            </a:pPr>
            <a:r>
              <a:rPr lang="cs-CZ" sz="2200" dirty="0" smtClean="0"/>
              <a:t>Multikulturalismus a politika uznání (C. </a:t>
            </a:r>
            <a:r>
              <a:rPr lang="cs-CZ" sz="2200" dirty="0" err="1" smtClean="0"/>
              <a:t>Taylor</a:t>
            </a:r>
            <a:r>
              <a:rPr lang="cs-CZ" sz="2200" dirty="0" smtClean="0"/>
              <a:t>)</a:t>
            </a:r>
            <a:endParaRPr lang="en-US" sz="2400" dirty="0"/>
          </a:p>
        </p:txBody>
      </p:sp>
    </p:spTree>
    <p:extLst>
      <p:ext uri="{BB962C8B-B14F-4D97-AF65-F5344CB8AC3E}">
        <p14:creationId xmlns:p14="http://schemas.microsoft.com/office/powerpoint/2010/main" val="31551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Plán LS</a:t>
            </a:r>
            <a:endParaRPr lang="en-US" dirty="0"/>
          </a:p>
        </p:txBody>
      </p:sp>
      <p:sp>
        <p:nvSpPr>
          <p:cNvPr id="3" name="Zástupný symbol pro obsah 2"/>
          <p:cNvSpPr>
            <a:spLocks noGrp="1"/>
          </p:cNvSpPr>
          <p:nvPr>
            <p:ph idx="1"/>
          </p:nvPr>
        </p:nvSpPr>
        <p:spPr/>
        <p:txBody>
          <a:bodyPr>
            <a:noAutofit/>
          </a:bodyPr>
          <a:lstStyle/>
          <a:p>
            <a:pPr marL="0" indent="0">
              <a:lnSpc>
                <a:spcPct val="100000"/>
              </a:lnSpc>
              <a:spcBef>
                <a:spcPts val="0"/>
              </a:spcBef>
              <a:buNone/>
            </a:pPr>
            <a:r>
              <a:rPr lang="cs-CZ" sz="2200" u="sng" dirty="0" smtClean="0"/>
              <a:t>Významné koncepce </a:t>
            </a:r>
            <a:r>
              <a:rPr lang="cs-CZ" sz="2200" u="sng" dirty="0" smtClean="0"/>
              <a:t>jedince </a:t>
            </a:r>
            <a:r>
              <a:rPr lang="cs-CZ" sz="2200" u="sng" dirty="0" smtClean="0"/>
              <a:t>(proti konformitě a rozkladu)</a:t>
            </a:r>
          </a:p>
          <a:p>
            <a:pPr>
              <a:lnSpc>
                <a:spcPct val="100000"/>
              </a:lnSpc>
              <a:spcBef>
                <a:spcPts val="0"/>
              </a:spcBef>
              <a:buFont typeface="Courier New" panose="02070309020205020404" pitchFamily="49" charset="0"/>
              <a:buChar char="o"/>
            </a:pPr>
            <a:r>
              <a:rPr lang="cs-CZ" sz="2200" dirty="0" smtClean="0"/>
              <a:t> S</a:t>
            </a:r>
            <a:r>
              <a:rPr lang="cs-CZ" sz="2200" dirty="0" smtClean="0"/>
              <a:t>. Kierkegaard – Existenciální pojetí </a:t>
            </a:r>
            <a:r>
              <a:rPr lang="cs-CZ" sz="2200" dirty="0" smtClean="0"/>
              <a:t>osoby </a:t>
            </a:r>
            <a:r>
              <a:rPr lang="cs-CZ" sz="2200" i="1" dirty="0" smtClean="0"/>
              <a:t>(Nemoc k smrti)</a:t>
            </a:r>
          </a:p>
          <a:p>
            <a:pPr>
              <a:lnSpc>
                <a:spcPct val="100000"/>
              </a:lnSpc>
              <a:spcBef>
                <a:spcPts val="0"/>
              </a:spcBef>
              <a:buFont typeface="Courier New" panose="02070309020205020404" pitchFamily="49" charset="0"/>
              <a:buChar char="o"/>
            </a:pPr>
            <a:r>
              <a:rPr lang="cs-CZ" sz="2200" dirty="0" smtClean="0"/>
              <a:t> M</a:t>
            </a:r>
            <a:r>
              <a:rPr lang="cs-CZ" sz="2200" dirty="0" smtClean="0"/>
              <a:t>. </a:t>
            </a:r>
            <a:r>
              <a:rPr lang="cs-CZ" sz="2200" dirty="0" err="1" smtClean="0"/>
              <a:t>Heidegger</a:t>
            </a:r>
            <a:r>
              <a:rPr lang="cs-CZ" sz="2200" dirty="0" smtClean="0"/>
              <a:t> – Bytí sebou a bytí s </a:t>
            </a:r>
            <a:r>
              <a:rPr lang="cs-CZ" sz="2200" dirty="0" smtClean="0"/>
              <a:t>druhými </a:t>
            </a:r>
            <a:r>
              <a:rPr lang="cs-CZ" sz="2200" i="1" dirty="0" smtClean="0"/>
              <a:t>(Bytí a čas)</a:t>
            </a:r>
          </a:p>
          <a:p>
            <a:pPr>
              <a:lnSpc>
                <a:spcPct val="100000"/>
              </a:lnSpc>
              <a:spcBef>
                <a:spcPts val="0"/>
              </a:spcBef>
              <a:buFont typeface="Courier New" panose="02070309020205020404" pitchFamily="49" charset="0"/>
              <a:buChar char="o"/>
            </a:pPr>
            <a:r>
              <a:rPr lang="cs-CZ" sz="2200" dirty="0" smtClean="0"/>
              <a:t> V. </a:t>
            </a:r>
            <a:r>
              <a:rPr lang="cs-CZ" sz="2200" dirty="0" smtClean="0"/>
              <a:t>Havel – </a:t>
            </a:r>
            <a:r>
              <a:rPr lang="cs-CZ" sz="2200" i="1" dirty="0" smtClean="0"/>
              <a:t>Moc bezmocných</a:t>
            </a:r>
          </a:p>
          <a:p>
            <a:pPr marL="0" indent="0">
              <a:lnSpc>
                <a:spcPct val="100000"/>
              </a:lnSpc>
              <a:spcBef>
                <a:spcPts val="0"/>
              </a:spcBef>
              <a:buNone/>
            </a:pPr>
            <a:r>
              <a:rPr lang="cs-CZ" sz="2200" u="sng" dirty="0" smtClean="0"/>
              <a:t>Významná zpochybnění </a:t>
            </a:r>
            <a:r>
              <a:rPr lang="cs-CZ" sz="2200" u="sng" dirty="0" smtClean="0"/>
              <a:t>nauky o jednotě osoby/jedince</a:t>
            </a:r>
          </a:p>
          <a:p>
            <a:pPr>
              <a:lnSpc>
                <a:spcPct val="100000"/>
              </a:lnSpc>
              <a:spcBef>
                <a:spcPts val="0"/>
              </a:spcBef>
              <a:buFont typeface="Courier New" panose="02070309020205020404" pitchFamily="49" charset="0"/>
              <a:buChar char="o"/>
            </a:pPr>
            <a:r>
              <a:rPr lang="cs-CZ" sz="2200" dirty="0" smtClean="0"/>
              <a:t> post-strukturalismus </a:t>
            </a:r>
            <a:r>
              <a:rPr lang="cs-CZ" sz="2200" dirty="0" smtClean="0"/>
              <a:t>(M. </a:t>
            </a:r>
            <a:r>
              <a:rPr lang="cs-CZ" sz="2200" dirty="0" err="1" smtClean="0"/>
              <a:t>Foucault</a:t>
            </a:r>
            <a:r>
              <a:rPr lang="cs-CZ" sz="2200" dirty="0" smtClean="0"/>
              <a:t>)</a:t>
            </a:r>
          </a:p>
          <a:p>
            <a:pPr>
              <a:lnSpc>
                <a:spcPct val="100000"/>
              </a:lnSpc>
              <a:spcBef>
                <a:spcPts val="0"/>
              </a:spcBef>
              <a:buFont typeface="Courier New" panose="02070309020205020404" pitchFamily="49" charset="0"/>
              <a:buChar char="o"/>
            </a:pPr>
            <a:r>
              <a:rPr lang="cs-CZ" sz="2200" dirty="0"/>
              <a:t> </a:t>
            </a:r>
            <a:r>
              <a:rPr lang="cs-CZ" sz="2200" dirty="0" smtClean="0"/>
              <a:t>Musil, </a:t>
            </a:r>
            <a:r>
              <a:rPr lang="cs-CZ" sz="2200" i="1" dirty="0" smtClean="0"/>
              <a:t>Muž bez vlastností</a:t>
            </a:r>
            <a:endParaRPr lang="cs-CZ" sz="2200" dirty="0" smtClean="0"/>
          </a:p>
          <a:p>
            <a:pPr marL="0" indent="0">
              <a:lnSpc>
                <a:spcPct val="100000"/>
              </a:lnSpc>
              <a:spcBef>
                <a:spcPts val="0"/>
              </a:spcBef>
              <a:buNone/>
            </a:pPr>
            <a:r>
              <a:rPr lang="cs-CZ" sz="2200" u="sng" dirty="0" smtClean="0"/>
              <a:t>Identity (v plurálu)</a:t>
            </a:r>
            <a:endParaRPr lang="cs-CZ" sz="2200" u="sng" dirty="0"/>
          </a:p>
          <a:p>
            <a:pPr>
              <a:lnSpc>
                <a:spcPct val="100000"/>
              </a:lnSpc>
              <a:spcBef>
                <a:spcPts val="0"/>
              </a:spcBef>
              <a:buFont typeface="Courier New" panose="02070309020205020404" pitchFamily="49" charset="0"/>
              <a:buChar char="o"/>
            </a:pPr>
            <a:r>
              <a:rPr lang="cs-CZ" sz="2200" dirty="0"/>
              <a:t> </a:t>
            </a:r>
            <a:r>
              <a:rPr lang="cs-CZ" sz="2200" dirty="0" smtClean="0"/>
              <a:t>rasa/etnicita, pohlaví/gender, národnost atd. (</a:t>
            </a:r>
            <a:r>
              <a:rPr lang="cs-CZ" sz="2200" dirty="0" err="1" smtClean="0"/>
              <a:t>Fanon</a:t>
            </a:r>
            <a:r>
              <a:rPr lang="cs-CZ" sz="2200" dirty="0" smtClean="0"/>
              <a:t>, </a:t>
            </a:r>
            <a:r>
              <a:rPr lang="cs-CZ" sz="2200" dirty="0" err="1" smtClean="0"/>
              <a:t>Butler</a:t>
            </a:r>
            <a:r>
              <a:rPr lang="cs-CZ" sz="2200" dirty="0" smtClean="0"/>
              <a:t>)</a:t>
            </a:r>
          </a:p>
          <a:p>
            <a:pPr>
              <a:lnSpc>
                <a:spcPct val="100000"/>
              </a:lnSpc>
              <a:spcBef>
                <a:spcPts val="0"/>
              </a:spcBef>
              <a:buFont typeface="Courier New" panose="02070309020205020404" pitchFamily="49" charset="0"/>
              <a:buChar char="o"/>
            </a:pPr>
            <a:r>
              <a:rPr lang="cs-CZ" sz="2200" dirty="0"/>
              <a:t> </a:t>
            </a:r>
            <a:r>
              <a:rPr lang="cs-CZ" sz="2200" dirty="0" smtClean="0"/>
              <a:t>co znamená skutečnost, že máme zároveň více identit?</a:t>
            </a:r>
          </a:p>
          <a:p>
            <a:pPr>
              <a:lnSpc>
                <a:spcPct val="100000"/>
              </a:lnSpc>
              <a:spcBef>
                <a:spcPts val="0"/>
              </a:spcBef>
              <a:buFont typeface="Courier New" panose="02070309020205020404" pitchFamily="49" charset="0"/>
              <a:buChar char="o"/>
            </a:pPr>
            <a:r>
              <a:rPr lang="cs-CZ" sz="2200" dirty="0" smtClean="0"/>
              <a:t> a zejména: co v takovém případě rozumíme pod slovem „identita“?</a:t>
            </a:r>
          </a:p>
        </p:txBody>
      </p:sp>
    </p:spTree>
    <p:extLst>
      <p:ext uri="{BB962C8B-B14F-4D97-AF65-F5344CB8AC3E}">
        <p14:creationId xmlns:p14="http://schemas.microsoft.com/office/powerpoint/2010/main" val="27692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 Musil, Muž bez vlastností</a:t>
            </a:r>
            <a:endParaRPr lang="en-US"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cs-CZ" sz="2400" dirty="0" smtClean="0"/>
              <a:t>děj umístěn do Vídně, začíná v srpnu 1913</a:t>
            </a:r>
          </a:p>
          <a:p>
            <a:pPr>
              <a:buFont typeface="Arial" panose="020B0604020202020204" pitchFamily="34" charset="0"/>
              <a:buChar char="•"/>
            </a:pPr>
            <a:r>
              <a:rPr lang="cs-CZ" sz="2400" dirty="0" smtClean="0"/>
              <a:t>román nedokončen (I. a II. kniha vyd. 1930 a 1932), Robert Musil umírá 1942.</a:t>
            </a:r>
          </a:p>
          <a:p>
            <a:pPr>
              <a:buFont typeface="Arial" panose="020B0604020202020204" pitchFamily="34" charset="0"/>
              <a:buChar char="•"/>
            </a:pPr>
            <a:r>
              <a:rPr lang="cs-CZ" sz="2400" dirty="0" smtClean="0"/>
              <a:t>český překlad A. </a:t>
            </a:r>
            <a:r>
              <a:rPr lang="cs-CZ" sz="2400" dirty="0" err="1" smtClean="0"/>
              <a:t>Siebenscheinová</a:t>
            </a:r>
            <a:r>
              <a:rPr lang="cs-CZ" sz="2400" dirty="0" smtClean="0"/>
              <a:t>, Argo 2008.</a:t>
            </a:r>
          </a:p>
          <a:p>
            <a:pPr>
              <a:buFont typeface="Arial" panose="020B0604020202020204" pitchFamily="34" charset="0"/>
              <a:buChar char="•"/>
            </a:pPr>
            <a:r>
              <a:rPr lang="cs-CZ" sz="2400" dirty="0" smtClean="0"/>
              <a:t>velmi dobrý úvod do četby (v angličtině, s citacemi v němčině): </a:t>
            </a:r>
            <a:r>
              <a:rPr lang="en-US" sz="2400" dirty="0"/>
              <a:t>Susanne </a:t>
            </a:r>
            <a:r>
              <a:rPr lang="en-US" sz="2400" dirty="0" err="1" smtClean="0"/>
              <a:t>Klingenstein</a:t>
            </a:r>
            <a:r>
              <a:rPr lang="cs-CZ" sz="2400" dirty="0" smtClean="0"/>
              <a:t>, přednáška a seminář </a:t>
            </a:r>
            <a:r>
              <a:rPr lang="cs-CZ" sz="2400" dirty="0" smtClean="0">
                <a:hlinkClick r:id="rId2"/>
              </a:rPr>
              <a:t>https</a:t>
            </a:r>
            <a:r>
              <a:rPr lang="cs-CZ" sz="2400" dirty="0">
                <a:hlinkClick r:id="rId2"/>
              </a:rPr>
              <a:t>://</a:t>
            </a:r>
            <a:r>
              <a:rPr lang="cs-CZ" sz="2400" dirty="0" smtClean="0">
                <a:hlinkClick r:id="rId2"/>
              </a:rPr>
              <a:t>www.youtube.com/watch?v=GpeRhMFnW8o</a:t>
            </a:r>
            <a:endParaRPr lang="en-US" sz="2400" dirty="0"/>
          </a:p>
        </p:txBody>
      </p:sp>
    </p:spTree>
    <p:extLst>
      <p:ext uri="{BB962C8B-B14F-4D97-AF65-F5344CB8AC3E}">
        <p14:creationId xmlns:p14="http://schemas.microsoft.com/office/powerpoint/2010/main" val="40403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normAutofit/>
          </a:bodyPr>
          <a:lstStyle/>
          <a:p>
            <a:pPr marL="457200" indent="-457200">
              <a:buFont typeface="+mj-lt"/>
              <a:buAutoNum type="arabicPeriod"/>
            </a:pPr>
            <a:r>
              <a:rPr lang="cs-CZ" sz="2400" dirty="0" smtClean="0"/>
              <a:t>Smysl pro skutečnost a smysl pro možnost</a:t>
            </a:r>
          </a:p>
          <a:p>
            <a:pPr marL="457200" indent="-457200">
              <a:buFont typeface="+mj-lt"/>
              <a:buAutoNum type="arabicPeriod"/>
            </a:pPr>
            <a:r>
              <a:rPr lang="cs-CZ" sz="2400" dirty="0" smtClean="0"/>
              <a:t>Ulrich</a:t>
            </a:r>
          </a:p>
          <a:p>
            <a:pPr marL="457200" indent="-457200">
              <a:buFont typeface="+mj-lt"/>
              <a:buAutoNum type="arabicPeriod"/>
            </a:pPr>
            <a:r>
              <a:rPr lang="cs-CZ" sz="2400" dirty="0" err="1" smtClean="0"/>
              <a:t>Moosbrugger</a:t>
            </a:r>
            <a:endParaRPr lang="cs-CZ" sz="2400" dirty="0" smtClean="0"/>
          </a:p>
          <a:p>
            <a:pPr marL="457200" indent="-457200">
              <a:buFont typeface="+mj-lt"/>
              <a:buAutoNum type="arabicPeriod"/>
            </a:pPr>
            <a:r>
              <a:rPr lang="cs-CZ" sz="2400" dirty="0" smtClean="0"/>
              <a:t>Ulrich vnímaný (charakterizovaný) druhými</a:t>
            </a:r>
          </a:p>
          <a:p>
            <a:pPr marL="457200" indent="-457200">
              <a:buFont typeface="+mj-lt"/>
              <a:buAutoNum type="arabicPeriod"/>
            </a:pPr>
            <a:r>
              <a:rPr lang="cs-CZ" sz="2400" dirty="0" smtClean="0"/>
              <a:t>Jak Ulrich chápe sebe sama</a:t>
            </a:r>
          </a:p>
          <a:p>
            <a:pPr marL="457200" indent="-457200">
              <a:buFont typeface="+mj-lt"/>
              <a:buAutoNum type="arabicPeriod"/>
            </a:pPr>
            <a:r>
              <a:rPr lang="cs-CZ" sz="2400" dirty="0" smtClean="0"/>
              <a:t>Diagnóza doby: „rozklad antropocentrického chování“</a:t>
            </a:r>
            <a:endParaRPr lang="en-US" sz="2400" dirty="0"/>
          </a:p>
        </p:txBody>
      </p:sp>
    </p:spTree>
    <p:extLst>
      <p:ext uri="{BB962C8B-B14F-4D97-AF65-F5344CB8AC3E}">
        <p14:creationId xmlns:p14="http://schemas.microsoft.com/office/powerpoint/2010/main" val="1946028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1. Smysl </a:t>
            </a:r>
            <a:r>
              <a:rPr lang="cs-CZ" sz="4400" dirty="0"/>
              <a:t>pro skutečnost a smysl pro možnost</a:t>
            </a:r>
            <a:br>
              <a:rPr lang="cs-CZ" sz="4400" dirty="0"/>
            </a:br>
            <a:endParaRPr lang="en-US" dirty="0"/>
          </a:p>
        </p:txBody>
      </p:sp>
      <p:sp>
        <p:nvSpPr>
          <p:cNvPr id="3" name="Zástupný symbol pro obsah 2"/>
          <p:cNvSpPr>
            <a:spLocks noGrp="1"/>
          </p:cNvSpPr>
          <p:nvPr>
            <p:ph idx="1"/>
          </p:nvPr>
        </p:nvSpPr>
        <p:spPr/>
        <p:txBody>
          <a:bodyPr>
            <a:normAutofit/>
          </a:bodyPr>
          <a:lstStyle/>
          <a:p>
            <a:pPr marL="0" lvl="0" indent="0">
              <a:buNone/>
            </a:pPr>
            <a:r>
              <a:rPr lang="cs-CZ" sz="2400" u="sng" dirty="0"/>
              <a:t>smysl pro skutečnost</a:t>
            </a:r>
            <a:r>
              <a:rPr lang="cs-CZ" sz="2400" dirty="0"/>
              <a:t>: „Chce-li člověk dobře projít otevřenými dveřmi, musí dbát skutečnosti, že mají pevný rám“ (16)</a:t>
            </a:r>
            <a:endParaRPr lang="en-US" sz="2400" dirty="0"/>
          </a:p>
          <a:p>
            <a:pPr marL="0" lvl="0" indent="0">
              <a:buNone/>
            </a:pPr>
            <a:r>
              <a:rPr lang="cs-CZ" sz="2400" u="sng" dirty="0"/>
              <a:t>smysl pro možnost</a:t>
            </a:r>
            <a:r>
              <a:rPr lang="cs-CZ" sz="2400" dirty="0"/>
              <a:t>: „schopnost myslet si všechno, co by právě tak dobře mohlo být, a tomu, co je, nepřikládat větší váhu než tomu, co není“ (16</a:t>
            </a:r>
            <a:r>
              <a:rPr lang="cs-CZ" sz="2400" dirty="0" smtClean="0"/>
              <a:t>)</a:t>
            </a:r>
          </a:p>
          <a:p>
            <a:pPr marL="857250" lvl="1" indent="-457200">
              <a:buAutoNum type="alphaLcParenR"/>
            </a:pPr>
            <a:r>
              <a:rPr lang="cs-CZ" sz="2200" dirty="0" smtClean="0"/>
              <a:t>jako slabost (nedostatek)</a:t>
            </a:r>
          </a:p>
          <a:p>
            <a:pPr marL="857250" lvl="1" indent="-457200">
              <a:buAutoNum type="alphaLcParenR"/>
            </a:pPr>
            <a:r>
              <a:rPr lang="cs-CZ" sz="2200" dirty="0" smtClean="0"/>
              <a:t>jako přednost („něco velmi božského“)</a:t>
            </a:r>
            <a:endParaRPr lang="en-US" sz="2400" dirty="0"/>
          </a:p>
        </p:txBody>
      </p:sp>
    </p:spTree>
    <p:extLst>
      <p:ext uri="{BB962C8B-B14F-4D97-AF65-F5344CB8AC3E}">
        <p14:creationId xmlns:p14="http://schemas.microsoft.com/office/powerpoint/2010/main" val="4077798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a:t>1</a:t>
            </a:r>
            <a:r>
              <a:rPr lang="cs-CZ" sz="4400" dirty="0" smtClean="0"/>
              <a:t>. Smysl </a:t>
            </a:r>
            <a:r>
              <a:rPr lang="cs-CZ" sz="4400" dirty="0"/>
              <a:t>pro skutečnost a smysl pro možnost</a:t>
            </a:r>
            <a:br>
              <a:rPr lang="cs-CZ" sz="4400" dirty="0"/>
            </a:br>
            <a:endParaRPr lang="en-US" dirty="0"/>
          </a:p>
        </p:txBody>
      </p:sp>
      <p:sp>
        <p:nvSpPr>
          <p:cNvPr id="3" name="Zástupný symbol pro obsah 2"/>
          <p:cNvSpPr>
            <a:spLocks noGrp="1"/>
          </p:cNvSpPr>
          <p:nvPr>
            <p:ph idx="1"/>
          </p:nvPr>
        </p:nvSpPr>
        <p:spPr/>
        <p:txBody>
          <a:bodyPr>
            <a:normAutofit/>
          </a:bodyPr>
          <a:lstStyle/>
          <a:p>
            <a:pPr marL="0" indent="0">
              <a:buNone/>
            </a:pPr>
            <a:r>
              <a:rPr lang="cs-CZ" sz="2400" u="sng" dirty="0"/>
              <a:t>člověk se smyslem pro možnost</a:t>
            </a:r>
            <a:endParaRPr lang="en-US" sz="2400" dirty="0"/>
          </a:p>
          <a:p>
            <a:pPr marL="400050" lvl="1" indent="0">
              <a:buNone/>
            </a:pPr>
            <a:r>
              <a:rPr lang="cs-CZ" sz="2200" dirty="0"/>
              <a:t>„může se třeba velmi snadno stát, že se mu zločin, při němž je poškozen někdo jiný, jeví pouze jako sociální selhání, na němž nemá vinu zločinec, nýbrž společenské zřízení“ (17)</a:t>
            </a:r>
            <a:endParaRPr lang="en-US" sz="2200" dirty="0"/>
          </a:p>
          <a:p>
            <a:pPr marL="0" indent="0">
              <a:buNone/>
            </a:pPr>
            <a:r>
              <a:rPr lang="cs-CZ" sz="2400" dirty="0" smtClean="0"/>
              <a:t>Musil: nástup </a:t>
            </a:r>
            <a:r>
              <a:rPr lang="cs-CZ" sz="2400" dirty="0"/>
              <a:t>lidí se smyslem pro možnost je „vývoj</a:t>
            </a:r>
            <a:r>
              <a:rPr lang="cs-CZ" sz="2400" dirty="0" smtClean="0"/>
              <a:t>“, který přináší na scénu „muže bez vlastností“</a:t>
            </a:r>
          </a:p>
          <a:p>
            <a:pPr marL="400050" lvl="1" indent="0">
              <a:buNone/>
            </a:pPr>
            <a:r>
              <a:rPr lang="cs-CZ" sz="2200" dirty="0"/>
              <a:t>„A ježto mít vlastnosti předpokládá určitou radost z jejich faktické existence, připouští to závěr, že se někomu, kdo ani vůči sobě samému není schopen projevit smysl pro skutečnost, může zčista jasna přihodit, že si jednoho dne bude připadat jako muž bez vlastností.“ (17</a:t>
            </a:r>
            <a:r>
              <a:rPr lang="cs-CZ" sz="2200" dirty="0" smtClean="0"/>
              <a:t>)</a:t>
            </a:r>
            <a:endParaRPr lang="en-US" sz="2400" dirty="0"/>
          </a:p>
        </p:txBody>
      </p:sp>
    </p:spTree>
    <p:extLst>
      <p:ext uri="{BB962C8B-B14F-4D97-AF65-F5344CB8AC3E}">
        <p14:creationId xmlns:p14="http://schemas.microsoft.com/office/powerpoint/2010/main" val="2767851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2. Ulrich</a:t>
            </a:r>
            <a:endParaRPr lang="en-US" dirty="0"/>
          </a:p>
        </p:txBody>
      </p:sp>
      <p:sp>
        <p:nvSpPr>
          <p:cNvPr id="3" name="Zástupný symbol pro obsah 2"/>
          <p:cNvSpPr>
            <a:spLocks noGrp="1"/>
          </p:cNvSpPr>
          <p:nvPr>
            <p:ph idx="1"/>
          </p:nvPr>
        </p:nvSpPr>
        <p:spPr>
          <a:xfrm>
            <a:off x="1103312" y="1819564"/>
            <a:ext cx="8946541" cy="4428835"/>
          </a:xfrm>
        </p:spPr>
        <p:txBody>
          <a:bodyPr>
            <a:normAutofit/>
          </a:bodyPr>
          <a:lstStyle/>
          <a:p>
            <a:pPr>
              <a:buFont typeface="Arial" panose="020B0604020202020204" pitchFamily="34" charset="0"/>
              <a:buChar char="•"/>
            </a:pPr>
            <a:r>
              <a:rPr lang="cs-CZ" sz="2400" dirty="0" smtClean="0"/>
              <a:t>v mládí z Rakouska poslán na studia do Belgie</a:t>
            </a:r>
          </a:p>
          <a:p>
            <a:pPr>
              <a:buFont typeface="Arial" panose="020B0604020202020204" pitchFamily="34" charset="0"/>
              <a:buChar char="•"/>
            </a:pPr>
            <a:r>
              <a:rPr lang="cs-CZ" sz="2400" dirty="0" smtClean="0"/>
              <a:t>návrat do vlasti ve věku 32 let (se vzděláním matematika)</a:t>
            </a:r>
          </a:p>
          <a:p>
            <a:pPr lvl="1">
              <a:buFont typeface="Arial" panose="020B0604020202020204" pitchFamily="34" charset="0"/>
              <a:buChar char="•"/>
            </a:pPr>
            <a:r>
              <a:rPr lang="cs-CZ" sz="2200" dirty="0" smtClean="0"/>
              <a:t>„Už </a:t>
            </a:r>
            <a:r>
              <a:rPr lang="cs-CZ" sz="2200" dirty="0"/>
              <a:t>jsme naznačili, že byl matematikem, a více o tom není třeba zatím říkat, neboť v každém povolání, </a:t>
            </a:r>
            <a:r>
              <a:rPr lang="cs-CZ" sz="2200" dirty="0" smtClean="0"/>
              <a:t> nevykonáváme-li </a:t>
            </a:r>
            <a:r>
              <a:rPr lang="cs-CZ" sz="2200" dirty="0"/>
              <a:t>je jen pro peníze, nýbrž z lásky, nadejde okamžik, kdy se s přibývajícími léty dostaví pocit, že to k ničemu nevede. Když tento okamžik trval delší dobu, Ulrich se rozpomněl, že se vlasti připisuje tajemná schopnost dát přemýšlení trvalé kořeny a pevnou půdu pod nohama, a usadil se v ní s pocitem poutníka, který navěky usedá na lavičku, přestože tuší, že z ní zase co nevidět vstane</a:t>
            </a:r>
            <a:r>
              <a:rPr lang="cs-CZ" sz="2200" dirty="0" smtClean="0"/>
              <a:t>.“ (18)</a:t>
            </a:r>
            <a:endParaRPr lang="en-US" sz="2200" dirty="0"/>
          </a:p>
          <a:p>
            <a:pPr marL="0" indent="0">
              <a:buNone/>
            </a:pPr>
            <a:endParaRPr lang="en-US" sz="2400" dirty="0"/>
          </a:p>
          <a:p>
            <a:pPr marL="0" indent="0">
              <a:buNone/>
            </a:pPr>
            <a:endParaRPr lang="cs-CZ" sz="2400" dirty="0" smtClean="0"/>
          </a:p>
          <a:p>
            <a:pPr marL="0" indent="0">
              <a:buNone/>
            </a:pPr>
            <a:endParaRPr lang="en-US" sz="2400" dirty="0"/>
          </a:p>
        </p:txBody>
      </p:sp>
    </p:spTree>
    <p:extLst>
      <p:ext uri="{BB962C8B-B14F-4D97-AF65-F5344CB8AC3E}">
        <p14:creationId xmlns:p14="http://schemas.microsoft.com/office/powerpoint/2010/main" val="1780527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2. Ulrich</a:t>
            </a:r>
            <a:endParaRPr lang="en-US" dirty="0"/>
          </a:p>
        </p:txBody>
      </p:sp>
      <p:sp>
        <p:nvSpPr>
          <p:cNvPr id="3" name="Zástupný symbol pro obsah 2"/>
          <p:cNvSpPr>
            <a:spLocks noGrp="1"/>
          </p:cNvSpPr>
          <p:nvPr>
            <p:ph idx="1"/>
          </p:nvPr>
        </p:nvSpPr>
        <p:spPr>
          <a:xfrm>
            <a:off x="1103312" y="1737360"/>
            <a:ext cx="8946541" cy="4511039"/>
          </a:xfrm>
        </p:spPr>
        <p:txBody>
          <a:bodyPr>
            <a:normAutofit/>
          </a:bodyPr>
          <a:lstStyle/>
          <a:p>
            <a:pPr>
              <a:buFont typeface="Arial" panose="020B0604020202020204" pitchFamily="34" charset="0"/>
              <a:buChar char="•"/>
            </a:pPr>
            <a:r>
              <a:rPr lang="cs-CZ" sz="2400" dirty="0" smtClean="0"/>
              <a:t>ironická charakteristika Rakouska (např. I/8)</a:t>
            </a:r>
          </a:p>
          <a:p>
            <a:pPr marL="0" indent="0">
              <a:buNone/>
            </a:pPr>
            <a:endParaRPr lang="cs-CZ" sz="2400" dirty="0" smtClean="0"/>
          </a:p>
          <a:p>
            <a:pPr marL="457200" lvl="1" indent="0">
              <a:buNone/>
            </a:pPr>
            <a:r>
              <a:rPr lang="cs-CZ" sz="2400" dirty="0"/>
              <a:t>„i nedůvěra vůči vlastní osobě a jejím osudu tam nabyla charakteru hluboké sebejistoty. V této zemi se jednalo – a to občas s vášnivostí vystupňovanou na nejvyšší míru a jejími následky – vždycky jinak, než se smýšlelo, nebo se smýšlelo jinak, než se jednalo. Nezasvěcení pozorovatelé to pokládali za roztomilost nebo dokonce za slabost podle jejich mínění ryze rakouského charakteru.“ (29)</a:t>
            </a:r>
            <a:endParaRPr lang="en-US" sz="2400" dirty="0"/>
          </a:p>
        </p:txBody>
      </p:sp>
    </p:spTree>
    <p:extLst>
      <p:ext uri="{BB962C8B-B14F-4D97-AF65-F5344CB8AC3E}">
        <p14:creationId xmlns:p14="http://schemas.microsoft.com/office/powerpoint/2010/main" val="4223351909"/>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692</TotalTime>
  <Words>1404</Words>
  <Application>Microsoft Office PowerPoint</Application>
  <PresentationFormat>Širokoúhlá obrazovka</PresentationFormat>
  <Paragraphs>156</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Courier New</vt:lpstr>
      <vt:lpstr>Retrospektiva</vt:lpstr>
      <vt:lpstr>„Život bez vnitřní jednoty“ R. Musil – Muž bez vlastností</vt:lpstr>
      <vt:lpstr>ZS: (numerická) identita osoby v čase</vt:lpstr>
      <vt:lpstr>LS: (kvalitaitivní) identita osoby, individualita a společnost</vt:lpstr>
      <vt:lpstr>R. Musil, Muž bez vlastností</vt:lpstr>
      <vt:lpstr>Prezentace aplikace PowerPoint</vt:lpstr>
      <vt:lpstr>1. Smysl pro skutečnost a smysl pro možnost </vt:lpstr>
      <vt:lpstr>1. Smysl pro skutečnost a smysl pro možnost </vt:lpstr>
      <vt:lpstr>2. Ulrich</vt:lpstr>
      <vt:lpstr>2. Ulrich</vt:lpstr>
      <vt:lpstr>2. Ulrich</vt:lpstr>
      <vt:lpstr>2. Ulrich</vt:lpstr>
      <vt:lpstr>3. Moosbrugger</vt:lpstr>
      <vt:lpstr>3. Moosbrugger</vt:lpstr>
      <vt:lpstr>3. Moosbrugger</vt:lpstr>
      <vt:lpstr>4. Ulrich vnímaný druhými</vt:lpstr>
      <vt:lpstr>4. Ulrich vnímaný druhými</vt:lpstr>
      <vt:lpstr>4. Ulrich vnímaný druhými</vt:lpstr>
      <vt:lpstr>4. Ulrich vnímaný druhými</vt:lpstr>
      <vt:lpstr>5. Ulrich vnímaný sám sebou</vt:lpstr>
      <vt:lpstr>5. Ulrich vnímaný sám sebou</vt:lpstr>
      <vt:lpstr>5. Ulrich vnímaný sám sebou</vt:lpstr>
      <vt:lpstr>5. Ulrich vnímaný sám sebou</vt:lpstr>
      <vt:lpstr>5. Ulrich vnímaný sám sebou</vt:lpstr>
      <vt:lpstr>5. Ulrich vnímaný sám sebou</vt:lpstr>
      <vt:lpstr>6. Diagnóza doby: „rozklad antropocentrického chování“</vt:lpstr>
      <vt:lpstr>6. Diagnóza doby: „rozklad antropocentrického chování“</vt:lpstr>
      <vt:lpstr>Otázky nad „Mužem bez vlastností“</vt:lpstr>
      <vt:lpstr>Otázky nad „Mužem bez vlastností“</vt:lpstr>
      <vt:lpstr>Otázky nad „Mužem bez vlastností“</vt:lpstr>
      <vt:lpstr>Plán LS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Filosofický problém osobní identity Kurz spol. základu 2016/2017</dc:title>
  <dc:creator>pc</dc:creator>
  <cp:lastModifiedBy>Jakub Čapek</cp:lastModifiedBy>
  <cp:revision>55</cp:revision>
  <cp:lastPrinted>2018-02-19T11:06:55Z</cp:lastPrinted>
  <dcterms:created xsi:type="dcterms:W3CDTF">2016-10-03T08:26:47Z</dcterms:created>
  <dcterms:modified xsi:type="dcterms:W3CDTF">2018-02-19T12:02:59Z</dcterms:modified>
</cp:coreProperties>
</file>