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3A76"/>
    <a:srgbClr val="B30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53" autoAdjust="0"/>
  </p:normalViewPr>
  <p:slideViewPr>
    <p:cSldViewPr>
      <p:cViewPr varScale="1">
        <p:scale>
          <a:sx n="133" d="100"/>
          <a:sy n="133" d="100"/>
        </p:scale>
        <p:origin x="9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11177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cs-CZ" dirty="0"/>
              <a:t>POUŽÍVAT MATERIÁL FREUD – BASIC CONCEPTS + </a:t>
            </a:r>
          </a:p>
          <a:p>
            <a:r>
              <a:rPr lang="cs-CZ" dirty="0" err="1"/>
              <a:t>Weaning</a:t>
            </a:r>
            <a:r>
              <a:rPr lang="cs-CZ" dirty="0"/>
              <a:t> – a </a:t>
            </a:r>
            <a:r>
              <a:rPr lang="cs-CZ" dirty="0" err="1"/>
              <a:t>child´s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feeling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loss</a:t>
            </a:r>
            <a:r>
              <a:rPr lang="cs-CZ" dirty="0"/>
              <a:t> </a:t>
            </a:r>
            <a:r>
              <a:rPr lang="cs-CZ" dirty="0" err="1"/>
              <a:t>consequent</a:t>
            </a:r>
            <a:r>
              <a:rPr lang="cs-CZ" dirty="0"/>
              <a:t> to </a:t>
            </a:r>
            <a:r>
              <a:rPr lang="cs-CZ" dirty="0" err="1"/>
              <a:t>losing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physical</a:t>
            </a:r>
            <a:r>
              <a:rPr lang="cs-CZ" dirty="0"/>
              <a:t> </a:t>
            </a:r>
            <a:r>
              <a:rPr lang="cs-CZ" dirty="0" err="1"/>
              <a:t>intimacy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feeding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mother</a:t>
            </a:r>
            <a:r>
              <a:rPr lang="cs-CZ" dirty="0"/>
              <a:t> </a:t>
            </a:r>
            <a:r>
              <a:rPr lang="cs-CZ" dirty="0" err="1"/>
              <a:t>breast</a:t>
            </a:r>
            <a:r>
              <a:rPr lang="cs-CZ" dirty="0"/>
              <a:t>. </a:t>
            </a:r>
            <a:r>
              <a:rPr lang="cs-CZ" dirty="0" err="1"/>
              <a:t>Thwarting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oral </a:t>
            </a:r>
            <a:r>
              <a:rPr lang="cs-CZ" dirty="0" err="1"/>
              <a:t>stage</a:t>
            </a:r>
            <a:r>
              <a:rPr lang="cs-CZ" dirty="0"/>
              <a:t> (</a:t>
            </a:r>
            <a:r>
              <a:rPr lang="cs-CZ" dirty="0" err="1"/>
              <a:t>too</a:t>
            </a:r>
            <a:r>
              <a:rPr lang="cs-CZ" dirty="0"/>
              <a:t> much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 </a:t>
            </a:r>
            <a:r>
              <a:rPr lang="cs-CZ" dirty="0" err="1"/>
              <a:t>little</a:t>
            </a:r>
            <a:r>
              <a:rPr lang="cs-CZ" dirty="0"/>
              <a:t> </a:t>
            </a:r>
            <a:r>
              <a:rPr lang="cs-CZ" dirty="0" err="1"/>
              <a:t>gratification</a:t>
            </a:r>
            <a:r>
              <a:rPr lang="cs-CZ" dirty="0"/>
              <a:t>) – </a:t>
            </a:r>
            <a:r>
              <a:rPr lang="cs-CZ" dirty="0" err="1"/>
              <a:t>may</a:t>
            </a:r>
            <a:r>
              <a:rPr lang="cs-CZ" dirty="0"/>
              <a:t> lead to oral </a:t>
            </a:r>
            <a:r>
              <a:rPr lang="cs-CZ" dirty="0" err="1"/>
              <a:t>fixation</a:t>
            </a:r>
            <a:r>
              <a:rPr lang="cs-CZ" dirty="0"/>
              <a:t>…</a:t>
            </a:r>
          </a:p>
          <a:p>
            <a:r>
              <a:rPr lang="cs-CZ" dirty="0"/>
              <a:t>In case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 much </a:t>
            </a:r>
            <a:r>
              <a:rPr lang="cs-CZ" dirty="0" err="1"/>
              <a:t>gratification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child</a:t>
            </a:r>
            <a:r>
              <a:rPr lang="cs-CZ" dirty="0"/>
              <a:t>  </a:t>
            </a:r>
            <a:r>
              <a:rPr lang="cs-CZ" dirty="0" err="1"/>
              <a:t>doesn´t</a:t>
            </a:r>
            <a:r>
              <a:rPr lang="cs-CZ" dirty="0"/>
              <a:t> </a:t>
            </a:r>
            <a:r>
              <a:rPr lang="cs-CZ" dirty="0" err="1"/>
              <a:t>learn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he/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environment and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gratification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dirty="0" err="1"/>
              <a:t>immediate</a:t>
            </a:r>
            <a:r>
              <a:rPr lang="cs-CZ" dirty="0"/>
              <a:t>, </a:t>
            </a:r>
            <a:r>
              <a:rPr lang="cs-CZ" dirty="0" err="1"/>
              <a:t>thereby</a:t>
            </a:r>
            <a:r>
              <a:rPr lang="cs-CZ" dirty="0"/>
              <a:t> </a:t>
            </a:r>
            <a:r>
              <a:rPr lang="cs-CZ" dirty="0" err="1"/>
              <a:t>forming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immature</a:t>
            </a:r>
            <a:r>
              <a:rPr lang="cs-CZ" dirty="0"/>
              <a:t> personality. </a:t>
            </a:r>
          </a:p>
          <a:p>
            <a:r>
              <a:rPr lang="cs-CZ" dirty="0"/>
              <a:t>In case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 </a:t>
            </a:r>
            <a:r>
              <a:rPr lang="cs-CZ" dirty="0" err="1"/>
              <a:t>little</a:t>
            </a:r>
            <a:r>
              <a:rPr lang="cs-CZ" dirty="0"/>
              <a:t> </a:t>
            </a:r>
            <a:r>
              <a:rPr lang="cs-CZ" dirty="0" err="1"/>
              <a:t>gratification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infant </a:t>
            </a:r>
            <a:r>
              <a:rPr lang="cs-CZ" dirty="0" err="1"/>
              <a:t>learns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gratification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coming</a:t>
            </a:r>
            <a:r>
              <a:rPr lang="cs-CZ" dirty="0"/>
              <a:t> </a:t>
            </a:r>
            <a:r>
              <a:rPr lang="cs-CZ" dirty="0" err="1"/>
              <a:t>despite</a:t>
            </a:r>
            <a:r>
              <a:rPr lang="cs-CZ" dirty="0"/>
              <a:t> his/her </a:t>
            </a:r>
            <a:r>
              <a:rPr lang="cs-CZ" dirty="0" err="1"/>
              <a:t>gratifying</a:t>
            </a:r>
            <a:r>
              <a:rPr lang="cs-CZ" dirty="0"/>
              <a:t> </a:t>
            </a:r>
            <a:r>
              <a:rPr lang="cs-CZ" dirty="0" err="1"/>
              <a:t>behavior</a:t>
            </a:r>
            <a:r>
              <a:rPr lang="cs-CZ" dirty="0"/>
              <a:t> and </a:t>
            </a:r>
            <a:r>
              <a:rPr lang="cs-CZ" dirty="0" err="1"/>
              <a:t>thus</a:t>
            </a:r>
            <a:r>
              <a:rPr lang="cs-CZ" dirty="0"/>
              <a:t> </a:t>
            </a:r>
            <a:r>
              <a:rPr lang="cs-CZ" dirty="0" err="1"/>
              <a:t>becomes</a:t>
            </a:r>
            <a:r>
              <a:rPr lang="cs-CZ" dirty="0"/>
              <a:t> </a:t>
            </a:r>
            <a:r>
              <a:rPr lang="cs-CZ" dirty="0" err="1"/>
              <a:t>passive</a:t>
            </a:r>
            <a:r>
              <a:rPr lang="cs-CZ" dirty="0"/>
              <a:t>. 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parents</a:t>
            </a:r>
            <a:r>
              <a:rPr lang="cs-CZ" dirty="0"/>
              <a:t> are </a:t>
            </a:r>
            <a:r>
              <a:rPr lang="cs-CZ" dirty="0" err="1"/>
              <a:t>too</a:t>
            </a:r>
            <a:r>
              <a:rPr lang="cs-CZ" dirty="0"/>
              <a:t> </a:t>
            </a:r>
            <a:r>
              <a:rPr lang="cs-CZ" dirty="0" err="1"/>
              <a:t>demanding</a:t>
            </a:r>
            <a:r>
              <a:rPr lang="cs-CZ" dirty="0"/>
              <a:t> and </a:t>
            </a:r>
            <a:r>
              <a:rPr lang="cs-CZ" dirty="0" err="1"/>
              <a:t>emphasize</a:t>
            </a:r>
            <a:r>
              <a:rPr lang="cs-CZ" dirty="0"/>
              <a:t> </a:t>
            </a:r>
            <a:r>
              <a:rPr lang="cs-CZ" dirty="0" err="1"/>
              <a:t>toilet</a:t>
            </a:r>
            <a:r>
              <a:rPr lang="cs-CZ" dirty="0"/>
              <a:t> </a:t>
            </a:r>
            <a:r>
              <a:rPr lang="cs-CZ" dirty="0" err="1"/>
              <a:t>training</a:t>
            </a:r>
            <a:r>
              <a:rPr lang="cs-CZ" dirty="0"/>
              <a:t> ,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lead to a </a:t>
            </a:r>
            <a:r>
              <a:rPr lang="cs-CZ" dirty="0" err="1"/>
              <a:t>compulsive</a:t>
            </a:r>
            <a:r>
              <a:rPr lang="cs-CZ" dirty="0"/>
              <a:t> personality, </a:t>
            </a:r>
            <a:r>
              <a:rPr lang="cs-CZ" dirty="0" err="1"/>
              <a:t>too</a:t>
            </a:r>
            <a:r>
              <a:rPr lang="cs-CZ" dirty="0"/>
              <a:t> much </a:t>
            </a:r>
            <a:r>
              <a:rPr lang="cs-CZ" dirty="0" err="1"/>
              <a:t>concerned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neatness</a:t>
            </a:r>
            <a:r>
              <a:rPr lang="cs-CZ" dirty="0"/>
              <a:t> and </a:t>
            </a:r>
            <a:r>
              <a:rPr lang="cs-CZ" dirty="0" err="1"/>
              <a:t>order</a:t>
            </a:r>
            <a:r>
              <a:rPr lang="cs-CZ" dirty="0"/>
              <a:t>. In </a:t>
            </a:r>
            <a:r>
              <a:rPr lang="cs-CZ" dirty="0" err="1"/>
              <a:t>opposite</a:t>
            </a:r>
            <a:r>
              <a:rPr lang="cs-CZ" dirty="0"/>
              <a:t> case (</a:t>
            </a:r>
            <a:r>
              <a:rPr lang="cs-CZ" dirty="0" err="1"/>
              <a:t>parents</a:t>
            </a:r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 </a:t>
            </a:r>
            <a:r>
              <a:rPr lang="cs-CZ" dirty="0" err="1"/>
              <a:t>easy-going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), a </a:t>
            </a:r>
            <a:r>
              <a:rPr lang="cs-CZ" dirty="0" err="1"/>
              <a:t>careless</a:t>
            </a:r>
            <a:r>
              <a:rPr lang="cs-CZ" dirty="0"/>
              <a:t>, </a:t>
            </a:r>
            <a:r>
              <a:rPr lang="cs-CZ" dirty="0" err="1"/>
              <a:t>slovenly</a:t>
            </a:r>
            <a:r>
              <a:rPr lang="cs-CZ" dirty="0"/>
              <a:t> personality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develop</a:t>
            </a:r>
            <a:r>
              <a:rPr lang="cs-CZ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cs-CZ" dirty="0"/>
              <a:t>In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phase</a:t>
            </a:r>
            <a:r>
              <a:rPr lang="cs-CZ" dirty="0"/>
              <a:t>, </a:t>
            </a:r>
            <a:r>
              <a:rPr lang="cs-CZ" dirty="0" err="1"/>
              <a:t>children</a:t>
            </a:r>
            <a:r>
              <a:rPr lang="cs-CZ" dirty="0"/>
              <a:t> </a:t>
            </a:r>
            <a:r>
              <a:rPr lang="cs-CZ" dirty="0" err="1"/>
              <a:t>become</a:t>
            </a:r>
            <a:r>
              <a:rPr lang="cs-CZ" dirty="0"/>
              <a:t> </a:t>
            </a:r>
            <a:r>
              <a:rPr lang="cs-CZ" dirty="0" err="1"/>
              <a:t>aware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bodies</a:t>
            </a:r>
            <a:r>
              <a:rPr lang="cs-CZ" dirty="0"/>
              <a:t>,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children</a:t>
            </a:r>
            <a:r>
              <a:rPr lang="cs-CZ" dirty="0"/>
              <a:t> </a:t>
            </a:r>
            <a:r>
              <a:rPr lang="cs-CZ" dirty="0" err="1"/>
              <a:t>bodies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bodies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parents</a:t>
            </a:r>
            <a:r>
              <a:rPr lang="cs-CZ" dirty="0"/>
              <a:t>,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becone</a:t>
            </a:r>
            <a:r>
              <a:rPr lang="cs-CZ" dirty="0"/>
              <a:t> </a:t>
            </a:r>
            <a:r>
              <a:rPr lang="cs-CZ" dirty="0" err="1"/>
              <a:t>physically</a:t>
            </a:r>
            <a:r>
              <a:rPr lang="cs-CZ" dirty="0"/>
              <a:t> </a:t>
            </a:r>
            <a:r>
              <a:rPr lang="cs-CZ" dirty="0" err="1"/>
              <a:t>curious</a:t>
            </a:r>
            <a:r>
              <a:rPr lang="cs-CZ" dirty="0"/>
              <a:t> and </a:t>
            </a:r>
            <a:r>
              <a:rPr lang="cs-CZ" dirty="0" err="1"/>
              <a:t>exploring</a:t>
            </a:r>
            <a:r>
              <a:rPr lang="cs-CZ" dirty="0"/>
              <a:t>, so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notice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diferences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term </a:t>
            </a:r>
            <a:r>
              <a:rPr lang="cs-CZ" dirty="0" err="1"/>
              <a:t>Oedipus</a:t>
            </a:r>
            <a:r>
              <a:rPr lang="cs-CZ" dirty="0"/>
              <a:t> </a:t>
            </a:r>
            <a:r>
              <a:rPr lang="cs-CZ" dirty="0" err="1"/>
              <a:t>complex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derived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Greek</a:t>
            </a:r>
            <a:r>
              <a:rPr lang="cs-CZ" dirty="0"/>
              <a:t> </a:t>
            </a:r>
            <a:r>
              <a:rPr lang="cs-CZ" dirty="0" err="1"/>
              <a:t>mythological</a:t>
            </a:r>
            <a:r>
              <a:rPr lang="cs-CZ" dirty="0"/>
              <a:t> </a:t>
            </a:r>
            <a:r>
              <a:rPr lang="cs-CZ" dirty="0" err="1"/>
              <a:t>character</a:t>
            </a:r>
            <a:r>
              <a:rPr lang="cs-CZ" dirty="0"/>
              <a:t> </a:t>
            </a:r>
            <a:r>
              <a:rPr lang="cs-CZ" dirty="0" err="1"/>
              <a:t>Oedipus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unwittignly</a:t>
            </a:r>
            <a:r>
              <a:rPr lang="cs-CZ" dirty="0"/>
              <a:t> </a:t>
            </a:r>
            <a:r>
              <a:rPr lang="cs-CZ" dirty="0" err="1"/>
              <a:t>killed</a:t>
            </a:r>
            <a:r>
              <a:rPr lang="cs-CZ" dirty="0"/>
              <a:t> his </a:t>
            </a:r>
            <a:r>
              <a:rPr lang="cs-CZ" dirty="0" err="1"/>
              <a:t>father</a:t>
            </a:r>
            <a:r>
              <a:rPr lang="cs-CZ" dirty="0"/>
              <a:t>, </a:t>
            </a:r>
            <a:r>
              <a:rPr lang="cs-CZ" dirty="0" err="1"/>
              <a:t>Laius</a:t>
            </a:r>
            <a:r>
              <a:rPr lang="cs-CZ" dirty="0"/>
              <a:t>, and </a:t>
            </a:r>
            <a:r>
              <a:rPr lang="cs-CZ" dirty="0" err="1"/>
              <a:t>sexually</a:t>
            </a:r>
            <a:r>
              <a:rPr lang="cs-CZ" dirty="0"/>
              <a:t> </a:t>
            </a:r>
            <a:r>
              <a:rPr lang="cs-CZ" dirty="0" err="1"/>
              <a:t>possessed</a:t>
            </a:r>
            <a:r>
              <a:rPr lang="cs-CZ" dirty="0"/>
              <a:t> his </a:t>
            </a:r>
            <a:r>
              <a:rPr lang="cs-CZ" dirty="0" err="1"/>
              <a:t>mother</a:t>
            </a:r>
            <a:r>
              <a:rPr lang="cs-CZ" dirty="0"/>
              <a:t>, </a:t>
            </a:r>
            <a:r>
              <a:rPr lang="cs-CZ" dirty="0" err="1"/>
              <a:t>Iocasta</a:t>
            </a:r>
            <a:r>
              <a:rPr lang="cs-CZ" dirty="0"/>
              <a:t>. It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son-</a:t>
            </a:r>
            <a:r>
              <a:rPr lang="cs-CZ" dirty="0" err="1"/>
              <a:t>father</a:t>
            </a:r>
            <a:r>
              <a:rPr lang="cs-CZ" dirty="0"/>
              <a:t> </a:t>
            </a:r>
            <a:r>
              <a:rPr lang="cs-CZ" dirty="0" err="1"/>
              <a:t>competition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possession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mother</a:t>
            </a:r>
            <a:r>
              <a:rPr lang="cs-CZ" dirty="0"/>
              <a:t>. </a:t>
            </a:r>
          </a:p>
          <a:p>
            <a:r>
              <a:rPr lang="cs-CZ" dirty="0" err="1"/>
              <a:t>Analogically</a:t>
            </a:r>
            <a:r>
              <a:rPr lang="cs-CZ" dirty="0"/>
              <a:t>, a term </a:t>
            </a:r>
            <a:r>
              <a:rPr lang="cs-CZ" dirty="0" err="1"/>
              <a:t>Electra</a:t>
            </a:r>
            <a:r>
              <a:rPr lang="cs-CZ" dirty="0"/>
              <a:t> </a:t>
            </a:r>
            <a:r>
              <a:rPr lang="cs-CZ" dirty="0" err="1"/>
              <a:t>complex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introduced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girl´s</a:t>
            </a:r>
            <a:r>
              <a:rPr lang="cs-CZ" dirty="0"/>
              <a:t> </a:t>
            </a:r>
            <a:r>
              <a:rPr lang="cs-CZ" dirty="0" err="1"/>
              <a:t>competeng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mother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father</a:t>
            </a:r>
            <a:r>
              <a:rPr lang="cs-CZ" dirty="0"/>
              <a:t>. (</a:t>
            </a:r>
            <a:r>
              <a:rPr lang="cs-CZ" dirty="0" err="1"/>
              <a:t>However</a:t>
            </a:r>
            <a:r>
              <a:rPr lang="cs-CZ" dirty="0"/>
              <a:t> Freud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O.c</a:t>
            </a:r>
            <a:r>
              <a:rPr lang="cs-CZ" dirty="0"/>
              <a:t>. –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he </a:t>
            </a:r>
            <a:r>
              <a:rPr lang="cs-CZ" dirty="0" err="1"/>
              <a:t>applied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to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boys</a:t>
            </a:r>
            <a:r>
              <a:rPr lang="cs-CZ" dirty="0"/>
              <a:t> and </a:t>
            </a:r>
            <a:r>
              <a:rPr lang="cs-CZ" dirty="0" err="1"/>
              <a:t>girls</a:t>
            </a:r>
            <a:r>
              <a:rPr lang="cs-CZ" dirty="0"/>
              <a:t>, </a:t>
            </a:r>
            <a:r>
              <a:rPr lang="cs-CZ" dirty="0" err="1"/>
              <a:t>later</a:t>
            </a:r>
            <a:r>
              <a:rPr lang="cs-CZ" dirty="0"/>
              <a:t>, </a:t>
            </a:r>
            <a:r>
              <a:rPr lang="cs-CZ" dirty="0" err="1"/>
              <a:t>when</a:t>
            </a:r>
            <a:r>
              <a:rPr lang="cs-CZ" dirty="0"/>
              <a:t> Jung (!) </a:t>
            </a:r>
            <a:r>
              <a:rPr lang="cs-CZ" dirty="0" err="1"/>
              <a:t>suggested</a:t>
            </a:r>
            <a:r>
              <a:rPr lang="cs-CZ" dirty="0"/>
              <a:t> </a:t>
            </a:r>
            <a:r>
              <a:rPr lang="cs-CZ" dirty="0" err="1"/>
              <a:t>E.c</a:t>
            </a:r>
            <a:r>
              <a:rPr lang="cs-CZ" dirty="0"/>
              <a:t>., Freud </a:t>
            </a:r>
            <a:r>
              <a:rPr lang="cs-CZ" dirty="0" err="1"/>
              <a:t>says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term </a:t>
            </a:r>
            <a:r>
              <a:rPr lang="cs-CZ" dirty="0" err="1"/>
              <a:t>Oedipus</a:t>
            </a:r>
            <a:r>
              <a:rPr lang="cs-CZ" dirty="0"/>
              <a:t> </a:t>
            </a:r>
            <a:r>
              <a:rPr lang="cs-CZ" dirty="0" err="1"/>
              <a:t>complex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„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complete</a:t>
            </a:r>
            <a:r>
              <a:rPr lang="cs-CZ" dirty="0"/>
              <a:t> </a:t>
            </a:r>
            <a:r>
              <a:rPr lang="cs-CZ" dirty="0" err="1"/>
              <a:t>strictness</a:t>
            </a:r>
            <a:r>
              <a:rPr lang="cs-CZ" dirty="0"/>
              <a:t>“ </a:t>
            </a:r>
            <a:r>
              <a:rPr lang="cs-CZ" dirty="0" err="1"/>
              <a:t>applied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male </a:t>
            </a:r>
            <a:r>
              <a:rPr lang="cs-CZ" dirty="0" err="1"/>
              <a:t>child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.</a:t>
            </a:r>
          </a:p>
          <a:p>
            <a:r>
              <a:rPr lang="cs-CZ" dirty="0"/>
              <a:t> </a:t>
            </a:r>
            <a:r>
              <a:rPr lang="cs-CZ" dirty="0" err="1"/>
              <a:t>Girls</a:t>
            </a:r>
            <a:r>
              <a:rPr lang="cs-CZ" dirty="0"/>
              <a:t> </a:t>
            </a:r>
            <a:r>
              <a:rPr lang="cs-CZ" dirty="0" err="1"/>
              <a:t>develop</a:t>
            </a:r>
            <a:r>
              <a:rPr lang="cs-CZ" dirty="0"/>
              <a:t> penis </a:t>
            </a:r>
            <a:r>
              <a:rPr lang="cs-CZ" dirty="0" err="1"/>
              <a:t>envy</a:t>
            </a:r>
            <a:r>
              <a:rPr lang="cs-CZ" dirty="0"/>
              <a:t> (Freud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says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penis </a:t>
            </a:r>
            <a:r>
              <a:rPr lang="cs-CZ" dirty="0" err="1"/>
              <a:t>envy</a:t>
            </a:r>
            <a:r>
              <a:rPr lang="cs-CZ" dirty="0"/>
              <a:t> </a:t>
            </a:r>
            <a:r>
              <a:rPr lang="cs-CZ" dirty="0" err="1"/>
              <a:t>Electra</a:t>
            </a:r>
            <a:r>
              <a:rPr lang="cs-CZ" dirty="0"/>
              <a:t> </a:t>
            </a:r>
            <a:r>
              <a:rPr lang="cs-CZ" dirty="0" err="1"/>
              <a:t>complex</a:t>
            </a:r>
            <a:r>
              <a:rPr lang="cs-CZ" dirty="0"/>
              <a:t> </a:t>
            </a:r>
            <a:r>
              <a:rPr lang="cs-CZ" dirty="0" err="1"/>
              <a:t>starts</a:t>
            </a:r>
            <a:r>
              <a:rPr lang="cs-CZ" dirty="0"/>
              <a:t>: </a:t>
            </a:r>
            <a:r>
              <a:rPr lang="cs-CZ" dirty="0" err="1"/>
              <a:t>without</a:t>
            </a:r>
            <a:r>
              <a:rPr lang="cs-CZ" dirty="0"/>
              <a:t> a penis, a girl </a:t>
            </a:r>
            <a:r>
              <a:rPr lang="cs-CZ" dirty="0" err="1"/>
              <a:t>can</a:t>
            </a:r>
            <a:r>
              <a:rPr lang="cs-CZ" dirty="0"/>
              <a:t> not </a:t>
            </a:r>
            <a:r>
              <a:rPr lang="cs-CZ" dirty="0" err="1"/>
              <a:t>posses</a:t>
            </a:r>
            <a:r>
              <a:rPr lang="cs-CZ" dirty="0"/>
              <a:t> </a:t>
            </a:r>
            <a:r>
              <a:rPr lang="cs-CZ" dirty="0" err="1"/>
              <a:t>mother</a:t>
            </a:r>
            <a:r>
              <a:rPr lang="cs-CZ" dirty="0"/>
              <a:t> so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redirects</a:t>
            </a:r>
            <a:r>
              <a:rPr lang="cs-CZ" dirty="0"/>
              <a:t> her </a:t>
            </a:r>
            <a:r>
              <a:rPr lang="cs-CZ" dirty="0" err="1"/>
              <a:t>desire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sexual</a:t>
            </a:r>
            <a:r>
              <a:rPr lang="cs-CZ" dirty="0"/>
              <a:t> union to </a:t>
            </a:r>
            <a:r>
              <a:rPr lang="cs-CZ" dirty="0" err="1"/>
              <a:t>father</a:t>
            </a:r>
            <a:r>
              <a:rPr lang="cs-CZ" dirty="0"/>
              <a:t>…)</a:t>
            </a:r>
          </a:p>
          <a:p>
            <a:r>
              <a:rPr lang="cs-CZ" dirty="0" err="1"/>
              <a:t>Boys</a:t>
            </a:r>
            <a:r>
              <a:rPr lang="cs-CZ" dirty="0"/>
              <a:t> </a:t>
            </a:r>
            <a:r>
              <a:rPr lang="cs-CZ" dirty="0" err="1"/>
              <a:t>feel</a:t>
            </a:r>
            <a:r>
              <a:rPr lang="cs-CZ" dirty="0"/>
              <a:t> </a:t>
            </a:r>
            <a:r>
              <a:rPr lang="cs-CZ" dirty="0" err="1"/>
              <a:t>castration</a:t>
            </a:r>
            <a:r>
              <a:rPr lang="cs-CZ" dirty="0"/>
              <a:t> </a:t>
            </a:r>
            <a:r>
              <a:rPr lang="cs-CZ" dirty="0" err="1"/>
              <a:t>anxiety</a:t>
            </a:r>
            <a:r>
              <a:rPr lang="cs-CZ" dirty="0"/>
              <a:t> – a </a:t>
            </a:r>
            <a:r>
              <a:rPr lang="cs-CZ" dirty="0" err="1"/>
              <a:t>fear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father</a:t>
            </a:r>
            <a:r>
              <a:rPr lang="cs-CZ" dirty="0"/>
              <a:t>,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physically</a:t>
            </a:r>
            <a:r>
              <a:rPr lang="cs-CZ" dirty="0"/>
              <a:t> </a:t>
            </a:r>
            <a:r>
              <a:rPr lang="cs-CZ" dirty="0" err="1"/>
              <a:t>stronger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competition</a:t>
            </a:r>
            <a:r>
              <a:rPr lang="cs-CZ" dirty="0"/>
              <a:t>,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castrate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…</a:t>
            </a:r>
          </a:p>
          <a:p>
            <a:r>
              <a:rPr lang="cs-CZ" dirty="0"/>
              <a:t>ANTHROPOLOGICAL STUDIES ON TOTEMISM: a </a:t>
            </a:r>
            <a:r>
              <a:rPr lang="cs-CZ" dirty="0" err="1"/>
              <a:t>ritualized</a:t>
            </a:r>
            <a:r>
              <a:rPr lang="cs-CZ" dirty="0"/>
              <a:t> </a:t>
            </a:r>
            <a:r>
              <a:rPr lang="cs-CZ" dirty="0" err="1"/>
              <a:t>enactment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tribal</a:t>
            </a:r>
            <a:r>
              <a:rPr lang="cs-CZ" dirty="0"/>
              <a:t> </a:t>
            </a:r>
            <a:r>
              <a:rPr lang="cs-CZ" dirty="0" err="1"/>
              <a:t>Oedipal</a:t>
            </a:r>
            <a:r>
              <a:rPr lang="cs-CZ" dirty="0"/>
              <a:t> </a:t>
            </a:r>
            <a:r>
              <a:rPr lang="cs-CZ" dirty="0" err="1"/>
              <a:t>comflict</a:t>
            </a:r>
            <a:r>
              <a:rPr lang="cs-CZ" dirty="0"/>
              <a:t>.</a:t>
            </a:r>
          </a:p>
          <a:p>
            <a:r>
              <a:rPr lang="cs-CZ" dirty="0"/>
              <a:t>Totem and </a:t>
            </a:r>
            <a:r>
              <a:rPr lang="cs-CZ" dirty="0" err="1"/>
              <a:t>taboo</a:t>
            </a:r>
            <a:r>
              <a:rPr lang="cs-CZ" dirty="0"/>
              <a:t> </a:t>
            </a:r>
            <a:r>
              <a:rPr lang="cs-CZ" dirty="0" err="1"/>
              <a:t>proposes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society and religion </a:t>
            </a:r>
            <a:r>
              <a:rPr lang="cs-CZ" dirty="0" err="1"/>
              <a:t>begins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patricide</a:t>
            </a:r>
            <a:r>
              <a:rPr lang="cs-CZ" dirty="0"/>
              <a:t> and </a:t>
            </a:r>
            <a:r>
              <a:rPr lang="cs-CZ" dirty="0" err="1"/>
              <a:t>eating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powerful</a:t>
            </a:r>
            <a:r>
              <a:rPr lang="cs-CZ" dirty="0"/>
              <a:t> </a:t>
            </a:r>
            <a:r>
              <a:rPr lang="cs-CZ" dirty="0" err="1"/>
              <a:t>paternal</a:t>
            </a:r>
            <a:r>
              <a:rPr lang="cs-CZ" dirty="0"/>
              <a:t> </a:t>
            </a:r>
            <a:r>
              <a:rPr lang="cs-CZ" dirty="0" err="1"/>
              <a:t>figure</a:t>
            </a:r>
            <a:r>
              <a:rPr lang="cs-CZ" dirty="0"/>
              <a:t>,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becomesa</a:t>
            </a:r>
            <a:r>
              <a:rPr lang="cs-CZ" dirty="0"/>
              <a:t> </a:t>
            </a:r>
            <a:r>
              <a:rPr lang="cs-CZ" dirty="0" err="1"/>
              <a:t>revered</a:t>
            </a:r>
            <a:r>
              <a:rPr lang="cs-CZ" dirty="0"/>
              <a:t> </a:t>
            </a:r>
            <a:r>
              <a:rPr lang="cs-CZ" dirty="0" err="1"/>
              <a:t>collective</a:t>
            </a:r>
            <a:r>
              <a:rPr lang="cs-CZ" dirty="0"/>
              <a:t> </a:t>
            </a:r>
            <a:r>
              <a:rPr lang="cs-CZ" dirty="0" err="1"/>
              <a:t>memory</a:t>
            </a:r>
            <a:r>
              <a:rPr lang="cs-CZ" dirty="0"/>
              <a:t>.</a:t>
            </a:r>
          </a:p>
          <a:p>
            <a:r>
              <a:rPr lang="cs-CZ" dirty="0"/>
              <a:t>Roman </a:t>
            </a:r>
            <a:r>
              <a:rPr lang="cs-CZ" dirty="0" err="1"/>
              <a:t>catholic</a:t>
            </a:r>
            <a:r>
              <a:rPr lang="cs-CZ" dirty="0"/>
              <a:t> rite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interpreted</a:t>
            </a:r>
            <a:r>
              <a:rPr lang="cs-CZ" dirty="0"/>
              <a:t> as </a:t>
            </a:r>
            <a:r>
              <a:rPr lang="cs-CZ" dirty="0" err="1"/>
              <a:t>cultural</a:t>
            </a:r>
            <a:r>
              <a:rPr lang="cs-CZ" dirty="0"/>
              <a:t> evidence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killing</a:t>
            </a:r>
            <a:r>
              <a:rPr lang="cs-CZ" dirty="0"/>
              <a:t> and </a:t>
            </a:r>
            <a:r>
              <a:rPr lang="cs-CZ" dirty="0" err="1"/>
              <a:t>devouring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sacred</a:t>
            </a:r>
            <a:r>
              <a:rPr lang="cs-CZ" dirty="0"/>
              <a:t> </a:t>
            </a:r>
            <a:r>
              <a:rPr lang="cs-CZ" dirty="0" err="1"/>
              <a:t>father</a:t>
            </a:r>
            <a:r>
              <a:rPr lang="cs-CZ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cs-CZ" sz="1100" dirty="0" err="1">
                <a:solidFill>
                  <a:srgbClr val="FFFFFF"/>
                </a:solidFill>
              </a:rPr>
              <a:t>Treating</a:t>
            </a:r>
            <a:r>
              <a:rPr lang="cs-CZ" sz="1100" dirty="0">
                <a:solidFill>
                  <a:srgbClr val="FFFFFF"/>
                </a:solidFill>
              </a:rPr>
              <a:t> psychopatology (</a:t>
            </a:r>
            <a:r>
              <a:rPr lang="cs-CZ" sz="1100" dirty="0" err="1">
                <a:solidFill>
                  <a:srgbClr val="FFFFFF"/>
                </a:solidFill>
              </a:rPr>
              <a:t>esp</a:t>
            </a:r>
            <a:r>
              <a:rPr lang="cs-CZ" sz="1100" dirty="0">
                <a:solidFill>
                  <a:srgbClr val="FFFFFF"/>
                </a:solidFill>
              </a:rPr>
              <a:t>. </a:t>
            </a:r>
            <a:r>
              <a:rPr lang="cs-CZ" sz="1100" dirty="0" err="1">
                <a:solidFill>
                  <a:srgbClr val="FFFFFF"/>
                </a:solidFill>
              </a:rPr>
              <a:t>Neurosis</a:t>
            </a:r>
            <a:r>
              <a:rPr lang="cs-CZ" sz="1100" dirty="0">
                <a:solidFill>
                  <a:srgbClr val="FFFFFF"/>
                </a:solidFill>
              </a:rPr>
              <a:t>) </a:t>
            </a:r>
            <a:r>
              <a:rPr lang="cs-CZ" sz="1100" dirty="0" err="1">
                <a:solidFill>
                  <a:srgbClr val="FFFFFF"/>
                </a:solidFill>
              </a:rPr>
              <a:t>through</a:t>
            </a:r>
            <a:r>
              <a:rPr lang="cs-CZ" sz="1100" dirty="0">
                <a:solidFill>
                  <a:srgbClr val="FFFFFF"/>
                </a:solidFill>
              </a:rPr>
              <a:t> a </a:t>
            </a:r>
            <a:r>
              <a:rPr lang="cs-CZ" sz="1100" dirty="0" err="1">
                <a:solidFill>
                  <a:srgbClr val="FFFFFF"/>
                </a:solidFill>
              </a:rPr>
              <a:t>dialogue</a:t>
            </a:r>
            <a:r>
              <a:rPr lang="cs-CZ" sz="1100" dirty="0">
                <a:solidFill>
                  <a:srgbClr val="FFFFFF"/>
                </a:solidFill>
              </a:rPr>
              <a:t> </a:t>
            </a:r>
            <a:r>
              <a:rPr lang="cs-CZ" sz="1100" dirty="0" err="1">
                <a:solidFill>
                  <a:srgbClr val="FFFFFF"/>
                </a:solidFill>
              </a:rPr>
              <a:t>btw</a:t>
            </a:r>
            <a:r>
              <a:rPr lang="cs-CZ" sz="1100" dirty="0">
                <a:solidFill>
                  <a:srgbClr val="FFFFFF"/>
                </a:solidFill>
              </a:rPr>
              <a:t> </a:t>
            </a:r>
            <a:r>
              <a:rPr lang="cs-CZ" sz="1100" dirty="0" err="1">
                <a:solidFill>
                  <a:srgbClr val="FFFFFF"/>
                </a:solidFill>
              </a:rPr>
              <a:t>patient</a:t>
            </a:r>
            <a:r>
              <a:rPr lang="cs-CZ" sz="1100" dirty="0">
                <a:solidFill>
                  <a:srgbClr val="FFFFFF"/>
                </a:solidFill>
              </a:rPr>
              <a:t> and a </a:t>
            </a:r>
            <a:r>
              <a:rPr lang="cs-CZ" sz="1100" dirty="0" err="1">
                <a:solidFill>
                  <a:srgbClr val="FFFFFF"/>
                </a:solidFill>
              </a:rPr>
              <a:t>psychoanalyst</a:t>
            </a:r>
            <a:r>
              <a:rPr lang="cs-CZ" sz="1100" dirty="0">
                <a:solidFill>
                  <a:srgbClr val="FFFFFF"/>
                </a:solidFill>
              </a:rPr>
              <a:t> – </a:t>
            </a:r>
            <a:r>
              <a:rPr lang="cs-CZ" sz="1100" dirty="0" err="1">
                <a:solidFill>
                  <a:srgbClr val="FFFFFF"/>
                </a:solidFill>
              </a:rPr>
              <a:t>inspired</a:t>
            </a:r>
            <a:r>
              <a:rPr lang="cs-CZ" sz="1100" dirty="0">
                <a:solidFill>
                  <a:srgbClr val="FFFFFF"/>
                </a:solidFill>
              </a:rPr>
              <a:t> development </a:t>
            </a:r>
            <a:r>
              <a:rPr lang="cs-CZ" sz="1100" dirty="0" err="1">
                <a:solidFill>
                  <a:srgbClr val="FFFFFF"/>
                </a:solidFill>
              </a:rPr>
              <a:t>of</a:t>
            </a:r>
            <a:r>
              <a:rPr lang="cs-CZ" sz="1100" dirty="0">
                <a:solidFill>
                  <a:srgbClr val="FFFFFF"/>
                </a:solidFill>
              </a:rPr>
              <a:t> many </a:t>
            </a:r>
            <a:r>
              <a:rPr lang="cs-CZ" sz="1100" dirty="0" err="1">
                <a:solidFill>
                  <a:srgbClr val="FFFFFF"/>
                </a:solidFill>
              </a:rPr>
              <a:t>other</a:t>
            </a:r>
            <a:r>
              <a:rPr lang="cs-CZ" sz="1100" dirty="0">
                <a:solidFill>
                  <a:srgbClr val="FFFFFF"/>
                </a:solidFill>
              </a:rPr>
              <a:t> </a:t>
            </a:r>
            <a:r>
              <a:rPr lang="cs-CZ" sz="1100" dirty="0" err="1">
                <a:solidFill>
                  <a:srgbClr val="FFFFFF"/>
                </a:solidFill>
              </a:rPr>
              <a:t>forms</a:t>
            </a:r>
            <a:r>
              <a:rPr lang="cs-CZ" sz="1100" dirty="0">
                <a:solidFill>
                  <a:srgbClr val="FFFFFF"/>
                </a:solidFill>
              </a:rPr>
              <a:t> </a:t>
            </a:r>
            <a:r>
              <a:rPr lang="cs-CZ" sz="1100" dirty="0" err="1">
                <a:solidFill>
                  <a:srgbClr val="FFFFFF"/>
                </a:solidFill>
              </a:rPr>
              <a:t>of</a:t>
            </a:r>
            <a:r>
              <a:rPr lang="cs-CZ" sz="1100" dirty="0">
                <a:solidFill>
                  <a:srgbClr val="FFFFFF"/>
                </a:solidFill>
              </a:rPr>
              <a:t> </a:t>
            </a:r>
            <a:r>
              <a:rPr lang="cs-CZ" sz="1100" dirty="0" err="1">
                <a:solidFill>
                  <a:srgbClr val="FFFFFF"/>
                </a:solidFill>
              </a:rPr>
              <a:t>psychotherapy</a:t>
            </a:r>
            <a:r>
              <a:rPr lang="cs-CZ" sz="1100" dirty="0">
                <a:solidFill>
                  <a:srgbClr val="FFFFFF"/>
                </a:solidFill>
              </a:rPr>
              <a:t>, </a:t>
            </a:r>
            <a:r>
              <a:rPr lang="cs-CZ" sz="1100" dirty="0" err="1">
                <a:solidFill>
                  <a:srgbClr val="FFFFFF"/>
                </a:solidFill>
              </a:rPr>
              <a:t>diverging</a:t>
            </a:r>
            <a:r>
              <a:rPr lang="cs-CZ" sz="1100" dirty="0">
                <a:solidFill>
                  <a:srgbClr val="FFFFFF"/>
                </a:solidFill>
              </a:rPr>
              <a:t> </a:t>
            </a:r>
            <a:r>
              <a:rPr lang="cs-CZ" sz="1100" dirty="0" err="1">
                <a:solidFill>
                  <a:srgbClr val="FFFFFF"/>
                </a:solidFill>
              </a:rPr>
              <a:t>from</a:t>
            </a:r>
            <a:r>
              <a:rPr lang="cs-CZ" sz="1100" dirty="0">
                <a:solidFill>
                  <a:srgbClr val="FFFFFF"/>
                </a:solidFill>
              </a:rPr>
              <a:t> </a:t>
            </a:r>
            <a:r>
              <a:rPr lang="cs-CZ" sz="1100" dirty="0" err="1">
                <a:solidFill>
                  <a:srgbClr val="FFFFFF"/>
                </a:solidFill>
              </a:rPr>
              <a:t>original</a:t>
            </a:r>
            <a:r>
              <a:rPr lang="cs-CZ" sz="1100" dirty="0">
                <a:solidFill>
                  <a:srgbClr val="FFFFFF"/>
                </a:solidFill>
              </a:rPr>
              <a:t> </a:t>
            </a:r>
            <a:r>
              <a:rPr lang="cs-CZ" sz="1100" dirty="0" err="1">
                <a:solidFill>
                  <a:srgbClr val="FFFFFF"/>
                </a:solidFill>
              </a:rPr>
              <a:t>Freud´s</a:t>
            </a:r>
            <a:r>
              <a:rPr lang="cs-CZ" sz="1100" dirty="0">
                <a:solidFill>
                  <a:srgbClr val="FFFFFF"/>
                </a:solidFill>
              </a:rPr>
              <a:t> </a:t>
            </a:r>
            <a:r>
              <a:rPr lang="cs-CZ" sz="1100" dirty="0" err="1">
                <a:solidFill>
                  <a:srgbClr val="FFFFFF"/>
                </a:solidFill>
              </a:rPr>
              <a:t>ideas</a:t>
            </a:r>
            <a:r>
              <a:rPr lang="cs-CZ" sz="1100" dirty="0">
                <a:solidFill>
                  <a:srgbClr val="FFFFFF"/>
                </a:solidFill>
              </a:rPr>
              <a:t>.</a:t>
            </a:r>
          </a:p>
          <a:p>
            <a:r>
              <a:rPr lang="cs-CZ" sz="1100" dirty="0" err="1">
                <a:solidFill>
                  <a:srgbClr val="FFFFFF"/>
                </a:solidFill>
              </a:rPr>
              <a:t>Proposed</a:t>
            </a:r>
            <a:r>
              <a:rPr lang="cs-CZ" sz="1100" dirty="0">
                <a:solidFill>
                  <a:srgbClr val="FFFFFF"/>
                </a:solidFill>
              </a:rPr>
              <a:t> </a:t>
            </a:r>
            <a:r>
              <a:rPr lang="cs-CZ" sz="1100" dirty="0" err="1">
                <a:solidFill>
                  <a:srgbClr val="FFFFFF"/>
                </a:solidFill>
              </a:rPr>
              <a:t>crucial</a:t>
            </a:r>
            <a:r>
              <a:rPr lang="cs-CZ" sz="1100" dirty="0">
                <a:solidFill>
                  <a:srgbClr val="FFFFFF"/>
                </a:solidFill>
              </a:rPr>
              <a:t> role </a:t>
            </a:r>
            <a:r>
              <a:rPr lang="cs-CZ" sz="1100" dirty="0" err="1">
                <a:solidFill>
                  <a:srgbClr val="FFFFFF"/>
                </a:solidFill>
              </a:rPr>
              <a:t>of</a:t>
            </a:r>
            <a:r>
              <a:rPr lang="cs-CZ" sz="1100" dirty="0">
                <a:solidFill>
                  <a:srgbClr val="FFFFFF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dreams</a:t>
            </a:r>
            <a:r>
              <a:rPr lang="cs-CZ" sz="1100" dirty="0">
                <a:solidFill>
                  <a:srgbClr val="FF0000"/>
                </a:solidFill>
              </a:rPr>
              <a:t> – </a:t>
            </a:r>
            <a:r>
              <a:rPr lang="cs-CZ" sz="1100" dirty="0" err="1">
                <a:solidFill>
                  <a:srgbClr val="FF0000"/>
                </a:solidFill>
              </a:rPr>
              <a:t>consequently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the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unconscious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contents</a:t>
            </a:r>
            <a:r>
              <a:rPr lang="cs-CZ" sz="1100" dirty="0">
                <a:solidFill>
                  <a:srgbClr val="FF0000"/>
                </a:solidFill>
              </a:rPr>
              <a:t> are to </a:t>
            </a:r>
            <a:r>
              <a:rPr lang="cs-CZ" sz="1100" dirty="0" err="1">
                <a:solidFill>
                  <a:srgbClr val="FF0000"/>
                </a:solidFill>
              </a:rPr>
              <a:t>be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found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also</a:t>
            </a:r>
            <a:r>
              <a:rPr lang="cs-CZ" sz="1100" dirty="0">
                <a:solidFill>
                  <a:srgbClr val="FF0000"/>
                </a:solidFill>
              </a:rPr>
              <a:t> in </a:t>
            </a:r>
            <a:r>
              <a:rPr lang="cs-CZ" sz="1100" dirty="0" err="1">
                <a:solidFill>
                  <a:srgbClr val="FF0000"/>
                </a:solidFill>
              </a:rPr>
              <a:t>poetry</a:t>
            </a:r>
            <a:r>
              <a:rPr lang="cs-CZ" sz="1100" dirty="0">
                <a:solidFill>
                  <a:srgbClr val="FF0000"/>
                </a:solidFill>
              </a:rPr>
              <a:t>, </a:t>
            </a:r>
            <a:r>
              <a:rPr lang="cs-CZ" sz="1100" dirty="0" err="1">
                <a:solidFill>
                  <a:srgbClr val="FF0000"/>
                </a:solidFill>
              </a:rPr>
              <a:t>mythology</a:t>
            </a:r>
            <a:endParaRPr lang="cs-CZ" sz="1100" dirty="0">
              <a:solidFill>
                <a:srgbClr val="FF0000"/>
              </a:solidFill>
            </a:endParaRPr>
          </a:p>
          <a:p>
            <a:r>
              <a:rPr lang="cs-CZ" sz="1100" dirty="0">
                <a:solidFill>
                  <a:srgbClr val="FF0000"/>
                </a:solidFill>
              </a:rPr>
              <a:t>Libido – in </a:t>
            </a:r>
            <a:r>
              <a:rPr lang="cs-CZ" sz="1100" dirty="0" err="1">
                <a:solidFill>
                  <a:srgbClr val="FF0000"/>
                </a:solidFill>
              </a:rPr>
              <a:t>popular</a:t>
            </a:r>
            <a:r>
              <a:rPr lang="cs-CZ" sz="1100" dirty="0">
                <a:solidFill>
                  <a:srgbClr val="FF0000"/>
                </a:solidFill>
              </a:rPr>
              <a:t> psychology </a:t>
            </a:r>
            <a:r>
              <a:rPr lang="cs-CZ" sz="1100" dirty="0" err="1">
                <a:solidFill>
                  <a:srgbClr val="FF0000"/>
                </a:solidFill>
              </a:rPr>
              <a:t>sexual</a:t>
            </a:r>
            <a:r>
              <a:rPr lang="cs-CZ" sz="1100" dirty="0">
                <a:solidFill>
                  <a:srgbClr val="FF0000"/>
                </a:solidFill>
              </a:rPr>
              <a:t> drive, in </a:t>
            </a:r>
            <a:r>
              <a:rPr lang="cs-CZ" sz="1100" dirty="0" err="1">
                <a:solidFill>
                  <a:srgbClr val="FF0000"/>
                </a:solidFill>
              </a:rPr>
              <a:t>psychoanalysis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psychic</a:t>
            </a:r>
            <a:r>
              <a:rPr lang="cs-CZ" sz="1100" dirty="0">
                <a:solidFill>
                  <a:srgbClr val="FF0000"/>
                </a:solidFill>
              </a:rPr>
              <a:t> drive </a:t>
            </a:r>
            <a:r>
              <a:rPr lang="cs-CZ" sz="1100" dirty="0" err="1">
                <a:solidFill>
                  <a:srgbClr val="FF0000"/>
                </a:solidFill>
              </a:rPr>
              <a:t>or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energy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present</a:t>
            </a:r>
            <a:r>
              <a:rPr lang="cs-CZ" sz="1100" dirty="0">
                <a:solidFill>
                  <a:srgbClr val="FF0000"/>
                </a:solidFill>
              </a:rPr>
              <a:t> in any </a:t>
            </a:r>
            <a:r>
              <a:rPr lang="cs-CZ" sz="1100" dirty="0" err="1">
                <a:solidFill>
                  <a:srgbClr val="FF0000"/>
                </a:solidFill>
              </a:rPr>
              <a:t>instinctual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drives</a:t>
            </a:r>
            <a:endParaRPr lang="cs-CZ" sz="1100" dirty="0">
              <a:solidFill>
                <a:srgbClr val="FF0000"/>
              </a:solidFill>
            </a:endParaRPr>
          </a:p>
          <a:p>
            <a:r>
              <a:rPr lang="cs-CZ" sz="1100" dirty="0" err="1">
                <a:solidFill>
                  <a:srgbClr val="FF0000"/>
                </a:solidFill>
              </a:rPr>
              <a:t>Freudian</a:t>
            </a:r>
            <a:r>
              <a:rPr lang="cs-CZ" sz="1100" dirty="0">
                <a:solidFill>
                  <a:srgbClr val="FF0000"/>
                </a:solidFill>
              </a:rPr>
              <a:t> slip – </a:t>
            </a:r>
            <a:r>
              <a:rPr lang="cs-CZ" sz="1100" dirty="0" err="1">
                <a:solidFill>
                  <a:srgbClr val="FF0000"/>
                </a:solidFill>
              </a:rPr>
              <a:t>parapraxis</a:t>
            </a:r>
            <a:r>
              <a:rPr lang="cs-CZ" sz="1100" dirty="0">
                <a:solidFill>
                  <a:srgbClr val="FF0000"/>
                </a:solidFill>
              </a:rPr>
              <a:t> - 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verbal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mistake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we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make, but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also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it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can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memory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mistake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or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faulty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action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sth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we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say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or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make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wrong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shows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/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it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reveals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what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we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deeply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think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or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feel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 </a:t>
            </a:r>
          </a:p>
          <a:p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Eros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Thanatos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forces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life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death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bg1"/>
                </a:solidFill>
              </a:rPr>
              <a:t>They are </a:t>
            </a:r>
            <a:r>
              <a:rPr lang="cs-CZ" sz="1100" dirty="0" err="1">
                <a:solidFill>
                  <a:schemeClr val="bg1"/>
                </a:solidFill>
              </a:rPr>
              <a:t>mostly</a:t>
            </a:r>
            <a:r>
              <a:rPr lang="cs-CZ" sz="1100" dirty="0">
                <a:solidFill>
                  <a:schemeClr val="bg1"/>
                </a:solidFill>
              </a:rPr>
              <a:t> </a:t>
            </a:r>
            <a:r>
              <a:rPr lang="en" sz="1100" dirty="0">
                <a:solidFill>
                  <a:schemeClr val="bg1"/>
                </a:solidFill>
              </a:rPr>
              <a:t>unpleasant</a:t>
            </a:r>
            <a:r>
              <a:rPr lang="cs-CZ" sz="1100" dirty="0">
                <a:solidFill>
                  <a:schemeClr val="bg1"/>
                </a:solidFill>
              </a:rPr>
              <a:t> (</a:t>
            </a:r>
            <a:r>
              <a:rPr lang="cs-CZ" sz="1100" dirty="0" err="1">
                <a:solidFill>
                  <a:schemeClr val="bg1"/>
                </a:solidFill>
              </a:rPr>
              <a:t>pain</a:t>
            </a:r>
            <a:r>
              <a:rPr lang="cs-CZ" sz="1100" dirty="0">
                <a:solidFill>
                  <a:schemeClr val="bg1"/>
                </a:solidFill>
              </a:rPr>
              <a:t>, </a:t>
            </a:r>
            <a:r>
              <a:rPr lang="cs-CZ" sz="1100" dirty="0" err="1">
                <a:solidFill>
                  <a:schemeClr val="bg1"/>
                </a:solidFill>
              </a:rPr>
              <a:t>anxiety</a:t>
            </a:r>
            <a:r>
              <a:rPr lang="cs-CZ" sz="1100" dirty="0">
                <a:solidFill>
                  <a:schemeClr val="bg1"/>
                </a:solidFill>
              </a:rPr>
              <a:t>, </a:t>
            </a:r>
            <a:r>
              <a:rPr lang="cs-CZ" sz="1100" dirty="0" err="1">
                <a:solidFill>
                  <a:schemeClr val="bg1"/>
                </a:solidFill>
              </a:rPr>
              <a:t>hatred</a:t>
            </a:r>
            <a:r>
              <a:rPr lang="cs-CZ" sz="1100" dirty="0">
                <a:solidFill>
                  <a:schemeClr val="bg1"/>
                </a:solidFill>
              </a:rPr>
              <a:t>…), </a:t>
            </a:r>
            <a:r>
              <a:rPr lang="cs-CZ" sz="1100" dirty="0" err="1">
                <a:solidFill>
                  <a:schemeClr val="bg1"/>
                </a:solidFill>
              </a:rPr>
              <a:t>we</a:t>
            </a:r>
            <a:r>
              <a:rPr lang="cs-CZ" sz="1100" dirty="0">
                <a:solidFill>
                  <a:schemeClr val="bg1"/>
                </a:solidFill>
              </a:rPr>
              <a:t> are </a:t>
            </a:r>
            <a:r>
              <a:rPr lang="cs-CZ" sz="1100" dirty="0" err="1">
                <a:solidFill>
                  <a:schemeClr val="bg1"/>
                </a:solidFill>
              </a:rPr>
              <a:t>unaware</a:t>
            </a:r>
            <a:r>
              <a:rPr lang="cs-CZ" sz="1100" dirty="0">
                <a:solidFill>
                  <a:schemeClr val="bg1"/>
                </a:solidFill>
              </a:rPr>
              <a:t> </a:t>
            </a:r>
            <a:r>
              <a:rPr lang="cs-CZ" sz="1100" dirty="0" err="1">
                <a:solidFill>
                  <a:schemeClr val="bg1"/>
                </a:solidFill>
              </a:rPr>
              <a:t>of</a:t>
            </a:r>
            <a:r>
              <a:rPr lang="cs-CZ" sz="1100" dirty="0">
                <a:solidFill>
                  <a:schemeClr val="bg1"/>
                </a:solidFill>
              </a:rPr>
              <a:t> </a:t>
            </a:r>
            <a:r>
              <a:rPr lang="cs-CZ" sz="1100" dirty="0" err="1">
                <a:solidFill>
                  <a:schemeClr val="bg1"/>
                </a:solidFill>
              </a:rPr>
              <a:t>them</a:t>
            </a:r>
            <a:r>
              <a:rPr lang="cs-CZ" sz="1100" dirty="0">
                <a:solidFill>
                  <a:schemeClr val="bg1"/>
                </a:solidFill>
              </a:rPr>
              <a:t> but </a:t>
            </a:r>
            <a:r>
              <a:rPr lang="cs-CZ" sz="1100" dirty="0" err="1">
                <a:solidFill>
                  <a:srgbClr val="FF0000"/>
                </a:solidFill>
              </a:rPr>
              <a:t>they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guide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our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behavior</a:t>
            </a:r>
            <a:endParaRPr lang="en" sz="1100" dirty="0">
              <a:solidFill>
                <a:srgbClr val="FF0000"/>
              </a:solidFill>
            </a:endParaRPr>
          </a:p>
          <a:p>
            <a:endParaRPr lang="cs-CZ" dirty="0"/>
          </a:p>
          <a:p>
            <a:r>
              <a:rPr lang="cs-CZ" dirty="0"/>
              <a:t>IN</a:t>
            </a:r>
            <a:r>
              <a:rPr lang="en-US" dirty="0"/>
              <a:t>TERETSING: The unconscious, in Freudian terms, doesn´t include everything that is not conscious, but rather what is actively repressed from conscious or what a </a:t>
            </a:r>
            <a:r>
              <a:rPr lang="en-US" dirty="0" err="1"/>
              <a:t>oerson</a:t>
            </a:r>
            <a:r>
              <a:rPr lang="en-US" dirty="0"/>
              <a:t> is averse to knowing consciously.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techniques</a:t>
            </a:r>
            <a:r>
              <a:rPr lang="cs-CZ" dirty="0"/>
              <a:t>: </a:t>
            </a:r>
            <a:r>
              <a:rPr lang="cs-CZ" dirty="0" err="1"/>
              <a:t>meditation</a:t>
            </a:r>
            <a:r>
              <a:rPr lang="cs-CZ" dirty="0"/>
              <a:t>, free </a:t>
            </a:r>
            <a:r>
              <a:rPr lang="cs-CZ" dirty="0" err="1"/>
              <a:t>association</a:t>
            </a:r>
            <a:r>
              <a:rPr lang="cs-CZ" dirty="0"/>
              <a:t>, </a:t>
            </a:r>
            <a:r>
              <a:rPr lang="cs-CZ" dirty="0" err="1"/>
              <a:t>dream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, </a:t>
            </a:r>
            <a:r>
              <a:rPr lang="cs-CZ" dirty="0" err="1"/>
              <a:t>verbal</a:t>
            </a:r>
            <a:r>
              <a:rPr lang="cs-CZ" dirty="0"/>
              <a:t> slip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cs-CZ" dirty="0" err="1"/>
              <a:t>Authority</a:t>
            </a:r>
            <a:r>
              <a:rPr lang="cs-CZ" dirty="0"/>
              <a:t>, morality, </a:t>
            </a:r>
            <a:r>
              <a:rPr lang="cs-CZ" dirty="0" err="1"/>
              <a:t>responsibility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cs-CZ" dirty="0" err="1"/>
              <a:t>The</a:t>
            </a:r>
            <a:r>
              <a:rPr lang="cs-CZ" dirty="0"/>
              <a:t> ego </a:t>
            </a:r>
            <a:r>
              <a:rPr lang="cs-CZ" dirty="0" err="1"/>
              <a:t>ensures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impulses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Id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expressed</a:t>
            </a:r>
            <a:r>
              <a:rPr lang="cs-CZ" dirty="0"/>
              <a:t> in a </a:t>
            </a:r>
            <a:r>
              <a:rPr lang="cs-CZ" dirty="0" err="1"/>
              <a:t>manner</a:t>
            </a:r>
            <a:r>
              <a:rPr lang="cs-CZ" dirty="0"/>
              <a:t> </a:t>
            </a:r>
            <a:r>
              <a:rPr lang="cs-CZ" dirty="0" err="1"/>
              <a:t>acceptable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real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defense </a:t>
            </a:r>
            <a:r>
              <a:rPr lang="cs-CZ" dirty="0" err="1"/>
              <a:t>mechanisms</a:t>
            </a:r>
            <a:r>
              <a:rPr lang="cs-CZ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 err="1"/>
              <a:t>Psychosexual</a:t>
            </a:r>
            <a:r>
              <a:rPr lang="cs-CZ" sz="1100" dirty="0"/>
              <a:t> development – a </a:t>
            </a:r>
            <a:r>
              <a:rPr lang="cs-CZ" sz="1100" dirty="0" err="1"/>
              <a:t>central</a:t>
            </a:r>
            <a:r>
              <a:rPr lang="cs-CZ" sz="1100" dirty="0"/>
              <a:t> element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psychoanalytic</a:t>
            </a:r>
            <a:r>
              <a:rPr lang="cs-CZ" sz="1100" dirty="0"/>
              <a:t> </a:t>
            </a:r>
            <a:r>
              <a:rPr lang="cs-CZ" sz="1100" dirty="0" err="1"/>
              <a:t>sexual</a:t>
            </a:r>
            <a:r>
              <a:rPr lang="cs-CZ" sz="1100" dirty="0"/>
              <a:t> drive </a:t>
            </a:r>
            <a:r>
              <a:rPr lang="cs-CZ" sz="1100" dirty="0" err="1"/>
              <a:t>theory</a:t>
            </a:r>
            <a:r>
              <a:rPr lang="cs-CZ" sz="1100" dirty="0"/>
              <a:t>: </a:t>
            </a:r>
            <a:r>
              <a:rPr lang="cs-CZ" sz="1100" dirty="0" err="1"/>
              <a:t>Human</a:t>
            </a:r>
            <a:r>
              <a:rPr lang="cs-CZ" sz="1100" dirty="0"/>
              <a:t> </a:t>
            </a:r>
            <a:r>
              <a:rPr lang="cs-CZ" sz="1100" dirty="0" err="1"/>
              <a:t>beings</a:t>
            </a:r>
            <a:r>
              <a:rPr lang="cs-CZ" sz="1100" dirty="0"/>
              <a:t>, </a:t>
            </a:r>
            <a:r>
              <a:rPr lang="cs-CZ" sz="1100" dirty="0" err="1"/>
              <a:t>from</a:t>
            </a:r>
            <a:r>
              <a:rPr lang="cs-CZ" sz="1100" dirty="0"/>
              <a:t> </a:t>
            </a:r>
            <a:r>
              <a:rPr lang="cs-CZ" sz="1100" dirty="0" err="1"/>
              <a:t>birth</a:t>
            </a:r>
            <a:r>
              <a:rPr lang="cs-CZ" sz="1100" dirty="0"/>
              <a:t>, </a:t>
            </a:r>
            <a:r>
              <a:rPr lang="cs-CZ" sz="1100" dirty="0" err="1"/>
              <a:t>have</a:t>
            </a:r>
            <a:r>
              <a:rPr lang="cs-CZ" sz="1100" dirty="0"/>
              <a:t> </a:t>
            </a:r>
            <a:r>
              <a:rPr lang="cs-CZ" sz="1100" dirty="0" err="1"/>
              <a:t>an</a:t>
            </a:r>
            <a:r>
              <a:rPr lang="cs-CZ" sz="1100" dirty="0"/>
              <a:t> </a:t>
            </a:r>
            <a:r>
              <a:rPr lang="cs-CZ" sz="1100" dirty="0" err="1"/>
              <a:t>instinctual</a:t>
            </a:r>
            <a:r>
              <a:rPr lang="cs-CZ" sz="1100" dirty="0"/>
              <a:t> libido (</a:t>
            </a:r>
            <a:r>
              <a:rPr lang="cs-CZ" sz="1100" dirty="0" err="1"/>
              <a:t>sexual</a:t>
            </a:r>
            <a:r>
              <a:rPr lang="cs-CZ" sz="1100" dirty="0"/>
              <a:t> </a:t>
            </a:r>
            <a:r>
              <a:rPr lang="cs-CZ" sz="1100" dirty="0" err="1"/>
              <a:t>energy</a:t>
            </a:r>
            <a:r>
              <a:rPr lang="cs-CZ" sz="1100" dirty="0"/>
              <a:t>) </a:t>
            </a:r>
            <a:r>
              <a:rPr lang="cs-CZ" sz="1100" dirty="0" err="1"/>
              <a:t>that</a:t>
            </a:r>
            <a:r>
              <a:rPr lang="cs-CZ" sz="1100" dirty="0"/>
              <a:t> </a:t>
            </a:r>
            <a:r>
              <a:rPr lang="cs-CZ" sz="1100" dirty="0" err="1"/>
              <a:t>develops</a:t>
            </a:r>
            <a:r>
              <a:rPr lang="cs-CZ" sz="1100" dirty="0"/>
              <a:t> in 5 </a:t>
            </a:r>
            <a:r>
              <a:rPr lang="cs-CZ" sz="1100" dirty="0" err="1"/>
              <a:t>stages</a:t>
            </a:r>
            <a:r>
              <a:rPr lang="cs-CZ" sz="1100" dirty="0"/>
              <a:t>. In </a:t>
            </a:r>
            <a:r>
              <a:rPr lang="cs-CZ" sz="1100" dirty="0" err="1"/>
              <a:t>each</a:t>
            </a:r>
            <a:r>
              <a:rPr lang="cs-CZ" sz="1100" dirty="0"/>
              <a:t> </a:t>
            </a:r>
            <a:r>
              <a:rPr lang="cs-CZ" sz="1100" dirty="0" err="1"/>
              <a:t>stage</a:t>
            </a:r>
            <a:r>
              <a:rPr lang="cs-CZ" sz="1100" dirty="0"/>
              <a:t>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child´s</a:t>
            </a:r>
            <a:r>
              <a:rPr lang="cs-CZ" sz="1100" dirty="0"/>
              <a:t> </a:t>
            </a:r>
            <a:r>
              <a:rPr lang="cs-CZ" sz="1100" dirty="0" err="1"/>
              <a:t>behavior</a:t>
            </a:r>
            <a:r>
              <a:rPr lang="cs-CZ" sz="1100" dirty="0"/>
              <a:t> </a:t>
            </a:r>
            <a:r>
              <a:rPr lang="cs-CZ" sz="1100" dirty="0" err="1"/>
              <a:t>is</a:t>
            </a:r>
            <a:r>
              <a:rPr lang="cs-CZ" sz="1100" dirty="0"/>
              <a:t> </a:t>
            </a:r>
            <a:r>
              <a:rPr lang="cs-CZ" sz="1100" dirty="0" err="1"/>
              <a:t>oriented</a:t>
            </a:r>
            <a:r>
              <a:rPr lang="cs-CZ" sz="1100" dirty="0"/>
              <a:t> </a:t>
            </a:r>
            <a:r>
              <a:rPr lang="cs-CZ" sz="1100" dirty="0" err="1"/>
              <a:t>towards</a:t>
            </a:r>
            <a:r>
              <a:rPr lang="cs-CZ" sz="1100" dirty="0"/>
              <a:t> </a:t>
            </a:r>
            <a:r>
              <a:rPr lang="cs-CZ" sz="1100" dirty="0" err="1"/>
              <a:t>certain</a:t>
            </a:r>
            <a:r>
              <a:rPr lang="cs-CZ" sz="1100" dirty="0"/>
              <a:t> part </a:t>
            </a:r>
            <a:r>
              <a:rPr lang="cs-CZ" sz="1100" dirty="0" err="1"/>
              <a:t>of</a:t>
            </a:r>
            <a:r>
              <a:rPr lang="cs-CZ" sz="1100" dirty="0"/>
              <a:t> his/her body –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mouth</a:t>
            </a:r>
            <a:r>
              <a:rPr lang="cs-CZ" sz="1100" dirty="0"/>
              <a:t> </a:t>
            </a:r>
            <a:r>
              <a:rPr lang="cs-CZ" sz="1100" dirty="0" err="1"/>
              <a:t>during</a:t>
            </a:r>
            <a:r>
              <a:rPr lang="cs-CZ" sz="1100" dirty="0"/>
              <a:t> </a:t>
            </a:r>
            <a:r>
              <a:rPr lang="cs-CZ" sz="1100" dirty="0" err="1"/>
              <a:t>breast-feeding</a:t>
            </a:r>
            <a:r>
              <a:rPr lang="cs-CZ" sz="1100" dirty="0"/>
              <a:t>, </a:t>
            </a:r>
            <a:r>
              <a:rPr lang="cs-CZ" sz="1100" dirty="0" err="1"/>
              <a:t>the</a:t>
            </a:r>
            <a:r>
              <a:rPr lang="cs-CZ" sz="1100" dirty="0"/>
              <a:t> anus </a:t>
            </a:r>
            <a:r>
              <a:rPr lang="cs-CZ" sz="1100" dirty="0" err="1"/>
              <a:t>during</a:t>
            </a:r>
            <a:r>
              <a:rPr lang="cs-CZ" sz="1100" dirty="0"/>
              <a:t> </a:t>
            </a:r>
            <a:r>
              <a:rPr lang="cs-CZ" sz="1100" dirty="0" err="1"/>
              <a:t>toilet</a:t>
            </a:r>
            <a:r>
              <a:rPr lang="cs-CZ" sz="1100" dirty="0"/>
              <a:t> </a:t>
            </a:r>
            <a:r>
              <a:rPr lang="cs-CZ" sz="1100" dirty="0" err="1"/>
              <a:t>training</a:t>
            </a:r>
            <a:r>
              <a:rPr lang="cs-CZ" sz="1100" dirty="0"/>
              <a:t>. (</a:t>
            </a:r>
            <a:r>
              <a:rPr lang="en" sz="1100" dirty="0"/>
              <a:t>Each has a crisis point regarding a particular erogenous zone</a:t>
            </a:r>
            <a:r>
              <a:rPr lang="cs-CZ" sz="1100" dirty="0"/>
              <a:t>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right</a:t>
            </a:r>
            <a:r>
              <a:rPr lang="cs-CZ" sz="1100" dirty="0"/>
              <a:t> </a:t>
            </a:r>
            <a:r>
              <a:rPr lang="cs-CZ" sz="1100" dirty="0" err="1"/>
              <a:t>passage</a:t>
            </a:r>
            <a:r>
              <a:rPr lang="cs-CZ" sz="1100" dirty="0"/>
              <a:t> </a:t>
            </a:r>
            <a:r>
              <a:rPr lang="cs-CZ" sz="1100" dirty="0" err="1"/>
              <a:t>through</a:t>
            </a:r>
            <a:r>
              <a:rPr lang="cs-CZ" sz="1100" dirty="0"/>
              <a:t> </a:t>
            </a:r>
            <a:r>
              <a:rPr lang="cs-CZ" sz="1100" dirty="0" err="1"/>
              <a:t>each</a:t>
            </a:r>
            <a:r>
              <a:rPr lang="cs-CZ" sz="1100" dirty="0"/>
              <a:t> </a:t>
            </a:r>
            <a:r>
              <a:rPr lang="cs-CZ" sz="1100" dirty="0" err="1"/>
              <a:t>stage</a:t>
            </a:r>
            <a:r>
              <a:rPr lang="cs-CZ" sz="1100" dirty="0"/>
              <a:t> </a:t>
            </a:r>
            <a:r>
              <a:rPr lang="cs-CZ" sz="1100" dirty="0" err="1"/>
              <a:t>is</a:t>
            </a:r>
            <a:r>
              <a:rPr lang="cs-CZ" sz="1100" dirty="0"/>
              <a:t> </a:t>
            </a:r>
            <a:r>
              <a:rPr lang="cs-CZ" sz="1100" dirty="0" err="1"/>
              <a:t>constantly</a:t>
            </a:r>
            <a:r>
              <a:rPr lang="cs-CZ" sz="1100" dirty="0"/>
              <a:t> </a:t>
            </a:r>
            <a:r>
              <a:rPr lang="cs-CZ" sz="1100" dirty="0" err="1"/>
              <a:t>being</a:t>
            </a:r>
            <a:r>
              <a:rPr lang="cs-CZ" sz="1100" dirty="0"/>
              <a:t> </a:t>
            </a:r>
            <a:r>
              <a:rPr lang="cs-CZ" sz="1100" dirty="0" err="1"/>
              <a:t>endangered</a:t>
            </a:r>
            <a:r>
              <a:rPr lang="cs-CZ" sz="1100" dirty="0"/>
              <a:t> by </a:t>
            </a:r>
            <a:r>
              <a:rPr lang="cs-CZ" sz="1100" dirty="0" err="1"/>
              <a:t>undergratification</a:t>
            </a:r>
            <a:r>
              <a:rPr lang="cs-CZ" sz="1100" dirty="0"/>
              <a:t> </a:t>
            </a:r>
            <a:r>
              <a:rPr lang="cs-CZ" sz="1100" dirty="0" err="1"/>
              <a:t>or</a:t>
            </a:r>
            <a:r>
              <a:rPr lang="cs-CZ" sz="1100" dirty="0"/>
              <a:t> </a:t>
            </a:r>
            <a:r>
              <a:rPr lang="cs-CZ" sz="1100" dirty="0" err="1"/>
              <a:t>overgratification</a:t>
            </a:r>
            <a:r>
              <a:rPr lang="cs-CZ" sz="1100" dirty="0"/>
              <a:t>.</a:t>
            </a:r>
            <a:endParaRPr lang="en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/>
              <a:t>UNDERGRATIFICATION: </a:t>
            </a:r>
            <a:r>
              <a:rPr lang="cs-CZ" sz="1100" dirty="0" err="1"/>
              <a:t>if</a:t>
            </a:r>
            <a:r>
              <a:rPr lang="cs-CZ" sz="1100" dirty="0"/>
              <a:t> a </a:t>
            </a:r>
            <a:r>
              <a:rPr lang="cs-CZ" sz="1100" dirty="0" err="1"/>
              <a:t>child</a:t>
            </a:r>
            <a:r>
              <a:rPr lang="cs-CZ" sz="1100" dirty="0"/>
              <a:t> </a:t>
            </a:r>
            <a:r>
              <a:rPr lang="cs-CZ" sz="1100" dirty="0" err="1"/>
              <a:t>desires</a:t>
            </a:r>
            <a:r>
              <a:rPr lang="cs-CZ" sz="1100" dirty="0"/>
              <a:t> are not </a:t>
            </a:r>
            <a:r>
              <a:rPr lang="cs-CZ" sz="1100" dirty="0" err="1"/>
              <a:t>fulfilled</a:t>
            </a:r>
            <a:r>
              <a:rPr lang="cs-CZ" sz="1100" dirty="0"/>
              <a:t>, </a:t>
            </a:r>
            <a:r>
              <a:rPr lang="cs-CZ" sz="1100" dirty="0" err="1"/>
              <a:t>the</a:t>
            </a:r>
            <a:r>
              <a:rPr lang="cs-CZ" sz="1100" dirty="0"/>
              <a:t> libido </a:t>
            </a:r>
            <a:r>
              <a:rPr lang="cs-CZ" sz="1100" dirty="0" err="1"/>
              <a:t>is</a:t>
            </a:r>
            <a:r>
              <a:rPr lang="cs-CZ" sz="1100" dirty="0"/>
              <a:t> not </a:t>
            </a:r>
            <a:r>
              <a:rPr lang="cs-CZ" sz="1100" dirty="0" err="1"/>
              <a:t>followed</a:t>
            </a:r>
            <a:r>
              <a:rPr lang="cs-CZ" sz="1100" dirty="0"/>
              <a:t>, a </a:t>
            </a:r>
            <a:r>
              <a:rPr lang="cs-CZ" sz="1100" dirty="0" err="1"/>
              <a:t>child</a:t>
            </a:r>
            <a:r>
              <a:rPr lang="cs-CZ" sz="1100" dirty="0"/>
              <a:t> </a:t>
            </a:r>
            <a:r>
              <a:rPr lang="cs-CZ" sz="1100" dirty="0" err="1"/>
              <a:t>becomes</a:t>
            </a:r>
            <a:r>
              <a:rPr lang="cs-CZ" sz="1100" dirty="0"/>
              <a:t> </a:t>
            </a:r>
            <a:r>
              <a:rPr lang="cs-CZ" sz="1100" dirty="0" err="1"/>
              <a:t>fixated</a:t>
            </a:r>
            <a:r>
              <a:rPr lang="cs-CZ" sz="1100" dirty="0"/>
              <a:t> on </a:t>
            </a:r>
            <a:r>
              <a:rPr lang="cs-CZ" sz="1100" dirty="0" err="1"/>
              <a:t>that</a:t>
            </a:r>
            <a:r>
              <a:rPr lang="cs-CZ" sz="1100" dirty="0"/>
              <a:t> </a:t>
            </a:r>
            <a:r>
              <a:rPr lang="cs-CZ" sz="1100" dirty="0" err="1"/>
              <a:t>desire</a:t>
            </a:r>
            <a:r>
              <a:rPr lang="cs-CZ" sz="1100" dirty="0"/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/>
              <a:t>OVERGRATIFICATION: But </a:t>
            </a:r>
            <a:r>
              <a:rPr lang="cs-CZ" sz="1100" dirty="0" err="1"/>
              <a:t>also</a:t>
            </a:r>
            <a:r>
              <a:rPr lang="cs-CZ" sz="1100" dirty="0"/>
              <a:t>. </a:t>
            </a:r>
            <a:r>
              <a:rPr lang="cs-CZ" dirty="0" err="1"/>
              <a:t>if</a:t>
            </a:r>
            <a:r>
              <a:rPr lang="cs-CZ" dirty="0"/>
              <a:t> a </a:t>
            </a:r>
            <a:r>
              <a:rPr lang="cs-CZ" dirty="0" err="1"/>
              <a:t>child</a:t>
            </a:r>
            <a:r>
              <a:rPr lang="cs-CZ" dirty="0"/>
              <a:t> </a:t>
            </a:r>
            <a:r>
              <a:rPr lang="cs-CZ" dirty="0" err="1"/>
              <a:t>follows</a:t>
            </a:r>
            <a:r>
              <a:rPr lang="cs-CZ" dirty="0"/>
              <a:t> her/his libido </a:t>
            </a:r>
            <a:r>
              <a:rPr lang="cs-CZ" dirty="0" err="1"/>
              <a:t>only</a:t>
            </a:r>
            <a:r>
              <a:rPr lang="cs-CZ" dirty="0"/>
              <a:t>, he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experience</a:t>
            </a:r>
            <a:r>
              <a:rPr lang="cs-CZ" dirty="0"/>
              <a:t> </a:t>
            </a:r>
            <a:r>
              <a:rPr lang="cs-CZ" dirty="0" err="1"/>
              <a:t>parental</a:t>
            </a:r>
            <a:r>
              <a:rPr lang="cs-CZ" dirty="0"/>
              <a:t> and </a:t>
            </a:r>
            <a:r>
              <a:rPr lang="cs-CZ" dirty="0" err="1"/>
              <a:t>societal</a:t>
            </a:r>
            <a:r>
              <a:rPr lang="cs-CZ" dirty="0"/>
              <a:t> </a:t>
            </a:r>
            <a:r>
              <a:rPr lang="cs-CZ" dirty="0" err="1"/>
              <a:t>dissaproval</a:t>
            </a:r>
            <a:r>
              <a:rPr lang="cs-CZ" dirty="0"/>
              <a:t> - and </a:t>
            </a:r>
            <a:r>
              <a:rPr lang="cs-CZ" dirty="0" err="1"/>
              <a:t>thus</a:t>
            </a:r>
            <a:r>
              <a:rPr lang="cs-CZ" dirty="0"/>
              <a:t> </a:t>
            </a:r>
            <a:r>
              <a:rPr lang="cs-CZ" dirty="0" err="1"/>
              <a:t>failure</a:t>
            </a:r>
            <a:r>
              <a:rPr lang="cs-CZ" dirty="0"/>
              <a:t> – and </a:t>
            </a:r>
            <a:r>
              <a:rPr lang="cs-CZ" dirty="0" err="1"/>
              <a:t>thus</a:t>
            </a:r>
            <a:r>
              <a:rPr lang="cs-CZ" dirty="0"/>
              <a:t> </a:t>
            </a:r>
            <a:r>
              <a:rPr lang="cs-CZ" dirty="0" err="1"/>
              <a:t>anxiety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given</a:t>
            </a:r>
            <a:r>
              <a:rPr lang="cs-CZ" dirty="0"/>
              <a:t> </a:t>
            </a:r>
            <a:r>
              <a:rPr lang="cs-CZ" dirty="0" err="1"/>
              <a:t>erogenous</a:t>
            </a:r>
            <a:r>
              <a:rPr lang="cs-CZ" dirty="0"/>
              <a:t> </a:t>
            </a:r>
            <a:r>
              <a:rPr lang="cs-CZ" dirty="0" err="1"/>
              <a:t>zone</a:t>
            </a:r>
            <a:r>
              <a:rPr lang="cs-CZ" dirty="0"/>
              <a:t>. To </a:t>
            </a:r>
            <a:r>
              <a:rPr lang="cs-CZ" dirty="0" err="1"/>
              <a:t>avoid</a:t>
            </a:r>
            <a:r>
              <a:rPr lang="cs-CZ" dirty="0"/>
              <a:t> </a:t>
            </a:r>
            <a:r>
              <a:rPr lang="cs-CZ" dirty="0" err="1"/>
              <a:t>anxiety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child</a:t>
            </a:r>
            <a:r>
              <a:rPr lang="cs-CZ" dirty="0"/>
              <a:t> </a:t>
            </a:r>
            <a:r>
              <a:rPr lang="cs-CZ" dirty="0" err="1"/>
              <a:t>becomes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fixated</a:t>
            </a:r>
            <a:r>
              <a:rPr lang="cs-CZ" dirty="0"/>
              <a:t>, </a:t>
            </a:r>
            <a:r>
              <a:rPr lang="cs-CZ" dirty="0" err="1"/>
              <a:t>preoccupied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given</a:t>
            </a:r>
            <a:r>
              <a:rPr lang="cs-CZ" dirty="0"/>
              <a:t> </a:t>
            </a:r>
            <a:r>
              <a:rPr lang="cs-CZ" dirty="0" err="1"/>
              <a:t>erogenous</a:t>
            </a:r>
            <a:r>
              <a:rPr lang="cs-CZ" dirty="0"/>
              <a:t> </a:t>
            </a:r>
            <a:r>
              <a:rPr lang="cs-CZ" dirty="0" err="1"/>
              <a:t>zone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persist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adulthood</a:t>
            </a:r>
            <a:r>
              <a:rPr lang="cs-CZ" dirty="0"/>
              <a:t>, and </a:t>
            </a:r>
            <a:r>
              <a:rPr lang="cs-CZ" dirty="0" err="1"/>
              <a:t>underlie</a:t>
            </a:r>
            <a:r>
              <a:rPr lang="cs-CZ" dirty="0"/>
              <a:t> personality as </a:t>
            </a:r>
            <a:r>
              <a:rPr lang="cs-CZ" dirty="0" err="1"/>
              <a:t>neurosis</a:t>
            </a:r>
            <a:r>
              <a:rPr lang="cs-CZ" dirty="0"/>
              <a:t>, </a:t>
            </a:r>
            <a:r>
              <a:rPr lang="cs-CZ" dirty="0" err="1"/>
              <a:t>hysteria</a:t>
            </a:r>
            <a:r>
              <a:rPr lang="cs-CZ" dirty="0"/>
              <a:t>, personality </a:t>
            </a:r>
            <a:r>
              <a:rPr lang="cs-CZ" dirty="0" err="1"/>
              <a:t>disorders</a:t>
            </a:r>
            <a:r>
              <a:rPr lang="cs-CZ" dirty="0"/>
              <a:t>. </a:t>
            </a:r>
            <a:endParaRPr lang="en" sz="1100"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39679" y="2419350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Sigmund Freud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762000" y="3539800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cs-CZ" dirty="0" err="1"/>
              <a:t>Father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Psychoanalysis</a:t>
            </a:r>
            <a:endParaRPr lang="en" dirty="0"/>
          </a:p>
        </p:txBody>
      </p:sp>
      <p:pic>
        <p:nvPicPr>
          <p:cNvPr id="4" name="Shape 38">
            <a:extLst>
              <a:ext uri="{FF2B5EF4-FFF2-40B4-BE49-F238E27FC236}">
                <a16:creationId xmlns:a16="http://schemas.microsoft.com/office/drawing/2014/main" id="{829C4389-F65A-4C1D-BDE7-36F48E89FBE4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619500" y="226406"/>
            <a:ext cx="1905000" cy="2286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chemeClr val="bg1"/>
                </a:solidFill>
              </a:rPr>
              <a:t>Oral Stage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/>
              <a:t>Birth - 1 year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>
                <a:solidFill>
                  <a:srgbClr val="FF0000"/>
                </a:solidFill>
              </a:rPr>
              <a:t>Mouth-focused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/>
              <a:t>Id dominates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/>
              <a:t>Crisis point: weaning</a:t>
            </a:r>
            <a:endParaRPr lang="cs-CZ" sz="2800" dirty="0"/>
          </a:p>
          <a:p>
            <a:pPr marL="38100" lvl="0" indent="0" rtl="0">
              <a:buClr>
                <a:schemeClr val="lt1"/>
              </a:buClr>
              <a:buSzPct val="166666"/>
            </a:pPr>
            <a:endParaRPr lang="en" dirty="0"/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-CZ" sz="2000" dirty="0"/>
              <a:t>Oral </a:t>
            </a:r>
            <a:r>
              <a:rPr lang="cs-CZ" sz="2000" dirty="0" err="1"/>
              <a:t>fixation</a:t>
            </a:r>
            <a:r>
              <a:rPr lang="cs-CZ" sz="2000" dirty="0"/>
              <a:t>: </a:t>
            </a:r>
            <a:r>
              <a:rPr lang="cs-CZ" sz="2000" dirty="0" err="1"/>
              <a:t>chewing</a:t>
            </a:r>
            <a:r>
              <a:rPr lang="cs-CZ" sz="2000" dirty="0"/>
              <a:t> </a:t>
            </a:r>
            <a:r>
              <a:rPr lang="cs-CZ" sz="2000" dirty="0" err="1"/>
              <a:t>pencils</a:t>
            </a:r>
            <a:r>
              <a:rPr lang="cs-CZ" sz="2000" dirty="0"/>
              <a:t>, smoking, </a:t>
            </a:r>
            <a:r>
              <a:rPr lang="cs-CZ" sz="2000" dirty="0" err="1"/>
              <a:t>excessive</a:t>
            </a:r>
            <a:r>
              <a:rPr lang="cs-CZ" sz="2000" dirty="0"/>
              <a:t> </a:t>
            </a:r>
            <a:r>
              <a:rPr lang="cs-CZ" sz="2000" dirty="0" err="1"/>
              <a:t>eating</a:t>
            </a:r>
            <a:r>
              <a:rPr lang="cs-CZ" sz="2000" dirty="0"/>
              <a:t>,</a:t>
            </a:r>
          </a:p>
          <a:p>
            <a:pPr marL="38100" lvl="0" indent="0" rtl="0">
              <a:buClr>
                <a:schemeClr val="lt1"/>
              </a:buClr>
              <a:buSzPct val="166666"/>
            </a:pPr>
            <a:r>
              <a:rPr lang="cs-CZ" sz="2000" dirty="0"/>
              <a:t> </a:t>
            </a:r>
            <a:r>
              <a:rPr lang="en" sz="2000" dirty="0"/>
              <a:t>passivity, gullibility, immaturity, manipulativeness 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71400" y="590550"/>
            <a:ext cx="4015400" cy="2438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Anal Stage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/>
              <a:t>1 - 3 years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>
                <a:solidFill>
                  <a:srgbClr val="FF0000"/>
                </a:solidFill>
              </a:rPr>
              <a:t>Anus-focused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/>
              <a:t>Id-Ego conflict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/>
              <a:t>Crisis point: toilet training</a:t>
            </a:r>
            <a:endParaRPr lang="cs-CZ" sz="2800" dirty="0"/>
          </a:p>
          <a:p>
            <a:pPr marL="38100" lvl="0" indent="0" rtl="0">
              <a:buClr>
                <a:schemeClr val="lt1"/>
              </a:buClr>
              <a:buSzPct val="166666"/>
            </a:pPr>
            <a:endParaRPr lang="en" sz="2800" dirty="0"/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-CZ" sz="2000" dirty="0" err="1"/>
              <a:t>Anal</a:t>
            </a:r>
            <a:r>
              <a:rPr lang="cs-CZ" sz="2000" dirty="0"/>
              <a:t> </a:t>
            </a:r>
            <a:r>
              <a:rPr lang="cs-CZ" sz="2000" dirty="0" err="1"/>
              <a:t>retentive</a:t>
            </a:r>
            <a:r>
              <a:rPr lang="cs-CZ" sz="2000" dirty="0"/>
              <a:t>: </a:t>
            </a:r>
            <a:r>
              <a:rPr lang="cs-CZ" sz="2000" dirty="0" err="1"/>
              <a:t>obsessively</a:t>
            </a:r>
            <a:r>
              <a:rPr lang="cs-CZ" sz="2000" dirty="0"/>
              <a:t> </a:t>
            </a:r>
            <a:r>
              <a:rPr lang="cs-CZ" sz="2000" dirty="0" err="1"/>
              <a:t>organized</a:t>
            </a:r>
            <a:r>
              <a:rPr lang="cs-CZ" sz="2000" dirty="0"/>
              <a:t>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excessively</a:t>
            </a:r>
            <a:r>
              <a:rPr lang="cs-CZ" sz="2000" dirty="0"/>
              <a:t> </a:t>
            </a:r>
            <a:r>
              <a:rPr lang="cs-CZ" sz="2000" dirty="0" err="1"/>
              <a:t>neat</a:t>
            </a:r>
            <a:endParaRPr lang="cs-CZ" sz="2000" dirty="0"/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-CZ" sz="2000" dirty="0" err="1"/>
              <a:t>Anal</a:t>
            </a:r>
            <a:r>
              <a:rPr lang="cs-CZ" sz="2000" dirty="0"/>
              <a:t> </a:t>
            </a:r>
            <a:r>
              <a:rPr lang="cs-CZ" sz="2000" dirty="0" err="1"/>
              <a:t>expulsive</a:t>
            </a:r>
            <a:r>
              <a:rPr lang="cs-CZ" sz="2000" dirty="0"/>
              <a:t>: </a:t>
            </a:r>
            <a:r>
              <a:rPr lang="cs-CZ" sz="2000" dirty="0" err="1"/>
              <a:t>careless</a:t>
            </a:r>
            <a:r>
              <a:rPr lang="cs-CZ" sz="2000" dirty="0"/>
              <a:t>, </a:t>
            </a:r>
            <a:r>
              <a:rPr lang="cs-CZ" sz="2000" dirty="0" err="1"/>
              <a:t>disorganized</a:t>
            </a:r>
            <a:endParaRPr lang="en" sz="2000" dirty="0"/>
          </a:p>
          <a:p>
            <a:endParaRPr lang="en" dirty="0"/>
          </a:p>
        </p:txBody>
      </p:sp>
      <p:pic>
        <p:nvPicPr>
          <p:cNvPr id="101" name="Shape 10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275316" y="361950"/>
            <a:ext cx="3563883" cy="2590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Phallic Stage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04800" y="138741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/>
              <a:t>3 - 6 years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>
                <a:solidFill>
                  <a:srgbClr val="FF0000"/>
                </a:solidFill>
              </a:rPr>
              <a:t>Genital-focused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/>
              <a:t>Superego forms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/>
              <a:t>Crisis point: </a:t>
            </a:r>
            <a:r>
              <a:rPr lang="en" sz="2800" dirty="0">
                <a:solidFill>
                  <a:srgbClr val="FF0000"/>
                </a:solidFill>
              </a:rPr>
              <a:t>Oedipus/Electra complex</a:t>
            </a:r>
            <a:endParaRPr lang="cs-CZ" sz="2800" dirty="0">
              <a:solidFill>
                <a:srgbClr val="FF0000"/>
              </a:solidFill>
            </a:endParaRP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-CZ" sz="2800" dirty="0">
                <a:solidFill>
                  <a:schemeClr val="bg1"/>
                </a:solidFill>
              </a:rPr>
              <a:t>penis </a:t>
            </a:r>
            <a:r>
              <a:rPr lang="cs-CZ" sz="2800" dirty="0" err="1">
                <a:solidFill>
                  <a:schemeClr val="bg1"/>
                </a:solidFill>
              </a:rPr>
              <a:t>envy</a:t>
            </a:r>
            <a:r>
              <a:rPr lang="cs-CZ" sz="2800" dirty="0">
                <a:solidFill>
                  <a:schemeClr val="bg1"/>
                </a:solidFill>
              </a:rPr>
              <a:t>, </a:t>
            </a:r>
            <a:r>
              <a:rPr lang="cs-CZ" sz="2800" dirty="0" err="1">
                <a:solidFill>
                  <a:srgbClr val="FF0000"/>
                </a:solidFill>
              </a:rPr>
              <a:t>castration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anxiety</a:t>
            </a:r>
            <a:endParaRPr lang="cs-CZ" sz="2800" dirty="0">
              <a:solidFill>
                <a:srgbClr val="FF0000"/>
              </a:solidFill>
            </a:endParaRPr>
          </a:p>
          <a:p>
            <a:pPr marL="38100" lvl="0" indent="0" rtl="0">
              <a:buClr>
                <a:schemeClr val="lt1"/>
              </a:buClr>
              <a:buSzPct val="166666"/>
            </a:pPr>
            <a:endParaRPr lang="en" dirty="0"/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-CZ" sz="2000" dirty="0" err="1"/>
              <a:t>Phallic</a:t>
            </a:r>
            <a:r>
              <a:rPr lang="cs-CZ" sz="2000" dirty="0"/>
              <a:t> </a:t>
            </a:r>
            <a:r>
              <a:rPr lang="cs-CZ" sz="2000" dirty="0" err="1"/>
              <a:t>fixation</a:t>
            </a:r>
            <a:r>
              <a:rPr lang="en" sz="2000" dirty="0"/>
              <a:t>: aggressiveness, vanity, seductiveness, submissiveness </a:t>
            </a:r>
          </a:p>
          <a:p>
            <a:endParaRPr lang="en" dirty="0"/>
          </a:p>
        </p:txBody>
      </p:sp>
      <p:pic>
        <p:nvPicPr>
          <p:cNvPr id="108" name="Shape 10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81600" y="285750"/>
            <a:ext cx="3657600" cy="2362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Latency Stage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17764" y="1123950"/>
            <a:ext cx="52578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/>
              <a:t>6 - Puberty</a:t>
            </a:r>
          </a:p>
          <a:p>
            <a:pPr marL="457200" indent="-419100">
              <a:buSzPct val="166666"/>
              <a:buFont typeface="Arial"/>
              <a:buChar char="•"/>
            </a:pPr>
            <a:r>
              <a:rPr lang="cs-CZ" sz="2800" dirty="0" err="1"/>
              <a:t>Dormant</a:t>
            </a:r>
            <a:r>
              <a:rPr lang="cs-CZ" sz="2800" dirty="0"/>
              <a:t> </a:t>
            </a:r>
            <a:r>
              <a:rPr lang="cs-CZ" sz="2800" dirty="0" err="1"/>
              <a:t>sexual</a:t>
            </a:r>
            <a:r>
              <a:rPr lang="cs-CZ" sz="2800" dirty="0"/>
              <a:t> </a:t>
            </a:r>
            <a:r>
              <a:rPr lang="cs-CZ" sz="2800" dirty="0" err="1"/>
              <a:t>feelings</a:t>
            </a:r>
            <a:endParaRPr lang="cs-CZ" sz="2800" dirty="0"/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-CZ" sz="2800" dirty="0" err="1"/>
              <a:t>Char</a:t>
            </a:r>
            <a:r>
              <a:rPr lang="en" sz="2800" dirty="0"/>
              <a:t>acter traits consolidated 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/>
              <a:t>Crisis point: none</a:t>
            </a:r>
            <a:endParaRPr lang="cs-CZ" sz="2800" dirty="0"/>
          </a:p>
          <a:p>
            <a:pPr marL="38100" lvl="0" indent="0" rtl="0">
              <a:buClr>
                <a:schemeClr val="lt1"/>
              </a:buClr>
              <a:buSzPct val="166666"/>
            </a:pPr>
            <a:endParaRPr lang="en" dirty="0"/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000" dirty="0"/>
              <a:t>Potential negative outcomes</a:t>
            </a:r>
            <a:r>
              <a:rPr lang="cs-CZ" sz="2000" dirty="0"/>
              <a:t> </a:t>
            </a:r>
            <a:r>
              <a:rPr lang="en" sz="2000" dirty="0"/>
              <a:t> stem from unresolved conflict in previous stages</a:t>
            </a:r>
            <a:r>
              <a:rPr lang="cs-CZ" sz="2000" dirty="0"/>
              <a:t>.</a:t>
            </a:r>
            <a:endParaRPr lang="en" sz="2000" dirty="0"/>
          </a:p>
          <a:p>
            <a:endParaRPr lang="en" dirty="0"/>
          </a:p>
        </p:txBody>
      </p:sp>
      <p:pic>
        <p:nvPicPr>
          <p:cNvPr id="115" name="Shape 1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10200" y="590550"/>
            <a:ext cx="3650672" cy="2743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Genital Stage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3058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/>
              <a:t>Puberty - Death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/>
              <a:t>Genital-focused</a:t>
            </a:r>
            <a:endParaRPr lang="cs-CZ" sz="2800" dirty="0"/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/>
              <a:t>Ego established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/>
              <a:t>Independence from parents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/>
              <a:t>Formation of relationships</a:t>
            </a:r>
            <a:r>
              <a:rPr lang="cs-CZ" sz="2800" dirty="0"/>
              <a:t>, </a:t>
            </a:r>
            <a:r>
              <a:rPr lang="cs-CZ" sz="2800" dirty="0" err="1"/>
              <a:t>family</a:t>
            </a:r>
            <a:r>
              <a:rPr lang="cs-CZ" sz="2800" dirty="0"/>
              <a:t>, </a:t>
            </a:r>
            <a:r>
              <a:rPr lang="cs-CZ" sz="2800" dirty="0" err="1"/>
              <a:t>responsibility</a:t>
            </a:r>
            <a:endParaRPr lang="cs-CZ" sz="2800" dirty="0"/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-CZ" sz="2800" dirty="0"/>
              <a:t>Sexuality </a:t>
            </a:r>
            <a:r>
              <a:rPr lang="cs-CZ" sz="2800" dirty="0" err="1"/>
              <a:t>is</a:t>
            </a:r>
            <a:r>
              <a:rPr lang="cs-CZ" sz="2800" dirty="0"/>
              <a:t> </a:t>
            </a:r>
            <a:r>
              <a:rPr lang="cs-CZ" sz="2800" dirty="0" err="1"/>
              <a:t>consensual</a:t>
            </a:r>
            <a:r>
              <a:rPr lang="cs-CZ" sz="2800" dirty="0"/>
              <a:t> and </a:t>
            </a:r>
            <a:r>
              <a:rPr lang="cs-CZ" sz="2800" dirty="0" err="1"/>
              <a:t>adult</a:t>
            </a:r>
            <a:endParaRPr lang="en" sz="2800" dirty="0"/>
          </a:p>
        </p:txBody>
      </p:sp>
      <p:pic>
        <p:nvPicPr>
          <p:cNvPr id="122" name="Shape 1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86400" y="4881"/>
            <a:ext cx="3425525" cy="2667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Defense Mechanisms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04800" y="1063378"/>
            <a:ext cx="86868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/>
              <a:t>Unconscious mind’s strategies to distort reality in order to</a:t>
            </a:r>
            <a:r>
              <a:rPr lang="cs-CZ" sz="2400" dirty="0"/>
              <a:t> </a:t>
            </a:r>
            <a:r>
              <a:rPr lang="en" sz="2400" dirty="0"/>
              <a:t>defend against anxiety and unacceptable impulses</a:t>
            </a:r>
            <a:r>
              <a:rPr lang="cs-CZ" sz="2400" dirty="0"/>
              <a:t>.</a:t>
            </a:r>
            <a:endParaRPr lang="en" sz="2400" dirty="0"/>
          </a:p>
          <a:p>
            <a:pPr lvl="0"/>
            <a:r>
              <a:rPr lang="en" sz="2400" dirty="0"/>
              <a:t>1. </a:t>
            </a:r>
            <a:r>
              <a:rPr lang="cs-CZ" sz="2400" dirty="0" err="1"/>
              <a:t>Denial</a:t>
            </a:r>
            <a:endParaRPr lang="en" sz="2400" dirty="0"/>
          </a:p>
          <a:p>
            <a:pPr lvl="0"/>
            <a:r>
              <a:rPr lang="en" sz="2400" dirty="0"/>
              <a:t>2. Repression</a:t>
            </a:r>
            <a:endParaRPr lang="cs-CZ" sz="2400" dirty="0"/>
          </a:p>
          <a:p>
            <a:r>
              <a:rPr lang="en" sz="2400" dirty="0"/>
              <a:t>3. Regression</a:t>
            </a:r>
          </a:p>
          <a:p>
            <a:pPr lvl="0"/>
            <a:r>
              <a:rPr lang="cs-CZ" sz="2400" dirty="0"/>
              <a:t>4. </a:t>
            </a:r>
            <a:r>
              <a:rPr lang="en" sz="2400" dirty="0"/>
              <a:t>Projection</a:t>
            </a:r>
          </a:p>
          <a:p>
            <a:pPr>
              <a:buNone/>
            </a:pPr>
            <a:r>
              <a:rPr lang="en" sz="2400" dirty="0"/>
              <a:t>5. Sublimation</a:t>
            </a:r>
            <a:endParaRPr lang="cs-CZ" sz="2400" dirty="0"/>
          </a:p>
          <a:p>
            <a:pPr>
              <a:buNone/>
            </a:pPr>
            <a:r>
              <a:rPr lang="cs-CZ" sz="2400" dirty="0"/>
              <a:t>6. </a:t>
            </a:r>
            <a:r>
              <a:rPr lang="cs-CZ" sz="2400" dirty="0" err="1"/>
              <a:t>Splitting</a:t>
            </a:r>
            <a:r>
              <a:rPr lang="cs-CZ" sz="2400" dirty="0"/>
              <a:t>, </a:t>
            </a:r>
            <a:r>
              <a:rPr lang="cs-CZ" sz="2400" dirty="0" err="1"/>
              <a:t>Identification</a:t>
            </a:r>
            <a:r>
              <a:rPr lang="cs-CZ" sz="2400" dirty="0"/>
              <a:t>, </a:t>
            </a:r>
            <a:r>
              <a:rPr lang="cs-CZ" sz="2400" dirty="0" err="1"/>
              <a:t>Compensation</a:t>
            </a:r>
            <a:r>
              <a:rPr lang="cs-CZ" sz="2400" dirty="0"/>
              <a:t>, </a:t>
            </a:r>
            <a:r>
              <a:rPr lang="cs-CZ" sz="2400" dirty="0" err="1"/>
              <a:t>Rationalization</a:t>
            </a:r>
            <a:r>
              <a:rPr lang="cs-CZ" sz="2400" dirty="0"/>
              <a:t>…</a:t>
            </a:r>
            <a:endParaRPr lang="en" sz="2400" dirty="0"/>
          </a:p>
        </p:txBody>
      </p:sp>
      <p:pic>
        <p:nvPicPr>
          <p:cNvPr id="129" name="Shape 1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76800" y="2038350"/>
            <a:ext cx="3429000" cy="212643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43110" y="-285985"/>
            <a:ext cx="43434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2800" dirty="0"/>
              <a:t>Sigmund Freud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-381000" y="1866526"/>
            <a:ext cx="9296400" cy="44575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1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Arial"/>
              <a:buChar char="○"/>
            </a:pPr>
            <a:r>
              <a:rPr lang="cs-CZ" sz="1600" dirty="0" err="1">
                <a:solidFill>
                  <a:srgbClr val="FFFFFF"/>
                </a:solidFill>
              </a:rPr>
              <a:t>developed</a:t>
            </a:r>
            <a:r>
              <a:rPr lang="cs-CZ" sz="1600" dirty="0">
                <a:solidFill>
                  <a:srgbClr val="FFFFFF"/>
                </a:solidFill>
              </a:rPr>
              <a:t> </a:t>
            </a:r>
            <a:r>
              <a:rPr lang="cs-CZ" sz="1600" dirty="0" err="1">
                <a:solidFill>
                  <a:srgbClr val="FFFFFF"/>
                </a:solidFill>
              </a:rPr>
              <a:t>theories</a:t>
            </a:r>
            <a:r>
              <a:rPr lang="cs-CZ" sz="1600" dirty="0">
                <a:solidFill>
                  <a:srgbClr val="FFFFFF"/>
                </a:solidFill>
              </a:rPr>
              <a:t> </a:t>
            </a:r>
            <a:r>
              <a:rPr lang="cs-CZ" sz="1600" dirty="0" err="1">
                <a:solidFill>
                  <a:srgbClr val="FFFFFF"/>
                </a:solidFill>
              </a:rPr>
              <a:t>about</a:t>
            </a:r>
            <a:r>
              <a:rPr lang="cs-CZ" sz="1600" dirty="0">
                <a:solidFill>
                  <a:srgbClr val="FFFFFF"/>
                </a:solidFill>
              </a:rPr>
              <a:t> </a:t>
            </a:r>
            <a:r>
              <a:rPr lang="cs-CZ" sz="1600" dirty="0" err="1">
                <a:solidFill>
                  <a:srgbClr val="FFFFFF"/>
                </a:solidFill>
              </a:rPr>
              <a:t>the</a:t>
            </a:r>
            <a:r>
              <a:rPr lang="cs-CZ" sz="1600" dirty="0">
                <a:solidFill>
                  <a:srgbClr val="FFFFFF"/>
                </a:solidFill>
              </a:rPr>
              <a:t> </a:t>
            </a:r>
            <a:r>
              <a:rPr lang="cs-CZ" sz="1600" b="1" dirty="0" err="1">
                <a:solidFill>
                  <a:srgbClr val="FF0000"/>
                </a:solidFill>
              </a:rPr>
              <a:t>unconscious</a:t>
            </a:r>
            <a:r>
              <a:rPr lang="cs-CZ" sz="1600" b="1" dirty="0">
                <a:solidFill>
                  <a:srgbClr val="FF0000"/>
                </a:solidFill>
              </a:rPr>
              <a:t> mind </a:t>
            </a:r>
            <a:r>
              <a:rPr lang="cs-CZ" sz="1600" dirty="0">
                <a:solidFill>
                  <a:srgbClr val="FFFFFF"/>
                </a:solidFill>
              </a:rPr>
              <a:t>and </a:t>
            </a:r>
            <a:r>
              <a:rPr lang="cs-CZ" sz="1600" dirty="0" err="1">
                <a:solidFill>
                  <a:srgbClr val="FFFFFF"/>
                </a:solidFill>
              </a:rPr>
              <a:t>the</a:t>
            </a:r>
            <a:r>
              <a:rPr lang="cs-CZ" sz="1600" dirty="0">
                <a:solidFill>
                  <a:srgbClr val="FFFFFF"/>
                </a:solidFill>
              </a:rPr>
              <a:t> </a:t>
            </a:r>
            <a:r>
              <a:rPr lang="cs-CZ" sz="1600" dirty="0" err="1">
                <a:solidFill>
                  <a:srgbClr val="FFFFFF"/>
                </a:solidFill>
              </a:rPr>
              <a:t>mechanism</a:t>
            </a:r>
            <a:r>
              <a:rPr lang="cs-CZ" sz="1600" dirty="0">
                <a:solidFill>
                  <a:srgbClr val="FFFFFF"/>
                </a:solidFill>
              </a:rPr>
              <a:t> </a:t>
            </a:r>
            <a:r>
              <a:rPr lang="cs-CZ" sz="1600" dirty="0" err="1">
                <a:solidFill>
                  <a:srgbClr val="FFFFFF"/>
                </a:solidFill>
              </a:rPr>
              <a:t>of</a:t>
            </a:r>
            <a:r>
              <a:rPr lang="cs-CZ" sz="1600" dirty="0">
                <a:solidFill>
                  <a:srgbClr val="FFFFFF"/>
                </a:solidFill>
              </a:rPr>
              <a:t> </a:t>
            </a:r>
            <a:r>
              <a:rPr lang="cs-CZ" sz="1600" b="1" dirty="0" err="1">
                <a:solidFill>
                  <a:srgbClr val="FF0000"/>
                </a:solidFill>
              </a:rPr>
              <a:t>repression</a:t>
            </a:r>
            <a:endParaRPr lang="cs-CZ" sz="1600" b="1" dirty="0">
              <a:solidFill>
                <a:srgbClr val="FF0000"/>
              </a:solidFill>
            </a:endParaRPr>
          </a:p>
          <a:p>
            <a:pPr marL="914400" lvl="1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Arial"/>
              <a:buChar char="○"/>
            </a:pPr>
            <a:r>
              <a:rPr lang="cs-CZ" sz="1600" dirty="0" err="1">
                <a:solidFill>
                  <a:srgbClr val="FFFFFF"/>
                </a:solidFill>
              </a:rPr>
              <a:t>created</a:t>
            </a:r>
            <a:r>
              <a:rPr lang="cs-CZ" sz="1600" dirty="0">
                <a:solidFill>
                  <a:srgbClr val="FFFFFF"/>
                </a:solidFill>
              </a:rPr>
              <a:t> </a:t>
            </a:r>
            <a:r>
              <a:rPr lang="cs-CZ" sz="1600" b="1" dirty="0" err="1">
                <a:solidFill>
                  <a:srgbClr val="FFC000"/>
                </a:solidFill>
              </a:rPr>
              <a:t>psychoanalysis</a:t>
            </a:r>
            <a:r>
              <a:rPr lang="cs-CZ" sz="1600" dirty="0">
                <a:solidFill>
                  <a:srgbClr val="FFC000"/>
                </a:solidFill>
              </a:rPr>
              <a:t> as a </a:t>
            </a:r>
            <a:r>
              <a:rPr lang="cs-CZ" sz="1600" dirty="0" err="1">
                <a:solidFill>
                  <a:srgbClr val="FFC000"/>
                </a:solidFill>
              </a:rPr>
              <a:t>therapeutic</a:t>
            </a:r>
            <a:r>
              <a:rPr lang="cs-CZ" sz="1600" dirty="0">
                <a:solidFill>
                  <a:srgbClr val="FFC000"/>
                </a:solidFill>
              </a:rPr>
              <a:t> </a:t>
            </a:r>
            <a:r>
              <a:rPr lang="cs-CZ" sz="1600" dirty="0" err="1">
                <a:solidFill>
                  <a:srgbClr val="FFC000"/>
                </a:solidFill>
              </a:rPr>
              <a:t>method</a:t>
            </a:r>
            <a:r>
              <a:rPr lang="cs-CZ" sz="1600" dirty="0">
                <a:solidFill>
                  <a:srgbClr val="FFC000"/>
                </a:solidFill>
              </a:rPr>
              <a:t> </a:t>
            </a:r>
            <a:r>
              <a:rPr lang="cs-CZ" sz="1600" dirty="0" err="1">
                <a:solidFill>
                  <a:srgbClr val="FFFFFF"/>
                </a:solidFill>
              </a:rPr>
              <a:t>of</a:t>
            </a:r>
            <a:r>
              <a:rPr lang="cs-CZ" sz="1600" dirty="0">
                <a:solidFill>
                  <a:srgbClr val="FFFFFF"/>
                </a:solidFill>
              </a:rPr>
              <a:t> dialog </a:t>
            </a:r>
            <a:r>
              <a:rPr lang="cs-CZ" sz="1600" dirty="0" err="1">
                <a:solidFill>
                  <a:srgbClr val="FFFFFF"/>
                </a:solidFill>
              </a:rPr>
              <a:t>between</a:t>
            </a:r>
            <a:r>
              <a:rPr lang="cs-CZ" sz="1600" dirty="0">
                <a:solidFill>
                  <a:srgbClr val="FFFFFF"/>
                </a:solidFill>
              </a:rPr>
              <a:t> a </a:t>
            </a:r>
            <a:r>
              <a:rPr lang="cs-CZ" sz="1600" dirty="0" err="1">
                <a:solidFill>
                  <a:srgbClr val="FFFFFF"/>
                </a:solidFill>
              </a:rPr>
              <a:t>patient</a:t>
            </a:r>
            <a:r>
              <a:rPr lang="cs-CZ" sz="1600" dirty="0">
                <a:solidFill>
                  <a:srgbClr val="FFFFFF"/>
                </a:solidFill>
              </a:rPr>
              <a:t> and a </a:t>
            </a:r>
            <a:r>
              <a:rPr lang="cs-CZ" sz="1600" dirty="0" err="1">
                <a:solidFill>
                  <a:srgbClr val="FFFFFF"/>
                </a:solidFill>
              </a:rPr>
              <a:t>psychoanalyst</a:t>
            </a:r>
            <a:r>
              <a:rPr lang="cs-CZ" sz="1600" dirty="0">
                <a:solidFill>
                  <a:srgbClr val="FFFFFF"/>
                </a:solidFill>
              </a:rPr>
              <a:t> </a:t>
            </a:r>
            <a:r>
              <a:rPr lang="cs-CZ" sz="1600" dirty="0" err="1">
                <a:solidFill>
                  <a:srgbClr val="FFFFFF"/>
                </a:solidFill>
              </a:rPr>
              <a:t>which</a:t>
            </a:r>
            <a:r>
              <a:rPr lang="cs-CZ" sz="1600" dirty="0">
                <a:solidFill>
                  <a:srgbClr val="FFFFFF"/>
                </a:solidFill>
              </a:rPr>
              <a:t> </a:t>
            </a:r>
            <a:r>
              <a:rPr lang="en" sz="1600" dirty="0">
                <a:solidFill>
                  <a:srgbClr val="FFFFFF"/>
                </a:solidFill>
              </a:rPr>
              <a:t>uncover</a:t>
            </a:r>
            <a:r>
              <a:rPr lang="cs-CZ" sz="1600" dirty="0">
                <a:solidFill>
                  <a:srgbClr val="FFFFFF"/>
                </a:solidFill>
              </a:rPr>
              <a:t>s</a:t>
            </a:r>
            <a:r>
              <a:rPr lang="en" sz="1600" dirty="0">
                <a:solidFill>
                  <a:srgbClr val="FFFFFF"/>
                </a:solidFill>
              </a:rPr>
              <a:t> thoughts that patients had at an unconscious level</a:t>
            </a:r>
            <a:r>
              <a:rPr lang="cs-CZ" sz="1600" dirty="0">
                <a:solidFill>
                  <a:srgbClr val="FFFFFF"/>
                </a:solidFill>
              </a:rPr>
              <a:t> </a:t>
            </a:r>
          </a:p>
          <a:p>
            <a:pPr marL="914400" lvl="1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Arial"/>
              <a:buChar char="○"/>
            </a:pPr>
            <a:r>
              <a:rPr lang="cs-CZ" sz="1600" dirty="0" err="1">
                <a:solidFill>
                  <a:srgbClr val="FFFFFF"/>
                </a:solidFill>
              </a:rPr>
              <a:t>developed</a:t>
            </a:r>
            <a:r>
              <a:rPr lang="cs-CZ" sz="1600" dirty="0">
                <a:solidFill>
                  <a:srgbClr val="FFFFFF"/>
                </a:solidFill>
              </a:rPr>
              <a:t> </a:t>
            </a:r>
            <a:r>
              <a:rPr lang="cs-CZ" sz="1600" dirty="0" err="1">
                <a:solidFill>
                  <a:srgbClr val="FFFFFF"/>
                </a:solidFill>
              </a:rPr>
              <a:t>various</a:t>
            </a:r>
            <a:r>
              <a:rPr lang="cs-CZ" sz="1600" dirty="0">
                <a:solidFill>
                  <a:srgbClr val="FFFFFF"/>
                </a:solidFill>
              </a:rPr>
              <a:t> </a:t>
            </a:r>
            <a:r>
              <a:rPr lang="cs-CZ" sz="1600" dirty="0" err="1">
                <a:solidFill>
                  <a:srgbClr val="FFFFFF"/>
                </a:solidFill>
              </a:rPr>
              <a:t>therapeutic</a:t>
            </a:r>
            <a:r>
              <a:rPr lang="cs-CZ" sz="1600" dirty="0">
                <a:solidFill>
                  <a:srgbClr val="FFFFFF"/>
                </a:solidFill>
              </a:rPr>
              <a:t> </a:t>
            </a:r>
            <a:r>
              <a:rPr lang="cs-CZ" sz="1600" dirty="0" err="1">
                <a:solidFill>
                  <a:srgbClr val="FFFFFF"/>
                </a:solidFill>
              </a:rPr>
              <a:t>techniques</a:t>
            </a:r>
            <a:r>
              <a:rPr lang="cs-CZ" sz="1600" dirty="0">
                <a:solidFill>
                  <a:srgbClr val="FFC000"/>
                </a:solidFill>
              </a:rPr>
              <a:t>: </a:t>
            </a:r>
            <a:r>
              <a:rPr lang="en" sz="1600" b="1" dirty="0">
                <a:solidFill>
                  <a:srgbClr val="FFC000"/>
                </a:solidFill>
              </a:rPr>
              <a:t>free association</a:t>
            </a:r>
            <a:r>
              <a:rPr lang="cs-CZ" sz="1600" b="1" dirty="0">
                <a:solidFill>
                  <a:srgbClr val="FFC000"/>
                </a:solidFill>
              </a:rPr>
              <a:t> </a:t>
            </a:r>
            <a:r>
              <a:rPr lang="cs-CZ" sz="1600" dirty="0">
                <a:solidFill>
                  <a:srgbClr val="FFFFFF"/>
                </a:solidFill>
              </a:rPr>
              <a:t>(p</a:t>
            </a:r>
            <a:r>
              <a:rPr lang="en" sz="1600" dirty="0">
                <a:solidFill>
                  <a:srgbClr val="FFFFFF"/>
                </a:solidFill>
              </a:rPr>
              <a:t>atients </a:t>
            </a:r>
            <a:r>
              <a:rPr lang="cs-CZ" sz="1600" dirty="0">
                <a:solidFill>
                  <a:srgbClr val="FFFFFF"/>
                </a:solidFill>
              </a:rPr>
              <a:t>reporting </a:t>
            </a:r>
            <a:r>
              <a:rPr lang="cs-CZ" sz="1600" dirty="0" err="1">
                <a:solidFill>
                  <a:srgbClr val="FFFFFF"/>
                </a:solidFill>
              </a:rPr>
              <a:t>their</a:t>
            </a:r>
            <a:r>
              <a:rPr lang="cs-CZ" sz="1600" dirty="0">
                <a:solidFill>
                  <a:srgbClr val="FFFFFF"/>
                </a:solidFill>
              </a:rPr>
              <a:t> </a:t>
            </a:r>
            <a:r>
              <a:rPr lang="cs-CZ" sz="1600" dirty="0" err="1">
                <a:solidFill>
                  <a:srgbClr val="FFFFFF"/>
                </a:solidFill>
              </a:rPr>
              <a:t>uncensored</a:t>
            </a:r>
            <a:r>
              <a:rPr lang="cs-CZ" sz="1600" dirty="0">
                <a:solidFill>
                  <a:srgbClr val="FFFFFF"/>
                </a:solidFill>
              </a:rPr>
              <a:t> </a:t>
            </a:r>
            <a:r>
              <a:rPr lang="cs-CZ" sz="1600" dirty="0" err="1">
                <a:solidFill>
                  <a:srgbClr val="FFFFFF"/>
                </a:solidFill>
              </a:rPr>
              <a:t>thoughts</a:t>
            </a:r>
            <a:r>
              <a:rPr lang="cs-CZ" sz="1600" dirty="0">
                <a:solidFill>
                  <a:srgbClr val="FFFFFF"/>
                </a:solidFill>
              </a:rPr>
              <a:t> as </a:t>
            </a:r>
            <a:r>
              <a:rPr lang="cs-CZ" sz="1600" dirty="0" err="1">
                <a:solidFill>
                  <a:srgbClr val="FFFFFF"/>
                </a:solidFill>
              </a:rPr>
              <a:t>they</a:t>
            </a:r>
            <a:r>
              <a:rPr lang="cs-CZ" sz="1600" dirty="0">
                <a:solidFill>
                  <a:srgbClr val="FFFFFF"/>
                </a:solidFill>
              </a:rPr>
              <a:t> </a:t>
            </a:r>
            <a:r>
              <a:rPr lang="cs-CZ" sz="1600" dirty="0" err="1">
                <a:solidFill>
                  <a:srgbClr val="FFFFFF"/>
                </a:solidFill>
              </a:rPr>
              <a:t>spontaneously</a:t>
            </a:r>
            <a:r>
              <a:rPr lang="cs-CZ" sz="1600" dirty="0">
                <a:solidFill>
                  <a:srgbClr val="FFFFFF"/>
                </a:solidFill>
              </a:rPr>
              <a:t> </a:t>
            </a:r>
            <a:r>
              <a:rPr lang="cs-CZ" sz="1600" dirty="0" err="1">
                <a:solidFill>
                  <a:srgbClr val="FFFFFF"/>
                </a:solidFill>
              </a:rPr>
              <a:t>come</a:t>
            </a:r>
            <a:r>
              <a:rPr lang="cs-CZ" sz="1600" dirty="0">
                <a:solidFill>
                  <a:srgbClr val="FFFFFF"/>
                </a:solidFill>
              </a:rPr>
              <a:t> to </a:t>
            </a:r>
            <a:r>
              <a:rPr lang="cs-CZ" sz="1600" dirty="0" err="1">
                <a:solidFill>
                  <a:srgbClr val="FFFFFF"/>
                </a:solidFill>
              </a:rPr>
              <a:t>their</a:t>
            </a:r>
            <a:r>
              <a:rPr lang="cs-CZ" sz="1600" dirty="0">
                <a:solidFill>
                  <a:srgbClr val="FFFFFF"/>
                </a:solidFill>
              </a:rPr>
              <a:t> </a:t>
            </a:r>
            <a:r>
              <a:rPr lang="en" sz="1600" dirty="0">
                <a:solidFill>
                  <a:srgbClr val="FFFFFF"/>
                </a:solidFill>
              </a:rPr>
              <a:t>mi</a:t>
            </a:r>
            <a:r>
              <a:rPr lang="cs-CZ" sz="1600" dirty="0" err="1">
                <a:solidFill>
                  <a:srgbClr val="FFFFFF"/>
                </a:solidFill>
              </a:rPr>
              <a:t>nd</a:t>
            </a:r>
            <a:r>
              <a:rPr lang="cs-CZ" sz="1600" dirty="0">
                <a:solidFill>
                  <a:srgbClr val="FFFFFF"/>
                </a:solidFill>
              </a:rPr>
              <a:t>), </a:t>
            </a:r>
            <a:r>
              <a:rPr lang="cs-CZ" sz="1600" b="1" dirty="0">
                <a:solidFill>
                  <a:srgbClr val="FFC000"/>
                </a:solidFill>
              </a:rPr>
              <a:t>h</a:t>
            </a:r>
            <a:r>
              <a:rPr lang="en" sz="1600" b="1" dirty="0">
                <a:solidFill>
                  <a:srgbClr val="FFC000"/>
                </a:solidFill>
              </a:rPr>
              <a:t>ypno</a:t>
            </a:r>
            <a:r>
              <a:rPr lang="cs-CZ" sz="1600" b="1" dirty="0">
                <a:solidFill>
                  <a:srgbClr val="FFC000"/>
                </a:solidFill>
              </a:rPr>
              <a:t>sis</a:t>
            </a:r>
            <a:r>
              <a:rPr lang="en" sz="1600" b="1" dirty="0">
                <a:solidFill>
                  <a:srgbClr val="FFC000"/>
                </a:solidFill>
              </a:rPr>
              <a:t> </a:t>
            </a:r>
            <a:r>
              <a:rPr lang="en" sz="1600" dirty="0">
                <a:solidFill>
                  <a:srgbClr val="FFC000"/>
                </a:solidFill>
              </a:rPr>
              <a:t>as </a:t>
            </a:r>
            <a:r>
              <a:rPr lang="en" sz="1600" dirty="0">
                <a:solidFill>
                  <a:srgbClr val="FFFFFF"/>
                </a:solidFill>
              </a:rPr>
              <a:t>a mean of drawing out repressed or latent memories and thoughts</a:t>
            </a:r>
            <a:r>
              <a:rPr lang="cs-CZ" sz="1600" dirty="0">
                <a:solidFill>
                  <a:srgbClr val="FFFFFF"/>
                </a:solidFill>
              </a:rPr>
              <a:t>, </a:t>
            </a:r>
            <a:r>
              <a:rPr lang="cs-CZ" sz="1600" dirty="0" err="1">
                <a:solidFill>
                  <a:srgbClr val="FFFFFF"/>
                </a:solidFill>
              </a:rPr>
              <a:t>interpretation</a:t>
            </a:r>
            <a:r>
              <a:rPr lang="cs-CZ" sz="1600" dirty="0">
                <a:solidFill>
                  <a:srgbClr val="FFFFFF"/>
                </a:solidFill>
              </a:rPr>
              <a:t> </a:t>
            </a:r>
            <a:r>
              <a:rPr lang="cs-CZ" sz="1600" dirty="0" err="1">
                <a:solidFill>
                  <a:srgbClr val="FFFFFF"/>
                </a:solidFill>
              </a:rPr>
              <a:t>of</a:t>
            </a:r>
            <a:r>
              <a:rPr lang="cs-CZ" sz="1600" dirty="0">
                <a:solidFill>
                  <a:srgbClr val="FFFFFF"/>
                </a:solidFill>
              </a:rPr>
              <a:t> </a:t>
            </a:r>
            <a:r>
              <a:rPr lang="cs-CZ" sz="1600" dirty="0" err="1">
                <a:solidFill>
                  <a:srgbClr val="FFC000"/>
                </a:solidFill>
              </a:rPr>
              <a:t>dreams</a:t>
            </a:r>
            <a:endParaRPr lang="cs-CZ" sz="1600" dirty="0">
              <a:solidFill>
                <a:srgbClr val="FFC000"/>
              </a:solidFill>
            </a:endParaRPr>
          </a:p>
          <a:p>
            <a:pPr marL="571500" lvl="1" indent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</a:pPr>
            <a:r>
              <a:rPr lang="cs-CZ" sz="1600">
                <a:solidFill>
                  <a:srgbClr val="FFC000"/>
                </a:solidFill>
              </a:rPr>
              <a:t> </a:t>
            </a:r>
            <a:endParaRPr lang="en" sz="1600" dirty="0">
              <a:solidFill>
                <a:srgbClr val="FFC000"/>
              </a:solidFill>
            </a:endParaRPr>
          </a:p>
          <a:p>
            <a:pPr marL="914400" lvl="1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Arial"/>
              <a:buChar char="○"/>
            </a:pPr>
            <a:r>
              <a:rPr lang="cs-CZ" sz="1600" dirty="0" err="1">
                <a:solidFill>
                  <a:srgbClr val="FFFFFF"/>
                </a:solidFill>
              </a:rPr>
              <a:t>other</a:t>
            </a:r>
            <a:r>
              <a:rPr lang="cs-CZ" sz="1600" dirty="0">
                <a:solidFill>
                  <a:srgbClr val="FFFFFF"/>
                </a:solidFill>
              </a:rPr>
              <a:t> </a:t>
            </a:r>
            <a:r>
              <a:rPr lang="cs-CZ" sz="1600" dirty="0" err="1">
                <a:solidFill>
                  <a:srgbClr val="FFFFFF"/>
                </a:solidFill>
              </a:rPr>
              <a:t>famous</a:t>
            </a:r>
            <a:r>
              <a:rPr lang="cs-CZ" sz="1600" dirty="0">
                <a:solidFill>
                  <a:srgbClr val="FFFFFF"/>
                </a:solidFill>
              </a:rPr>
              <a:t> </a:t>
            </a:r>
            <a:r>
              <a:rPr lang="cs-CZ" sz="1600" dirty="0" err="1">
                <a:solidFill>
                  <a:srgbClr val="FFFFFF"/>
                </a:solidFill>
              </a:rPr>
              <a:t>concepts</a:t>
            </a:r>
            <a:r>
              <a:rPr lang="cs-CZ" sz="1600" dirty="0">
                <a:solidFill>
                  <a:srgbClr val="FFFFFF"/>
                </a:solidFill>
              </a:rPr>
              <a:t>: </a:t>
            </a:r>
            <a:r>
              <a:rPr lang="cs-CZ" sz="1600" dirty="0" err="1">
                <a:solidFill>
                  <a:schemeClr val="accent4">
                    <a:lumMod val="75000"/>
                  </a:schemeClr>
                </a:solidFill>
              </a:rPr>
              <a:t>transference</a:t>
            </a:r>
            <a:r>
              <a:rPr lang="cs-CZ" sz="16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cs-CZ" sz="1600" dirty="0">
                <a:solidFill>
                  <a:srgbClr val="FF0000"/>
                </a:solidFill>
              </a:rPr>
              <a:t>defense </a:t>
            </a:r>
            <a:r>
              <a:rPr lang="cs-CZ" sz="1600" dirty="0" err="1">
                <a:solidFill>
                  <a:srgbClr val="FF0000"/>
                </a:solidFill>
              </a:rPr>
              <a:t>mechanisms</a:t>
            </a:r>
            <a:r>
              <a:rPr lang="cs-CZ" sz="1600" dirty="0">
                <a:solidFill>
                  <a:srgbClr val="FF0000"/>
                </a:solidFill>
              </a:rPr>
              <a:t>, </a:t>
            </a:r>
            <a:r>
              <a:rPr lang="cs-CZ" sz="1600" dirty="0" err="1">
                <a:solidFill>
                  <a:srgbClr val="FF0000"/>
                </a:solidFill>
              </a:rPr>
              <a:t>infantile</a:t>
            </a:r>
            <a:r>
              <a:rPr lang="cs-CZ" sz="1600" dirty="0">
                <a:solidFill>
                  <a:srgbClr val="FF0000"/>
                </a:solidFill>
              </a:rPr>
              <a:t> sexuality </a:t>
            </a:r>
            <a:r>
              <a:rPr lang="cs-CZ" sz="1600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accent4">
                    <a:lumMod val="75000"/>
                  </a:schemeClr>
                </a:solidFill>
              </a:rPr>
              <a:t>incl.</a:t>
            </a:r>
            <a:r>
              <a:rPr lang="cs-CZ" sz="1600" dirty="0" err="1">
                <a:solidFill>
                  <a:srgbClr val="FF0000"/>
                </a:solidFill>
              </a:rPr>
              <a:t>Oedipus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complex</a:t>
            </a:r>
            <a:r>
              <a:rPr lang="cs-CZ" sz="1600" dirty="0">
                <a:solidFill>
                  <a:srgbClr val="FF0000"/>
                </a:solidFill>
              </a:rPr>
              <a:t>, </a:t>
            </a:r>
            <a:r>
              <a:rPr lang="cs-CZ" sz="1600" dirty="0" err="1">
                <a:solidFill>
                  <a:srgbClr val="FF0000"/>
                </a:solidFill>
              </a:rPr>
              <a:t>castration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complex</a:t>
            </a:r>
            <a:r>
              <a:rPr lang="cs-CZ" sz="1600" dirty="0">
                <a:solidFill>
                  <a:srgbClr val="FF0000"/>
                </a:solidFill>
              </a:rPr>
              <a:t>, penis </a:t>
            </a:r>
            <a:r>
              <a:rPr lang="cs-CZ" sz="1600" dirty="0" err="1">
                <a:solidFill>
                  <a:srgbClr val="FF0000"/>
                </a:solidFill>
              </a:rPr>
              <a:t>envy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chemeClr val="accent4">
                    <a:lumMod val="75000"/>
                  </a:schemeClr>
                </a:solidFill>
              </a:rPr>
              <a:t>etc</a:t>
            </a:r>
            <a:r>
              <a:rPr lang="cs-CZ" sz="1600" dirty="0">
                <a:solidFill>
                  <a:schemeClr val="accent4">
                    <a:lumMod val="75000"/>
                  </a:schemeClr>
                </a:solidFill>
              </a:rPr>
              <a:t>.), libido, „</a:t>
            </a:r>
            <a:r>
              <a:rPr lang="cs-CZ" sz="1600" dirty="0" err="1">
                <a:solidFill>
                  <a:schemeClr val="accent4">
                    <a:lumMod val="75000"/>
                  </a:schemeClr>
                </a:solidFill>
              </a:rPr>
              <a:t>Freudian</a:t>
            </a:r>
            <a:r>
              <a:rPr lang="cs-CZ" sz="1600" dirty="0">
                <a:solidFill>
                  <a:schemeClr val="accent4">
                    <a:lumMod val="75000"/>
                  </a:schemeClr>
                </a:solidFill>
              </a:rPr>
              <a:t> slip“, </a:t>
            </a:r>
            <a:r>
              <a:rPr lang="cs-CZ" sz="1600" dirty="0" err="1">
                <a:solidFill>
                  <a:schemeClr val="accent4">
                    <a:lumMod val="75000"/>
                  </a:schemeClr>
                </a:solidFill>
              </a:rPr>
              <a:t>Eros</a:t>
            </a:r>
            <a:r>
              <a:rPr lang="cs-CZ" sz="1600" dirty="0">
                <a:solidFill>
                  <a:schemeClr val="accent4">
                    <a:lumMod val="75000"/>
                  </a:schemeClr>
                </a:solidFill>
              </a:rPr>
              <a:t> and </a:t>
            </a:r>
            <a:r>
              <a:rPr lang="cs-CZ" sz="1600" dirty="0" err="1">
                <a:solidFill>
                  <a:schemeClr val="accent4">
                    <a:lumMod val="75000"/>
                  </a:schemeClr>
                </a:solidFill>
              </a:rPr>
              <a:t>Thanatos</a:t>
            </a:r>
            <a:r>
              <a:rPr lang="cs-CZ" sz="1600" dirty="0">
                <a:solidFill>
                  <a:schemeClr val="accent4">
                    <a:lumMod val="75000"/>
                  </a:schemeClr>
                </a:solidFill>
              </a:rPr>
              <a:t>…</a:t>
            </a:r>
          </a:p>
          <a:p>
            <a:pPr marL="76200" lvl="0" indent="0" rtl="0">
              <a:buClr>
                <a:srgbClr val="FFFFFF"/>
              </a:buClr>
              <a:buSzPct val="166666"/>
            </a:pPr>
            <a:endParaRPr lang="cs-CZ" sz="2400" dirty="0">
              <a:solidFill>
                <a:srgbClr val="FFFFFF"/>
              </a:solidFill>
            </a:endParaRPr>
          </a:p>
          <a:p>
            <a:pPr marL="76200" lvl="0" indent="0" rtl="0">
              <a:buClr>
                <a:srgbClr val="FFFFFF"/>
              </a:buClr>
              <a:buSzPct val="166666"/>
            </a:pPr>
            <a:endParaRPr lang="cs-CZ" sz="2400" dirty="0">
              <a:solidFill>
                <a:srgbClr val="FFFFFF"/>
              </a:solidFill>
            </a:endParaRPr>
          </a:p>
        </p:txBody>
      </p:sp>
      <p:pic>
        <p:nvPicPr>
          <p:cNvPr id="31" name="Shape 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0721" y="266000"/>
            <a:ext cx="1259246" cy="169615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7196BD0-524A-48BA-BF89-FF4F02F87D6B}"/>
              </a:ext>
            </a:extLst>
          </p:cNvPr>
          <p:cNvSpPr txBox="1"/>
          <p:nvPr/>
        </p:nvSpPr>
        <p:spPr>
          <a:xfrm>
            <a:off x="1657490" y="502050"/>
            <a:ext cx="7603314" cy="136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SzPct val="166666"/>
              <a:buFont typeface="Arial"/>
              <a:buChar char="•"/>
            </a:pPr>
            <a:r>
              <a:rPr lang="cs-CZ" sz="1100" dirty="0" err="1">
                <a:solidFill>
                  <a:schemeClr val="bg1"/>
                </a:solidFill>
              </a:rPr>
              <a:t>born</a:t>
            </a:r>
            <a:r>
              <a:rPr lang="cs-CZ" sz="1100" dirty="0">
                <a:solidFill>
                  <a:schemeClr val="bg1"/>
                </a:solidFill>
              </a:rPr>
              <a:t> in </a:t>
            </a:r>
            <a:r>
              <a:rPr lang="en" sz="1100" dirty="0">
                <a:solidFill>
                  <a:schemeClr val="bg1"/>
                </a:solidFill>
              </a:rPr>
              <a:t>Příbor</a:t>
            </a:r>
            <a:r>
              <a:rPr lang="en" sz="1100" dirty="0">
                <a:solidFill>
                  <a:srgbClr val="FFFFFF"/>
                </a:solidFill>
              </a:rPr>
              <a:t>, Moravia</a:t>
            </a:r>
            <a:r>
              <a:rPr lang="cs-CZ" sz="1100" dirty="0">
                <a:solidFill>
                  <a:srgbClr val="FFFFFF"/>
                </a:solidFill>
              </a:rPr>
              <a:t>,</a:t>
            </a:r>
            <a:r>
              <a:rPr lang="en" sz="1100" dirty="0">
                <a:solidFill>
                  <a:srgbClr val="FFFFFF"/>
                </a:solidFill>
              </a:rPr>
              <a:t> in 1856 to Jewish </a:t>
            </a:r>
            <a:r>
              <a:rPr lang="cs-CZ" sz="1100" dirty="0" err="1">
                <a:solidFill>
                  <a:srgbClr val="FFFFFF"/>
                </a:solidFill>
              </a:rPr>
              <a:t>family</a:t>
            </a:r>
            <a:r>
              <a:rPr lang="cs-CZ" sz="1100" dirty="0">
                <a:solidFill>
                  <a:srgbClr val="FFFFFF"/>
                </a:solidFill>
              </a:rPr>
              <a:t>, m</a:t>
            </a:r>
            <a:r>
              <a:rPr lang="en" sz="1100" dirty="0">
                <a:solidFill>
                  <a:srgbClr val="FFFFFF"/>
                </a:solidFill>
              </a:rPr>
              <a:t>oved to Vienna in 1860</a:t>
            </a:r>
          </a:p>
          <a:p>
            <a:pPr marL="457200" lvl="0" indent="-381000">
              <a:buClr>
                <a:srgbClr val="FFFFFF"/>
              </a:buClr>
              <a:buSzPct val="166666"/>
              <a:buFont typeface="Arial"/>
              <a:buChar char="•"/>
            </a:pPr>
            <a:r>
              <a:rPr lang="cs-CZ" sz="1100" dirty="0">
                <a:solidFill>
                  <a:srgbClr val="FFFFFF"/>
                </a:solidFill>
              </a:rPr>
              <a:t>b</a:t>
            </a:r>
            <a:r>
              <a:rPr lang="en" sz="1100" dirty="0">
                <a:solidFill>
                  <a:srgbClr val="FFFFFF"/>
                </a:solidFill>
              </a:rPr>
              <a:t>rilliant student, </a:t>
            </a:r>
            <a:r>
              <a:rPr lang="cs-CZ" sz="1100" dirty="0" err="1">
                <a:solidFill>
                  <a:srgbClr val="FFFFFF"/>
                </a:solidFill>
              </a:rPr>
              <a:t>qualified</a:t>
            </a:r>
            <a:r>
              <a:rPr lang="cs-CZ" sz="1100" dirty="0">
                <a:solidFill>
                  <a:srgbClr val="FFFFFF"/>
                </a:solidFill>
              </a:rPr>
              <a:t> as </a:t>
            </a:r>
            <a:r>
              <a:rPr lang="cs-CZ" sz="1100" dirty="0" err="1">
                <a:solidFill>
                  <a:srgbClr val="FFFFFF"/>
                </a:solidFill>
              </a:rPr>
              <a:t>Doctor</a:t>
            </a:r>
            <a:r>
              <a:rPr lang="cs-CZ" sz="1100" dirty="0">
                <a:solidFill>
                  <a:srgbClr val="FFFFFF"/>
                </a:solidFill>
              </a:rPr>
              <a:t> </a:t>
            </a:r>
            <a:r>
              <a:rPr lang="cs-CZ" sz="1100" dirty="0" err="1">
                <a:solidFill>
                  <a:srgbClr val="FFFFFF"/>
                </a:solidFill>
              </a:rPr>
              <a:t>of</a:t>
            </a:r>
            <a:r>
              <a:rPr lang="cs-CZ" sz="1100" dirty="0">
                <a:solidFill>
                  <a:srgbClr val="FFFFFF"/>
                </a:solidFill>
              </a:rPr>
              <a:t> </a:t>
            </a:r>
            <a:r>
              <a:rPr lang="cs-CZ" sz="1100" dirty="0" err="1">
                <a:solidFill>
                  <a:srgbClr val="FFFFFF"/>
                </a:solidFill>
              </a:rPr>
              <a:t>Medicine</a:t>
            </a:r>
            <a:r>
              <a:rPr lang="cs-CZ" sz="1100" dirty="0">
                <a:solidFill>
                  <a:srgbClr val="FFFFFF"/>
                </a:solidFill>
              </a:rPr>
              <a:t> </a:t>
            </a:r>
            <a:r>
              <a:rPr lang="cs-CZ" sz="1100" dirty="0" err="1">
                <a:solidFill>
                  <a:srgbClr val="FFFFFF"/>
                </a:solidFill>
              </a:rPr>
              <a:t>at</a:t>
            </a:r>
            <a:r>
              <a:rPr lang="cs-CZ" sz="1100" dirty="0">
                <a:solidFill>
                  <a:srgbClr val="FFFFFF"/>
                </a:solidFill>
              </a:rPr>
              <a:t> </a:t>
            </a:r>
            <a:r>
              <a:rPr lang="cs-CZ" sz="1100" dirty="0" err="1">
                <a:solidFill>
                  <a:srgbClr val="FFFFFF"/>
                </a:solidFill>
              </a:rPr>
              <a:t>the</a:t>
            </a:r>
            <a:r>
              <a:rPr lang="en" sz="1100" dirty="0">
                <a:solidFill>
                  <a:srgbClr val="FFFFFF"/>
                </a:solidFill>
              </a:rPr>
              <a:t> University </a:t>
            </a:r>
            <a:r>
              <a:rPr lang="cs-CZ" sz="1100" dirty="0">
                <a:solidFill>
                  <a:srgbClr val="FFFFFF"/>
                </a:solidFill>
              </a:rPr>
              <a:t>o</a:t>
            </a:r>
            <a:r>
              <a:rPr lang="en" sz="1100" dirty="0">
                <a:solidFill>
                  <a:srgbClr val="FFFFFF"/>
                </a:solidFill>
              </a:rPr>
              <a:t>f Vienna in 1881</a:t>
            </a:r>
            <a:endParaRPr lang="cs-CZ" sz="1100" dirty="0">
              <a:solidFill>
                <a:srgbClr val="FFFFFF"/>
              </a:solidFill>
            </a:endParaRPr>
          </a:p>
          <a:p>
            <a:pPr marL="457200" lvl="0" indent="-381000">
              <a:buClr>
                <a:srgbClr val="FFFFFF"/>
              </a:buClr>
              <a:buSzPct val="166666"/>
              <a:buFont typeface="Arial"/>
              <a:buChar char="•"/>
            </a:pPr>
            <a:endParaRPr lang="cs-CZ" sz="1100" dirty="0">
              <a:solidFill>
                <a:srgbClr val="FFFFFF"/>
              </a:solidFill>
            </a:endParaRPr>
          </a:p>
          <a:p>
            <a:pPr marL="457200" lvl="0" indent="-342900">
              <a:spcAft>
                <a:spcPts val="1000"/>
              </a:spcAft>
              <a:buClr>
                <a:srgbClr val="FFFFFF"/>
              </a:buClr>
              <a:buFont typeface="Arial"/>
              <a:buChar char="●"/>
            </a:pPr>
            <a:r>
              <a:rPr lang="en" sz="1100" dirty="0">
                <a:solidFill>
                  <a:srgbClr val="FFFFFF"/>
                </a:solidFill>
              </a:rPr>
              <a:t>1882- </a:t>
            </a:r>
            <a:r>
              <a:rPr lang="cs-CZ" sz="1100" dirty="0">
                <a:solidFill>
                  <a:srgbClr val="FFFFFF"/>
                </a:solidFill>
              </a:rPr>
              <a:t>b</a:t>
            </a:r>
            <a:r>
              <a:rPr lang="en" sz="1100" dirty="0">
                <a:solidFill>
                  <a:srgbClr val="FFFFFF"/>
                </a:solidFill>
              </a:rPr>
              <a:t>egan as medical researcher at Vienna General Hospital</a:t>
            </a:r>
            <a:endParaRPr lang="cs-CZ" sz="1100" dirty="0">
              <a:solidFill>
                <a:srgbClr val="FFFFFF"/>
              </a:solidFill>
            </a:endParaRPr>
          </a:p>
          <a:p>
            <a:pPr marL="457200" lvl="0" indent="-342900">
              <a:spcAft>
                <a:spcPts val="1000"/>
              </a:spcAft>
              <a:buClr>
                <a:srgbClr val="FFFFFF"/>
              </a:buClr>
              <a:buFont typeface="Arial"/>
              <a:buChar char="●"/>
            </a:pPr>
            <a:r>
              <a:rPr lang="en" sz="1100" dirty="0">
                <a:solidFill>
                  <a:srgbClr val="FFFFFF"/>
                </a:solidFill>
              </a:rPr>
              <a:t>1885- </a:t>
            </a:r>
            <a:r>
              <a:rPr lang="cs-CZ" sz="1100" dirty="0">
                <a:solidFill>
                  <a:srgbClr val="FFFFFF"/>
                </a:solidFill>
              </a:rPr>
              <a:t>l</a:t>
            </a:r>
            <a:r>
              <a:rPr lang="en" sz="1100" dirty="0">
                <a:solidFill>
                  <a:srgbClr val="FFFFFF"/>
                </a:solidFill>
              </a:rPr>
              <a:t>eft Vienna for a neurology fellowship in Paris</a:t>
            </a:r>
          </a:p>
          <a:p>
            <a:pPr marL="457200" lvl="0" indent="-342900">
              <a:spcAft>
                <a:spcPts val="1000"/>
              </a:spcAft>
              <a:buClr>
                <a:srgbClr val="FFFFFF"/>
              </a:buClr>
              <a:buFont typeface="Arial"/>
              <a:buChar char="●"/>
            </a:pPr>
            <a:r>
              <a:rPr lang="en" sz="1100" dirty="0">
                <a:solidFill>
                  <a:srgbClr val="FFFFFF"/>
                </a:solidFill>
              </a:rPr>
              <a:t>1886- </a:t>
            </a:r>
            <a:r>
              <a:rPr lang="cs-CZ" sz="1100" dirty="0">
                <a:solidFill>
                  <a:srgbClr val="FFFFFF"/>
                </a:solidFill>
              </a:rPr>
              <a:t>s</a:t>
            </a:r>
            <a:r>
              <a:rPr lang="en" sz="1100" dirty="0">
                <a:solidFill>
                  <a:srgbClr val="FFFFFF"/>
                </a:solidFill>
              </a:rPr>
              <a:t>et up his own </a:t>
            </a:r>
            <a:r>
              <a:rPr lang="cs-CZ" sz="1100" dirty="0" err="1">
                <a:solidFill>
                  <a:srgbClr val="FFFFFF"/>
                </a:solidFill>
              </a:rPr>
              <a:t>clinical</a:t>
            </a:r>
            <a:r>
              <a:rPr lang="en" sz="1100" dirty="0">
                <a:solidFill>
                  <a:srgbClr val="FFFFFF"/>
                </a:solidFill>
              </a:rPr>
              <a:t> practice</a:t>
            </a:r>
          </a:p>
        </p:txBody>
      </p:sp>
      <p:pic>
        <p:nvPicPr>
          <p:cNvPr id="6" name="Shape 38">
            <a:extLst>
              <a:ext uri="{FF2B5EF4-FFF2-40B4-BE49-F238E27FC236}">
                <a16:creationId xmlns:a16="http://schemas.microsoft.com/office/drawing/2014/main" id="{EB4EC03B-2EDC-4EE9-B382-7C5F92C5B38B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614714" y="0"/>
            <a:ext cx="1357416" cy="186863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Clr>
                <a:srgbClr val="000000"/>
              </a:buClr>
              <a:buSzPct val="30555"/>
              <a:buFont typeface="Arial"/>
              <a:buNone/>
            </a:pPr>
            <a:r>
              <a:rPr lang="en" dirty="0">
                <a:solidFill>
                  <a:srgbClr val="FF0000"/>
                </a:solidFill>
              </a:rPr>
              <a:t>Conscious </a:t>
            </a:r>
            <a:r>
              <a:rPr lang="en" dirty="0">
                <a:solidFill>
                  <a:schemeClr val="bg1"/>
                </a:solidFill>
              </a:rPr>
              <a:t>Mind 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266700" y="1150501"/>
            <a:ext cx="5943600" cy="3801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683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Arial"/>
              <a:buChar char="●"/>
            </a:pPr>
            <a:r>
              <a:rPr lang="cs-CZ" sz="2000" dirty="0" err="1">
                <a:solidFill>
                  <a:srgbClr val="FFFFFF"/>
                </a:solidFill>
              </a:rPr>
              <a:t>the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en" sz="2000" dirty="0">
                <a:solidFill>
                  <a:srgbClr val="FFFFFF"/>
                </a:solidFill>
              </a:rPr>
              <a:t>tip of an iceberg </a:t>
            </a:r>
            <a:r>
              <a:rPr lang="cs-CZ" sz="2000" dirty="0" err="1">
                <a:solidFill>
                  <a:srgbClr val="FFFFFF"/>
                </a:solidFill>
              </a:rPr>
              <a:t>above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en" sz="2000" dirty="0">
                <a:solidFill>
                  <a:srgbClr val="FFFFFF"/>
                </a:solidFill>
              </a:rPr>
              <a:t>the </a:t>
            </a:r>
            <a:r>
              <a:rPr lang="cs-CZ" sz="2000" dirty="0" err="1">
                <a:solidFill>
                  <a:srgbClr val="FFFFFF"/>
                </a:solidFill>
              </a:rPr>
              <a:t>water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en" sz="2000" dirty="0">
                <a:solidFill>
                  <a:srgbClr val="FFFFFF"/>
                </a:solidFill>
              </a:rPr>
              <a:t>surface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en" sz="2000" dirty="0">
                <a:solidFill>
                  <a:srgbClr val="FFFFFF"/>
                </a:solidFill>
              </a:rPr>
              <a:t>- </a:t>
            </a:r>
            <a:r>
              <a:rPr lang="en" sz="2000" dirty="0">
                <a:solidFill>
                  <a:schemeClr val="bg1"/>
                </a:solidFill>
              </a:rPr>
              <a:t>clear and visible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cs-CZ" sz="2000" dirty="0" err="1">
                <a:solidFill>
                  <a:srgbClr val="FF0000"/>
                </a:solidFill>
              </a:rPr>
              <a:t>everything</a:t>
            </a:r>
            <a:r>
              <a:rPr lang="en" sz="2000" dirty="0">
                <a:solidFill>
                  <a:srgbClr val="FF0000"/>
                </a:solidFill>
              </a:rPr>
              <a:t> that we are aware of </a:t>
            </a:r>
            <a:r>
              <a:rPr lang="en" sz="2000" dirty="0">
                <a:solidFill>
                  <a:srgbClr val="FFFFFF"/>
                </a:solidFill>
              </a:rPr>
              <a:t>and can </a:t>
            </a:r>
            <a:r>
              <a:rPr lang="cs-CZ" sz="2000" dirty="0" err="1">
                <a:solidFill>
                  <a:srgbClr val="FFFFFF"/>
                </a:solidFill>
              </a:rPr>
              <a:t>be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en" sz="2000" dirty="0">
                <a:solidFill>
                  <a:srgbClr val="FFFFFF"/>
                </a:solidFill>
              </a:rPr>
              <a:t>discuss</a:t>
            </a:r>
            <a:r>
              <a:rPr lang="cs-CZ" sz="2000" dirty="0" err="1">
                <a:solidFill>
                  <a:srgbClr val="FFFFFF"/>
                </a:solidFill>
              </a:rPr>
              <a:t>ed</a:t>
            </a:r>
            <a:r>
              <a:rPr lang="en" sz="2000" dirty="0">
                <a:solidFill>
                  <a:srgbClr val="FFFFFF"/>
                </a:solidFill>
              </a:rPr>
              <a:t> rationally and logically</a:t>
            </a:r>
            <a:endParaRPr lang="cs-CZ" sz="2000" dirty="0">
              <a:solidFill>
                <a:srgbClr val="FFFFFF"/>
              </a:solidFill>
            </a:endParaRPr>
          </a:p>
          <a:p>
            <a:pPr marL="8890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</a:pPr>
            <a:endParaRPr lang="en" sz="2000" dirty="0">
              <a:solidFill>
                <a:srgbClr val="FFFFFF"/>
              </a:solidFill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cs-CZ" sz="2000" dirty="0">
                <a:solidFill>
                  <a:srgbClr val="FFFFFF"/>
                </a:solidFill>
              </a:rPr>
              <a:t>t</a:t>
            </a:r>
            <a:r>
              <a:rPr lang="en" sz="2000" dirty="0">
                <a:solidFill>
                  <a:srgbClr val="FFFFFF"/>
                </a:solidFill>
              </a:rPr>
              <a:t>houghts that the conscious mind does not want to explore are repressed into the uconscious</a:t>
            </a:r>
          </a:p>
          <a:p>
            <a:endParaRPr lang="en" sz="2200" dirty="0">
              <a:solidFill>
                <a:srgbClr val="FFFFFF"/>
              </a:solidFill>
            </a:endParaRPr>
          </a:p>
        </p:txBody>
      </p:sp>
      <p:pic>
        <p:nvPicPr>
          <p:cNvPr id="45" name="Shape 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19800" y="514350"/>
            <a:ext cx="2978888" cy="41909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rgbClr val="FF0000"/>
                </a:solidFill>
              </a:rPr>
              <a:t>Preconscious</a:t>
            </a:r>
            <a:r>
              <a:rPr lang="en" dirty="0"/>
              <a:t> Mind 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1" y="1200150"/>
            <a:ext cx="54101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683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66666"/>
              <a:buFont typeface="Arial"/>
              <a:buChar char="•"/>
            </a:pPr>
            <a:r>
              <a:rPr lang="cs-CZ" sz="2000" dirty="0">
                <a:solidFill>
                  <a:srgbClr val="FFFFFF"/>
                </a:solidFill>
              </a:rPr>
              <a:t>t</a:t>
            </a:r>
            <a:r>
              <a:rPr lang="en" sz="2000" dirty="0">
                <a:solidFill>
                  <a:srgbClr val="FFFFFF"/>
                </a:solidFill>
              </a:rPr>
              <a:t>he part of the iceberg just beneath the water surface, visible from above but obscured and not directly observable</a:t>
            </a:r>
            <a:endParaRPr lang="cs-CZ" sz="2000" dirty="0">
              <a:solidFill>
                <a:srgbClr val="FFFFFF"/>
              </a:solidFill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-CZ" sz="2000" dirty="0">
                <a:solidFill>
                  <a:srgbClr val="FFFFFF"/>
                </a:solidFill>
              </a:rPr>
              <a:t>l</a:t>
            </a:r>
            <a:r>
              <a:rPr lang="en" sz="2000" dirty="0">
                <a:solidFill>
                  <a:srgbClr val="FFFFFF"/>
                </a:solidFill>
              </a:rPr>
              <a:t>atent information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 err="1">
                <a:solidFill>
                  <a:srgbClr val="FFFFFF"/>
                </a:solidFill>
              </a:rPr>
              <a:t>or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ideas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en" sz="2000" dirty="0">
                <a:solidFill>
                  <a:schemeClr val="bg1"/>
                </a:solidFill>
              </a:rPr>
              <a:t>that we are </a:t>
            </a:r>
            <a:r>
              <a:rPr lang="en" sz="2000" dirty="0">
                <a:solidFill>
                  <a:srgbClr val="FF0000"/>
                </a:solidFill>
              </a:rPr>
              <a:t>not aware of </a:t>
            </a:r>
            <a:r>
              <a:rPr lang="en" sz="2000" dirty="0">
                <a:solidFill>
                  <a:schemeClr val="bg1"/>
                </a:solidFill>
              </a:rPr>
              <a:t>at the moment, but that </a:t>
            </a:r>
            <a:r>
              <a:rPr lang="cs-CZ" sz="2000" dirty="0">
                <a:solidFill>
                  <a:srgbClr val="FF0000"/>
                </a:solidFill>
              </a:rPr>
              <a:t>ca</a:t>
            </a:r>
            <a:r>
              <a:rPr lang="en" sz="2000" dirty="0">
                <a:solidFill>
                  <a:srgbClr val="FF0000"/>
                </a:solidFill>
              </a:rPr>
              <a:t>n be </a:t>
            </a:r>
            <a:r>
              <a:rPr lang="cs-CZ" sz="2000" dirty="0" err="1">
                <a:solidFill>
                  <a:srgbClr val="FF0000"/>
                </a:solidFill>
              </a:rPr>
              <a:t>retrieved</a:t>
            </a:r>
            <a:r>
              <a:rPr lang="cs-CZ" sz="2000" dirty="0">
                <a:solidFill>
                  <a:srgbClr val="FF0000"/>
                </a:solidFill>
              </a:rPr>
              <a:t> and </a:t>
            </a:r>
            <a:r>
              <a:rPr lang="en" sz="2000" dirty="0">
                <a:solidFill>
                  <a:srgbClr val="FF0000"/>
                </a:solidFill>
              </a:rPr>
              <a:t>brought to consciousness </a:t>
            </a:r>
            <a:r>
              <a:rPr lang="en" sz="2000" dirty="0">
                <a:solidFill>
                  <a:srgbClr val="FFFFFF"/>
                </a:solidFill>
              </a:rPr>
              <a:t>readily</a:t>
            </a:r>
          </a:p>
          <a:p>
            <a:pPr marL="457200" indent="-3683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66666"/>
              <a:buFont typeface="Arial"/>
              <a:buChar char="•"/>
            </a:pPr>
            <a:r>
              <a:rPr lang="cs-CZ" sz="2000" dirty="0">
                <a:solidFill>
                  <a:srgbClr val="FFFFFF"/>
                </a:solidFill>
              </a:rPr>
              <a:t>a</a:t>
            </a:r>
            <a:r>
              <a:rPr lang="en" sz="2000" dirty="0">
                <a:solidFill>
                  <a:srgbClr val="FFFFFF"/>
                </a:solidFill>
              </a:rPr>
              <a:t>lso known as memory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66666"/>
              <a:buFont typeface="Arial"/>
              <a:buChar char="•"/>
            </a:pPr>
            <a:endParaRPr lang="en" sz="2000" dirty="0">
              <a:solidFill>
                <a:srgbClr val="FFFFFF"/>
              </a:solidFill>
            </a:endParaRPr>
          </a:p>
        </p:txBody>
      </p:sp>
      <p:pic>
        <p:nvPicPr>
          <p:cNvPr id="52" name="Shape 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19800" y="514350"/>
            <a:ext cx="2977549" cy="4114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rgbClr val="FF0000"/>
                </a:solidFill>
              </a:rPr>
              <a:t>Unconscious </a:t>
            </a:r>
            <a:r>
              <a:rPr lang="en" dirty="0"/>
              <a:t>Mind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-37156" y="1063378"/>
            <a:ext cx="6285555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810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Arial"/>
              <a:buChar char="●"/>
            </a:pPr>
            <a:r>
              <a:rPr lang="cs-CZ" sz="2000" dirty="0">
                <a:solidFill>
                  <a:srgbClr val="FFFFFF"/>
                </a:solidFill>
              </a:rPr>
              <a:t>t</a:t>
            </a:r>
            <a:r>
              <a:rPr lang="en" sz="2000" dirty="0">
                <a:solidFill>
                  <a:srgbClr val="FFFFFF"/>
                </a:solidFill>
              </a:rPr>
              <a:t>he very bottom of the iceberg that we can              never see</a:t>
            </a:r>
          </a:p>
          <a:p>
            <a:pPr marL="457200" indent="-3810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Arial"/>
              <a:buChar char="●"/>
            </a:pPr>
            <a:r>
              <a:rPr lang="cs-CZ" sz="2000" dirty="0">
                <a:solidFill>
                  <a:schemeClr val="bg1"/>
                </a:solidFill>
              </a:rPr>
              <a:t>r</a:t>
            </a:r>
            <a:r>
              <a:rPr lang="en-US" sz="2000" dirty="0" err="1">
                <a:solidFill>
                  <a:schemeClr val="bg1"/>
                </a:solidFill>
              </a:rPr>
              <a:t>epository</a:t>
            </a:r>
            <a:r>
              <a:rPr lang="en-US" sz="2000" dirty="0">
                <a:solidFill>
                  <a:schemeClr val="bg1"/>
                </a:solidFill>
              </a:rPr>
              <a:t> for </a:t>
            </a:r>
            <a:r>
              <a:rPr lang="en-US" sz="2000" dirty="0">
                <a:solidFill>
                  <a:srgbClr val="FF0000"/>
                </a:solidFill>
              </a:rPr>
              <a:t>socially unacceptable ideas, wishes or desires, traumatic memories</a:t>
            </a:r>
            <a:r>
              <a:rPr lang="cs-CZ" sz="2000" dirty="0">
                <a:solidFill>
                  <a:srgbClr val="FF0000"/>
                </a:solidFill>
              </a:rPr>
              <a:t>, </a:t>
            </a:r>
            <a:r>
              <a:rPr lang="cs-CZ" sz="2000" dirty="0" err="1">
                <a:solidFill>
                  <a:srgbClr val="FF0000"/>
                </a:solidFill>
              </a:rPr>
              <a:t>urges</a:t>
            </a:r>
            <a:r>
              <a:rPr lang="en-US" sz="2000" dirty="0">
                <a:solidFill>
                  <a:srgbClr val="FF0000"/>
                </a:solidFill>
              </a:rPr>
              <a:t> and painful emotions</a:t>
            </a:r>
            <a:r>
              <a:rPr lang="en-US" sz="2000" dirty="0"/>
              <a:t> put out of mind by mechanism of psychological </a:t>
            </a:r>
            <a:r>
              <a:rPr lang="en-US" sz="2000" dirty="0">
                <a:solidFill>
                  <a:srgbClr val="FF0000"/>
                </a:solidFill>
              </a:rPr>
              <a:t>repression</a:t>
            </a:r>
            <a:endParaRPr lang="cs-CZ" sz="2000" dirty="0">
              <a:solidFill>
                <a:srgbClr val="FF0000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cs-CZ" sz="2000" dirty="0">
                <a:solidFill>
                  <a:srgbClr val="FFFFFF"/>
                </a:solidFill>
              </a:rPr>
              <a:t>t</a:t>
            </a:r>
            <a:r>
              <a:rPr lang="en" sz="2000" dirty="0">
                <a:solidFill>
                  <a:srgbClr val="FFFFFF"/>
                </a:solidFill>
              </a:rPr>
              <a:t>hey are not a</a:t>
            </a:r>
            <a:r>
              <a:rPr lang="cs-CZ" sz="2000" dirty="0" err="1">
                <a:solidFill>
                  <a:srgbClr val="FFFFFF"/>
                </a:solidFill>
              </a:rPr>
              <a:t>ccesible</a:t>
            </a:r>
            <a:r>
              <a:rPr lang="cs-CZ" sz="2000" dirty="0">
                <a:solidFill>
                  <a:srgbClr val="FFFFFF"/>
                </a:solidFill>
              </a:rPr>
              <a:t> to </a:t>
            </a:r>
            <a:r>
              <a:rPr lang="cs-CZ" sz="2000" dirty="0" err="1">
                <a:solidFill>
                  <a:srgbClr val="FFFFFF"/>
                </a:solidFill>
              </a:rPr>
              <a:t>ordinary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 err="1">
                <a:solidFill>
                  <a:srgbClr val="FFFFFF"/>
                </a:solidFill>
              </a:rPr>
              <a:t>introspection</a:t>
            </a:r>
            <a:r>
              <a:rPr lang="cs-CZ" sz="2000" dirty="0">
                <a:solidFill>
                  <a:srgbClr val="FFFFFF"/>
                </a:solidFill>
              </a:rPr>
              <a:t>, but </a:t>
            </a:r>
            <a:r>
              <a:rPr lang="cs-CZ" sz="2000" dirty="0" err="1">
                <a:solidFill>
                  <a:srgbClr val="FFFFFF"/>
                </a:solidFill>
              </a:rPr>
              <a:t>can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 err="1">
                <a:solidFill>
                  <a:srgbClr val="FFFFFF"/>
                </a:solidFill>
              </a:rPr>
              <a:t>be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 err="1">
                <a:solidFill>
                  <a:srgbClr val="FFFFFF"/>
                </a:solidFill>
              </a:rPr>
              <a:t>reached</a:t>
            </a:r>
            <a:r>
              <a:rPr lang="cs-CZ" sz="2000" dirty="0">
                <a:solidFill>
                  <a:srgbClr val="FFFFFF"/>
                </a:solidFill>
              </a:rPr>
              <a:t> by </a:t>
            </a:r>
            <a:r>
              <a:rPr lang="cs-CZ" sz="2000" dirty="0" err="1">
                <a:solidFill>
                  <a:srgbClr val="FFFFFF"/>
                </a:solidFill>
              </a:rPr>
              <a:t>special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 err="1">
                <a:solidFill>
                  <a:srgbClr val="FFFFFF"/>
                </a:solidFill>
              </a:rPr>
              <a:t>techniques</a:t>
            </a:r>
            <a:r>
              <a:rPr lang="en" sz="2000" dirty="0">
                <a:solidFill>
                  <a:srgbClr val="FFFFFF"/>
                </a:solidFill>
              </a:rPr>
              <a:t>  </a:t>
            </a:r>
          </a:p>
          <a:p>
            <a:endParaRPr lang="en" sz="2400" dirty="0">
              <a:solidFill>
                <a:srgbClr val="FFFFFF"/>
              </a:solidFill>
            </a:endParaRPr>
          </a:p>
        </p:txBody>
      </p:sp>
      <p:pic>
        <p:nvPicPr>
          <p:cNvPr id="59" name="Shape 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48399" y="514350"/>
            <a:ext cx="2836123" cy="3886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rgbClr val="FF0000"/>
                </a:solidFill>
              </a:rPr>
              <a:t>Id</a:t>
            </a:r>
            <a:r>
              <a:rPr lang="en" dirty="0"/>
              <a:t> 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94660" y="1585137"/>
            <a:ext cx="7230140" cy="32079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810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Arial"/>
              <a:buChar char="●"/>
            </a:pPr>
            <a:r>
              <a:rPr lang="cs-CZ" sz="2000" dirty="0">
                <a:solidFill>
                  <a:srgbClr val="FFFFFF"/>
                </a:solidFill>
              </a:rPr>
              <a:t>T</a:t>
            </a:r>
            <a:r>
              <a:rPr lang="en" sz="2000" dirty="0">
                <a:solidFill>
                  <a:srgbClr val="FFFFFF"/>
                </a:solidFill>
              </a:rPr>
              <a:t>he </a:t>
            </a:r>
            <a:r>
              <a:rPr lang="en" sz="2000" dirty="0">
                <a:solidFill>
                  <a:srgbClr val="FF0000"/>
                </a:solidFill>
              </a:rPr>
              <a:t>pleasure principle</a:t>
            </a:r>
            <a:r>
              <a:rPr lang="cs-CZ" sz="2000" dirty="0">
                <a:solidFill>
                  <a:srgbClr val="FFFFFF"/>
                </a:solidFill>
              </a:rPr>
              <a:t>: </a:t>
            </a:r>
            <a:r>
              <a:rPr lang="cs-CZ" sz="2000" dirty="0" err="1">
                <a:solidFill>
                  <a:srgbClr val="FFFFFF"/>
                </a:solidFill>
              </a:rPr>
              <a:t>aims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en" sz="2000" dirty="0">
                <a:solidFill>
                  <a:srgbClr val="FFFFFF"/>
                </a:solidFill>
              </a:rPr>
              <a:t>for </a:t>
            </a:r>
            <a:r>
              <a:rPr lang="en" sz="2000" dirty="0">
                <a:solidFill>
                  <a:srgbClr val="FF0000"/>
                </a:solidFill>
              </a:rPr>
              <a:t>immediate gratification </a:t>
            </a:r>
            <a:r>
              <a:rPr lang="en" sz="2000" dirty="0">
                <a:solidFill>
                  <a:srgbClr val="FFFFFF"/>
                </a:solidFill>
              </a:rPr>
              <a:t>of wants and needs, or impulses.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FFFFFF"/>
                </a:solidFill>
              </a:rPr>
              <a:t>The unorganized part of our personality that contains primitive instincts</a:t>
            </a:r>
            <a:r>
              <a:rPr lang="cs-CZ" sz="2000" dirty="0">
                <a:solidFill>
                  <a:srgbClr val="FFFFFF"/>
                </a:solidFill>
              </a:rPr>
              <a:t>. It </a:t>
            </a:r>
            <a:r>
              <a:rPr lang="cs-CZ" sz="2000" dirty="0" err="1">
                <a:solidFill>
                  <a:srgbClr val="FFFFFF"/>
                </a:solidFill>
              </a:rPr>
              <a:t>is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completely</a:t>
            </a:r>
            <a:r>
              <a:rPr lang="cs-CZ" sz="2000" dirty="0">
                <a:solidFill>
                  <a:srgbClr val="FF0000"/>
                </a:solidFill>
              </a:rPr>
              <a:t> in </a:t>
            </a:r>
            <a:r>
              <a:rPr lang="cs-CZ" sz="2000" dirty="0" err="1">
                <a:solidFill>
                  <a:srgbClr val="FF0000"/>
                </a:solidFill>
              </a:rPr>
              <a:t>the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unconsciouss</a:t>
            </a:r>
            <a:r>
              <a:rPr lang="cs-CZ" sz="2000" dirty="0">
                <a:solidFill>
                  <a:srgbClr val="FFFFFF"/>
                </a:solidFill>
              </a:rPr>
              <a:t>.</a:t>
            </a:r>
            <a:r>
              <a:rPr lang="en" sz="2000" dirty="0">
                <a:solidFill>
                  <a:srgbClr val="FFFFFF"/>
                </a:solidFill>
              </a:rPr>
              <a:t> 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FFFFFF"/>
                </a:solidFill>
              </a:rPr>
              <a:t>These impulses are often sexual or aggressive</a:t>
            </a:r>
            <a:r>
              <a:rPr lang="cs-CZ" sz="2000" dirty="0">
                <a:solidFill>
                  <a:srgbClr val="FFFFFF"/>
                </a:solidFill>
              </a:rPr>
              <a:t>.</a:t>
            </a:r>
            <a:r>
              <a:rPr lang="en" sz="2000" dirty="0">
                <a:solidFill>
                  <a:srgbClr val="FFFFFF"/>
                </a:solidFill>
              </a:rPr>
              <a:t> </a:t>
            </a:r>
          </a:p>
          <a:p>
            <a:endParaRPr lang="en" sz="2400" dirty="0">
              <a:solidFill>
                <a:srgbClr val="FFFFFF"/>
              </a:solidFill>
            </a:endParaRPr>
          </a:p>
        </p:txBody>
      </p:sp>
      <p:pic>
        <p:nvPicPr>
          <p:cNvPr id="66" name="Shape 6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391400" y="285750"/>
            <a:ext cx="1473575" cy="13898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667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rgbClr val="0070C0"/>
                </a:solidFill>
              </a:rPr>
              <a:t>Superego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962150"/>
            <a:ext cx="8229600" cy="265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Arial"/>
              <a:buChar char="●"/>
            </a:pPr>
            <a:r>
              <a:rPr lang="cs-CZ" sz="2000" dirty="0" err="1">
                <a:solidFill>
                  <a:srgbClr val="FFFFFF"/>
                </a:solidFill>
              </a:rPr>
              <a:t>The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authority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principle</a:t>
            </a:r>
            <a:r>
              <a:rPr lang="cs-CZ" sz="2000" dirty="0">
                <a:solidFill>
                  <a:srgbClr val="FFFFFF"/>
                </a:solidFill>
              </a:rPr>
              <a:t>: </a:t>
            </a:r>
            <a:r>
              <a:rPr lang="en" sz="2000" dirty="0">
                <a:solidFill>
                  <a:srgbClr val="FFFFFF"/>
                </a:solidFill>
              </a:rPr>
              <a:t>holds our sense of right and and wrong</a:t>
            </a:r>
            <a:r>
              <a:rPr lang="cs-CZ" sz="2000" dirty="0">
                <a:solidFill>
                  <a:srgbClr val="FFFFFF"/>
                </a:solidFill>
              </a:rPr>
              <a:t> (</a:t>
            </a:r>
            <a:r>
              <a:rPr lang="cs-CZ" sz="2000" dirty="0" err="1">
                <a:solidFill>
                  <a:srgbClr val="FFFFFF"/>
                </a:solidFill>
              </a:rPr>
              <a:t>internalized</a:t>
            </a:r>
            <a:r>
              <a:rPr lang="en" sz="2000" dirty="0">
                <a:solidFill>
                  <a:srgbClr val="FFFFFF"/>
                </a:solidFill>
              </a:rPr>
              <a:t> moral standards</a:t>
            </a:r>
            <a:r>
              <a:rPr lang="cs-CZ" sz="2000" dirty="0">
                <a:solidFill>
                  <a:srgbClr val="FFFFFF"/>
                </a:solidFill>
              </a:rPr>
              <a:t>)</a:t>
            </a:r>
            <a:r>
              <a:rPr lang="en" sz="2000" dirty="0">
                <a:solidFill>
                  <a:srgbClr val="FFFFFF"/>
                </a:solidFill>
              </a:rPr>
              <a:t>. </a:t>
            </a:r>
            <a:endParaRPr lang="cs-CZ" sz="2000" dirty="0">
              <a:solidFill>
                <a:srgbClr val="FFFFFF"/>
              </a:solidFill>
            </a:endParaRPr>
          </a:p>
          <a:p>
            <a:pPr marL="457200" lvl="0" indent="-3683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Arial"/>
              <a:buChar char="●"/>
            </a:pPr>
            <a:r>
              <a:rPr lang="cs-CZ" sz="2000" dirty="0">
                <a:solidFill>
                  <a:srgbClr val="FFFFFF"/>
                </a:solidFill>
              </a:rPr>
              <a:t>It </a:t>
            </a:r>
            <a:r>
              <a:rPr lang="cs-CZ" sz="2000" dirty="0" err="1">
                <a:solidFill>
                  <a:srgbClr val="FFFFFF"/>
                </a:solidFill>
              </a:rPr>
              <a:t>is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both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conscious</a:t>
            </a:r>
            <a:r>
              <a:rPr lang="cs-CZ" sz="2000" dirty="0">
                <a:solidFill>
                  <a:srgbClr val="0070C0"/>
                </a:solidFill>
              </a:rPr>
              <a:t> and </a:t>
            </a:r>
            <a:r>
              <a:rPr lang="cs-CZ" sz="2000" dirty="0" err="1">
                <a:solidFill>
                  <a:srgbClr val="0070C0"/>
                </a:solidFill>
              </a:rPr>
              <a:t>unconscious</a:t>
            </a:r>
            <a:endParaRPr lang="cs-CZ" sz="2000" dirty="0">
              <a:solidFill>
                <a:srgbClr val="0070C0"/>
              </a:solidFill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cs-CZ" sz="2000" dirty="0">
                <a:solidFill>
                  <a:srgbClr val="FFFFFF"/>
                </a:solidFill>
              </a:rPr>
              <a:t>I</a:t>
            </a:r>
            <a:r>
              <a:rPr lang="en" sz="2000" dirty="0">
                <a:solidFill>
                  <a:srgbClr val="FFFFFF"/>
                </a:solidFill>
              </a:rPr>
              <a:t>t strives to suppress the inappropriate impulses of the Id. </a:t>
            </a:r>
          </a:p>
          <a:p>
            <a:pPr marL="457200" lvl="0" indent="-3683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Arial"/>
              <a:buChar char="●"/>
            </a:pPr>
            <a:r>
              <a:rPr lang="en" sz="2000" dirty="0">
                <a:solidFill>
                  <a:srgbClr val="FFFFFF"/>
                </a:solidFill>
              </a:rPr>
              <a:t>The </a:t>
            </a:r>
            <a:r>
              <a:rPr lang="cs-CZ" sz="2000" dirty="0">
                <a:solidFill>
                  <a:srgbClr val="FFFFFF"/>
                </a:solidFill>
              </a:rPr>
              <a:t>S</a:t>
            </a:r>
            <a:r>
              <a:rPr lang="en" sz="2000" dirty="0">
                <a:solidFill>
                  <a:srgbClr val="FFFFFF"/>
                </a:solidFill>
              </a:rPr>
              <a:t>uperego aims for perfection</a:t>
            </a:r>
            <a:r>
              <a:rPr lang="cs-CZ" sz="2000" dirty="0">
                <a:solidFill>
                  <a:srgbClr val="FFFFFF"/>
                </a:solidFill>
              </a:rPr>
              <a:t> and </a:t>
            </a:r>
            <a:r>
              <a:rPr lang="en" sz="2000" dirty="0">
                <a:solidFill>
                  <a:srgbClr val="FFFFFF"/>
                </a:solidFill>
              </a:rPr>
              <a:t>causes </a:t>
            </a:r>
            <a:r>
              <a:rPr lang="en" sz="2000" dirty="0">
                <a:solidFill>
                  <a:srgbClr val="0070C0"/>
                </a:solidFill>
              </a:rPr>
              <a:t>feelings of guilt</a:t>
            </a:r>
            <a:r>
              <a:rPr lang="en" sz="2000" dirty="0">
                <a:solidFill>
                  <a:srgbClr val="FFFFFF"/>
                </a:solidFill>
              </a:rPr>
              <a:t> as punishment for bad behavior and</a:t>
            </a:r>
            <a:r>
              <a:rPr lang="cs-CZ" sz="2000" dirty="0">
                <a:solidFill>
                  <a:srgbClr val="FFFFFF"/>
                </a:solidFill>
              </a:rPr>
              <a:t>.</a:t>
            </a:r>
            <a:endParaRPr lang="en" sz="2000" dirty="0">
              <a:solidFill>
                <a:srgbClr val="FFFFFF"/>
              </a:solidFill>
            </a:endParaRPr>
          </a:p>
        </p:txBody>
      </p:sp>
      <p:pic>
        <p:nvPicPr>
          <p:cNvPr id="80" name="Shape 8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195950" y="285750"/>
            <a:ext cx="1490850" cy="15693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91207" y="416424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rgbClr val="00B050"/>
                </a:solidFill>
              </a:rPr>
              <a:t>Ego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40697" y="2593161"/>
            <a:ext cx="8346103" cy="228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Arial"/>
              <a:buChar char="●"/>
            </a:pPr>
            <a:r>
              <a:rPr lang="cs-CZ" sz="2000" dirty="0" err="1">
                <a:solidFill>
                  <a:srgbClr val="FFFFFF"/>
                </a:solidFill>
              </a:rPr>
              <a:t>The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>
                <a:solidFill>
                  <a:srgbClr val="00B050"/>
                </a:solidFill>
              </a:rPr>
              <a:t>reality </a:t>
            </a:r>
            <a:r>
              <a:rPr lang="cs-CZ" sz="2000" dirty="0" err="1">
                <a:solidFill>
                  <a:srgbClr val="00B050"/>
                </a:solidFill>
              </a:rPr>
              <a:t>principle</a:t>
            </a:r>
            <a:r>
              <a:rPr lang="cs-CZ" sz="2000" dirty="0">
                <a:solidFill>
                  <a:srgbClr val="FFFFFF"/>
                </a:solidFill>
              </a:rPr>
              <a:t>: </a:t>
            </a:r>
            <a:r>
              <a:rPr lang="en" sz="2000" dirty="0">
                <a:solidFill>
                  <a:srgbClr val="FFFFFF"/>
                </a:solidFill>
              </a:rPr>
              <a:t>represents common sense</a:t>
            </a:r>
            <a:r>
              <a:rPr lang="cs-CZ" sz="2000" dirty="0">
                <a:solidFill>
                  <a:srgbClr val="FFFFFF"/>
                </a:solidFill>
              </a:rPr>
              <a:t>.</a:t>
            </a:r>
            <a:r>
              <a:rPr lang="en" sz="2000" dirty="0">
                <a:solidFill>
                  <a:srgbClr val="FFFFFF"/>
                </a:solidFill>
              </a:rPr>
              <a:t> </a:t>
            </a:r>
            <a:endParaRPr lang="cs-CZ" sz="2000" dirty="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FFFFFF"/>
                </a:solidFill>
              </a:rPr>
              <a:t>The organized part of our  personality that deals with reality and the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en" sz="2000" dirty="0">
                <a:solidFill>
                  <a:srgbClr val="00B050"/>
                </a:solidFill>
              </a:rPr>
              <a:t>regulation of the desires of the </a:t>
            </a:r>
            <a:r>
              <a:rPr lang="cs-CZ" sz="2000" dirty="0">
                <a:solidFill>
                  <a:srgbClr val="00B050"/>
                </a:solidFill>
              </a:rPr>
              <a:t>I</a:t>
            </a:r>
            <a:r>
              <a:rPr lang="en" sz="2000" dirty="0">
                <a:solidFill>
                  <a:srgbClr val="00B050"/>
                </a:solidFill>
              </a:rPr>
              <a:t>d and </a:t>
            </a:r>
            <a:r>
              <a:rPr lang="cs-CZ" sz="2000" dirty="0">
                <a:solidFill>
                  <a:srgbClr val="00B050"/>
                </a:solidFill>
              </a:rPr>
              <a:t>S</a:t>
            </a:r>
            <a:r>
              <a:rPr lang="en" sz="2000" dirty="0">
                <a:solidFill>
                  <a:srgbClr val="00B050"/>
                </a:solidFill>
              </a:rPr>
              <a:t>uperego</a:t>
            </a:r>
            <a:r>
              <a:rPr lang="en" sz="2000" dirty="0">
                <a:solidFill>
                  <a:srgbClr val="FFFFFF"/>
                </a:solidFill>
              </a:rPr>
              <a:t>. 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FFFFFF"/>
                </a:solidFill>
              </a:rPr>
              <a:t>The </a:t>
            </a:r>
            <a:r>
              <a:rPr lang="cs-CZ" sz="2000" dirty="0">
                <a:solidFill>
                  <a:srgbClr val="FFFFFF"/>
                </a:solidFill>
              </a:rPr>
              <a:t>E</a:t>
            </a:r>
            <a:r>
              <a:rPr lang="en" sz="2000" dirty="0">
                <a:solidFill>
                  <a:srgbClr val="FFFFFF"/>
                </a:solidFill>
              </a:rPr>
              <a:t>go works for </a:t>
            </a:r>
            <a:r>
              <a:rPr lang="en" sz="2000" dirty="0">
                <a:solidFill>
                  <a:srgbClr val="00B050"/>
                </a:solidFill>
              </a:rPr>
              <a:t>long term benefits rather than instant gratification</a:t>
            </a:r>
            <a:r>
              <a:rPr lang="cs-CZ" sz="2000" dirty="0">
                <a:solidFill>
                  <a:srgbClr val="00B050"/>
                </a:solidFill>
              </a:rPr>
              <a:t>.</a:t>
            </a:r>
            <a:endParaRPr lang="en" sz="2000" dirty="0">
              <a:solidFill>
                <a:srgbClr val="00B050"/>
              </a:solidFill>
            </a:endParaRPr>
          </a:p>
          <a:p>
            <a:endParaRPr lang="en" sz="2400" dirty="0">
              <a:solidFill>
                <a:srgbClr val="FFFFFF"/>
              </a:solidFill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334000" y="404616"/>
            <a:ext cx="3034145" cy="2133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Psychosexual Development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196666"/>
            <a:ext cx="4800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000" dirty="0"/>
              <a:t>Series of five stages</a:t>
            </a:r>
            <a:r>
              <a:rPr lang="cs-CZ" sz="2000" dirty="0"/>
              <a:t> in early </a:t>
            </a:r>
            <a:r>
              <a:rPr lang="cs-CZ" sz="2000" dirty="0" err="1"/>
              <a:t>childhood</a:t>
            </a:r>
            <a:r>
              <a:rPr lang="cs-CZ" sz="2000" dirty="0"/>
              <a:t>.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-CZ" sz="2000" dirty="0"/>
              <a:t>In </a:t>
            </a:r>
            <a:r>
              <a:rPr lang="cs-CZ" sz="2000" dirty="0" err="1"/>
              <a:t>each</a:t>
            </a:r>
            <a:r>
              <a:rPr lang="cs-CZ" sz="2000" dirty="0"/>
              <a:t> </a:t>
            </a:r>
            <a:r>
              <a:rPr lang="cs-CZ" sz="2000" dirty="0" err="1"/>
              <a:t>stage</a:t>
            </a:r>
            <a:r>
              <a:rPr lang="cs-CZ" sz="2000" dirty="0"/>
              <a:t> </a:t>
            </a:r>
            <a:r>
              <a:rPr lang="cs-CZ" sz="2000" dirty="0" err="1">
                <a:solidFill>
                  <a:srgbClr val="C00000"/>
                </a:solidFill>
              </a:rPr>
              <a:t>the</a:t>
            </a:r>
            <a:r>
              <a:rPr lang="cs-CZ" sz="2000" dirty="0">
                <a:solidFill>
                  <a:srgbClr val="C00000"/>
                </a:solidFill>
              </a:rPr>
              <a:t> </a:t>
            </a:r>
            <a:r>
              <a:rPr lang="cs-CZ" sz="2000" dirty="0" err="1">
                <a:solidFill>
                  <a:srgbClr val="C00000"/>
                </a:solidFill>
              </a:rPr>
              <a:t>child´s</a:t>
            </a:r>
            <a:r>
              <a:rPr lang="cs-CZ" sz="2000" dirty="0">
                <a:solidFill>
                  <a:srgbClr val="C00000"/>
                </a:solidFill>
              </a:rPr>
              <a:t> </a:t>
            </a:r>
            <a:r>
              <a:rPr lang="cs-CZ" sz="2000" dirty="0" err="1">
                <a:solidFill>
                  <a:srgbClr val="C00000"/>
                </a:solidFill>
              </a:rPr>
              <a:t>behavior</a:t>
            </a:r>
            <a:r>
              <a:rPr lang="cs-CZ" sz="2000" dirty="0">
                <a:solidFill>
                  <a:srgbClr val="C00000"/>
                </a:solidFill>
              </a:rPr>
              <a:t> </a:t>
            </a:r>
            <a:r>
              <a:rPr lang="cs-CZ" sz="2000" dirty="0" err="1">
                <a:solidFill>
                  <a:srgbClr val="C00000"/>
                </a:solidFill>
              </a:rPr>
              <a:t>is</a:t>
            </a:r>
            <a:r>
              <a:rPr lang="cs-CZ" sz="2000" dirty="0">
                <a:solidFill>
                  <a:srgbClr val="C00000"/>
                </a:solidFill>
              </a:rPr>
              <a:t> </a:t>
            </a:r>
            <a:r>
              <a:rPr lang="cs-CZ" sz="2000" dirty="0" err="1">
                <a:solidFill>
                  <a:srgbClr val="C00000"/>
                </a:solidFill>
              </a:rPr>
              <a:t>oriented</a:t>
            </a:r>
            <a:r>
              <a:rPr lang="cs-CZ" sz="2000" dirty="0">
                <a:solidFill>
                  <a:srgbClr val="C00000"/>
                </a:solidFill>
              </a:rPr>
              <a:t> </a:t>
            </a:r>
            <a:r>
              <a:rPr lang="cs-CZ" sz="2000" dirty="0" err="1">
                <a:solidFill>
                  <a:srgbClr val="C00000"/>
                </a:solidFill>
              </a:rPr>
              <a:t>towards</a:t>
            </a:r>
            <a:r>
              <a:rPr lang="cs-CZ" sz="2000" dirty="0">
                <a:solidFill>
                  <a:srgbClr val="C00000"/>
                </a:solidFill>
              </a:rPr>
              <a:t> </a:t>
            </a:r>
            <a:r>
              <a:rPr lang="cs-CZ" sz="2000" dirty="0" err="1">
                <a:solidFill>
                  <a:srgbClr val="C00000"/>
                </a:solidFill>
              </a:rPr>
              <a:t>certain</a:t>
            </a:r>
            <a:r>
              <a:rPr lang="cs-CZ" sz="2000" dirty="0">
                <a:solidFill>
                  <a:srgbClr val="C00000"/>
                </a:solidFill>
              </a:rPr>
              <a:t> part </a:t>
            </a:r>
            <a:r>
              <a:rPr lang="cs-CZ" sz="2000" dirty="0" err="1">
                <a:solidFill>
                  <a:srgbClr val="C00000"/>
                </a:solidFill>
              </a:rPr>
              <a:t>of</a:t>
            </a:r>
            <a:r>
              <a:rPr lang="cs-CZ" sz="2000" dirty="0">
                <a:solidFill>
                  <a:srgbClr val="C00000"/>
                </a:solidFill>
              </a:rPr>
              <a:t> his/her body.</a:t>
            </a:r>
            <a:endParaRPr lang="en" sz="2000" dirty="0">
              <a:solidFill>
                <a:srgbClr val="C00000"/>
              </a:solidFill>
            </a:endParaRPr>
          </a:p>
          <a:p>
            <a:pPr marL="457200" indent="-419100">
              <a:buSzPct val="166666"/>
              <a:buFont typeface="Arial"/>
              <a:buChar char="•"/>
            </a:pPr>
            <a:r>
              <a:rPr lang="cs-CZ" sz="2000" dirty="0" err="1">
                <a:solidFill>
                  <a:srgbClr val="C00000"/>
                </a:solidFill>
              </a:rPr>
              <a:t>Wrong</a:t>
            </a:r>
            <a:r>
              <a:rPr lang="cs-CZ" sz="2000" dirty="0">
                <a:solidFill>
                  <a:srgbClr val="C00000"/>
                </a:solidFill>
              </a:rPr>
              <a:t> </a:t>
            </a:r>
            <a:r>
              <a:rPr lang="cs-CZ" sz="2000" dirty="0" err="1">
                <a:solidFill>
                  <a:srgbClr val="C00000"/>
                </a:solidFill>
              </a:rPr>
              <a:t>or</a:t>
            </a:r>
            <a:r>
              <a:rPr lang="cs-CZ" sz="2000" dirty="0">
                <a:solidFill>
                  <a:srgbClr val="C00000"/>
                </a:solidFill>
              </a:rPr>
              <a:t> not </a:t>
            </a:r>
            <a:r>
              <a:rPr lang="cs-CZ" sz="2000" dirty="0" err="1">
                <a:solidFill>
                  <a:srgbClr val="C00000"/>
                </a:solidFill>
              </a:rPr>
              <a:t>completed</a:t>
            </a:r>
            <a:r>
              <a:rPr lang="cs-CZ" sz="2000" dirty="0">
                <a:solidFill>
                  <a:srgbClr val="C00000"/>
                </a:solidFill>
              </a:rPr>
              <a:t> </a:t>
            </a:r>
            <a:r>
              <a:rPr lang="cs-CZ" sz="2000" dirty="0" err="1">
                <a:solidFill>
                  <a:srgbClr val="C00000"/>
                </a:solidFill>
              </a:rPr>
              <a:t>passage</a:t>
            </a:r>
            <a:r>
              <a:rPr lang="cs-CZ" sz="2000" dirty="0">
                <a:solidFill>
                  <a:srgbClr val="C00000"/>
                </a:solidFill>
              </a:rPr>
              <a:t> </a:t>
            </a:r>
            <a:r>
              <a:rPr lang="cs-CZ" sz="2000" dirty="0" err="1"/>
              <a:t>through</a:t>
            </a:r>
            <a:r>
              <a:rPr lang="cs-CZ" sz="2000" dirty="0"/>
              <a:t> a </a:t>
            </a:r>
            <a:r>
              <a:rPr lang="cs-CZ" sz="2000" dirty="0" err="1"/>
              <a:t>stage</a:t>
            </a:r>
            <a:r>
              <a:rPr lang="cs-CZ" sz="2000" dirty="0"/>
              <a:t> (</a:t>
            </a:r>
            <a:r>
              <a:rPr lang="cs-CZ" sz="2000" dirty="0" err="1"/>
              <a:t>overgratification</a:t>
            </a:r>
            <a:r>
              <a:rPr lang="cs-CZ" sz="2000" dirty="0"/>
              <a:t>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undergratification</a:t>
            </a:r>
            <a:r>
              <a:rPr lang="cs-CZ" sz="2000" dirty="0"/>
              <a:t>) </a:t>
            </a:r>
            <a:r>
              <a:rPr lang="cs-CZ" sz="2000" dirty="0" err="1">
                <a:solidFill>
                  <a:srgbClr val="C00000"/>
                </a:solidFill>
              </a:rPr>
              <a:t>can</a:t>
            </a:r>
            <a:r>
              <a:rPr lang="cs-CZ" sz="2000" dirty="0">
                <a:solidFill>
                  <a:srgbClr val="C00000"/>
                </a:solidFill>
              </a:rPr>
              <a:t> cause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cs-CZ" sz="2000" dirty="0" err="1"/>
              <a:t>fixation</a:t>
            </a:r>
            <a:r>
              <a:rPr lang="cs-CZ" sz="2000" dirty="0"/>
              <a:t> on </a:t>
            </a:r>
            <a:r>
              <a:rPr lang="cs-CZ" sz="2000" dirty="0" err="1"/>
              <a:t>that</a:t>
            </a:r>
            <a:r>
              <a:rPr lang="cs-CZ" sz="2000" dirty="0"/>
              <a:t> part and </a:t>
            </a:r>
            <a:r>
              <a:rPr lang="en" sz="2000" dirty="0">
                <a:solidFill>
                  <a:srgbClr val="C00000"/>
                </a:solidFill>
              </a:rPr>
              <a:t>adult neuroses</a:t>
            </a:r>
            <a:r>
              <a:rPr lang="cs-CZ" sz="2000" dirty="0">
                <a:solidFill>
                  <a:srgbClr val="C00000"/>
                </a:solidFill>
              </a:rPr>
              <a:t> </a:t>
            </a:r>
            <a:r>
              <a:rPr lang="cs-CZ" sz="2000" dirty="0" err="1">
                <a:solidFill>
                  <a:srgbClr val="C00000"/>
                </a:solidFill>
              </a:rPr>
              <a:t>or</a:t>
            </a:r>
            <a:r>
              <a:rPr lang="cs-CZ" sz="2000" dirty="0">
                <a:solidFill>
                  <a:srgbClr val="C00000"/>
                </a:solidFill>
              </a:rPr>
              <a:t> </a:t>
            </a:r>
            <a:r>
              <a:rPr lang="cs-CZ" sz="2000" dirty="0" err="1">
                <a:solidFill>
                  <a:srgbClr val="C00000"/>
                </a:solidFill>
              </a:rPr>
              <a:t>other</a:t>
            </a:r>
            <a:r>
              <a:rPr lang="cs-CZ" sz="2000" dirty="0">
                <a:solidFill>
                  <a:srgbClr val="C00000"/>
                </a:solidFill>
              </a:rPr>
              <a:t> </a:t>
            </a:r>
            <a:r>
              <a:rPr lang="cs-CZ" sz="2000" dirty="0" err="1">
                <a:solidFill>
                  <a:srgbClr val="C00000"/>
                </a:solidFill>
              </a:rPr>
              <a:t>disorders</a:t>
            </a:r>
            <a:r>
              <a:rPr lang="cs-CZ" sz="2000" dirty="0">
                <a:solidFill>
                  <a:srgbClr val="C00000"/>
                </a:solidFill>
              </a:rPr>
              <a:t>.</a:t>
            </a:r>
          </a:p>
          <a:p>
            <a:pPr marL="457200" indent="-419100">
              <a:buSzPct val="166666"/>
              <a:buFont typeface="Arial"/>
              <a:buChar char="•"/>
            </a:pPr>
            <a:r>
              <a:rPr lang="en" sz="2000" dirty="0"/>
              <a:t>Each has a crisis point regarding a particular erogenous zone</a:t>
            </a:r>
          </a:p>
          <a:p>
            <a:pPr marL="457200" indent="-419100">
              <a:buSzPct val="166666"/>
              <a:buFont typeface="Arial"/>
              <a:buChar char="•"/>
            </a:pPr>
            <a:endParaRPr lang="en" sz="2000" dirty="0">
              <a:solidFill>
                <a:srgbClr val="C00000"/>
              </a:solidFill>
            </a:endParaRPr>
          </a:p>
        </p:txBody>
      </p:sp>
      <p:pic>
        <p:nvPicPr>
          <p:cNvPr id="87" name="Shape 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943600" y="1581150"/>
            <a:ext cx="2351750" cy="282833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rk-gradient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1562</Words>
  <Application>Microsoft Office PowerPoint</Application>
  <PresentationFormat>Předvádění na obrazovce (16:9)</PresentationFormat>
  <Paragraphs>121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Arial</vt:lpstr>
      <vt:lpstr>dark-gradient</vt:lpstr>
      <vt:lpstr>Sigmund Freud</vt:lpstr>
      <vt:lpstr>Sigmund Freud</vt:lpstr>
      <vt:lpstr>Conscious Mind </vt:lpstr>
      <vt:lpstr>Preconscious Mind </vt:lpstr>
      <vt:lpstr>Unconscious Mind</vt:lpstr>
      <vt:lpstr>Id </vt:lpstr>
      <vt:lpstr>Superego</vt:lpstr>
      <vt:lpstr>Ego</vt:lpstr>
      <vt:lpstr>Psychosexual Development</vt:lpstr>
      <vt:lpstr>Oral Stage</vt:lpstr>
      <vt:lpstr>Anal Stage</vt:lpstr>
      <vt:lpstr>Phallic Stage</vt:lpstr>
      <vt:lpstr>Latency Stage</vt:lpstr>
      <vt:lpstr>Genital Stage</vt:lpstr>
      <vt:lpstr>Defense Mechanisms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Sigmund Freud</dc:title>
  <dc:creator>Admin</dc:creator>
  <cp:lastModifiedBy>Barbara Storchova</cp:lastModifiedBy>
  <cp:revision>35</cp:revision>
  <dcterms:modified xsi:type="dcterms:W3CDTF">2021-04-22T22:05:42Z</dcterms:modified>
</cp:coreProperties>
</file>