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222" autoAdjust="0"/>
  </p:normalViewPr>
  <p:slideViewPr>
    <p:cSldViewPr>
      <p:cViewPr varScale="1">
        <p:scale>
          <a:sx n="52" d="100"/>
          <a:sy n="52" d="100"/>
        </p:scale>
        <p:origin x="-18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EE873-D02F-433A-ACEB-AC0DCFC8C9FE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C9058-D86E-4528-9216-42526A9ED82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plasticita se neuplatní tam, kde jde o vývojovou poruchu –</a:t>
            </a:r>
            <a:r>
              <a:rPr lang="cs-CZ" baseline="0" dirty="0" smtClean="0"/>
              <a:t> mozková struktura je od začátku založen chybně</a:t>
            </a:r>
          </a:p>
          <a:p>
            <a:endParaRPr lang="cs-CZ" baseline="0" dirty="0" smtClean="0"/>
          </a:p>
          <a:p>
            <a:r>
              <a:rPr lang="cs-CZ" dirty="0" smtClean="0"/>
              <a:t>když je narušena řeč (exprese i porozumění) a sociální chování oproti jiným oblastem, svědčí to pro málo podnětné výchovné prostředí nebo pervazivní vývojovou poruchu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C9058-D86E-4528-9216-42526A9ED820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klinický obraz i míra závažnosti postižení jsou rozmanité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přidružuje se často smyslová postižení, mentální retardace, SPU, epilepsie</a:t>
            </a:r>
          </a:p>
          <a:p>
            <a:pPr rt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mimo postižení hybnosti bývá na organickém podkladě narušen i kognitivní a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socioemoční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vývoj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C9058-D86E-4528-9216-42526A9ED820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Vojtova metoda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C9058-D86E-4528-9216-42526A9ED820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čím dříve vznikne,</a:t>
            </a:r>
            <a:r>
              <a:rPr lang="cs-CZ" baseline="0" dirty="0" smtClean="0"/>
              <a:t> tím závažnější důsledky</a:t>
            </a:r>
          </a:p>
          <a:p>
            <a:r>
              <a:rPr lang="cs-CZ" baseline="0" dirty="0" smtClean="0"/>
              <a:t>následky taky závisí na častosti záchvatů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C9058-D86E-4528-9216-42526A9ED820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encefalitida (např. klíšťová, meningitida (bakteriální, virová)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C9058-D86E-4528-9216-42526A9ED820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(rozhodování, plánování, reagování na zpětnou vazbu)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C9058-D86E-4528-9216-42526A9ED820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regres,</a:t>
            </a:r>
            <a:r>
              <a:rPr lang="cs-CZ" baseline="0" dirty="0" smtClean="0"/>
              <a:t> zpomalení, stagnace</a:t>
            </a:r>
          </a:p>
          <a:p>
            <a:r>
              <a:rPr lang="cs-CZ" baseline="0" dirty="0" smtClean="0"/>
              <a:t>X u MR je </a:t>
            </a:r>
            <a:r>
              <a:rPr lang="cs-CZ" baseline="0" smtClean="0"/>
              <a:t>vývoj kontinuální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C9058-D86E-4528-9216-42526A9ED820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FEC22C-BBED-4CDA-AEE9-EB0D249535CA}" type="datetimeFigureOut">
              <a:rPr lang="cs-CZ" smtClean="0"/>
              <a:t>28. 2. 2021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3240C6-B7A7-449A-AD1A-CC2DC54B38D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Neurologická problematika dětského 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LS 2021</a:t>
            </a:r>
          </a:p>
          <a:p>
            <a:r>
              <a:rPr lang="cs-CZ" dirty="0" smtClean="0"/>
              <a:t>Mgr. Jana Adámková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záchvaty vypadají různě, po něm </a:t>
            </a:r>
            <a:r>
              <a:rPr lang="cs-CZ" dirty="0" err="1" smtClean="0"/>
              <a:t>pozáchvatový</a:t>
            </a:r>
            <a:r>
              <a:rPr lang="cs-CZ" dirty="0" smtClean="0"/>
              <a:t> stav (únava, ospalost, zmatenost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generalizované záchvaty</a:t>
            </a:r>
          </a:p>
          <a:p>
            <a:pPr lvl="1"/>
            <a:r>
              <a:rPr lang="cs-CZ" dirty="0" smtClean="0"/>
              <a:t>absence – krátká ztráta vědomí</a:t>
            </a:r>
          </a:p>
          <a:p>
            <a:pPr lvl="1"/>
            <a:r>
              <a:rPr lang="cs-CZ" dirty="0" smtClean="0"/>
              <a:t>myoklonické – záškuby těla</a:t>
            </a:r>
          </a:p>
          <a:p>
            <a:pPr lvl="1"/>
            <a:r>
              <a:rPr lang="cs-CZ" dirty="0" smtClean="0"/>
              <a:t>klonické – rytmické záškuby těla, končetin</a:t>
            </a:r>
          </a:p>
          <a:p>
            <a:pPr lvl="1"/>
            <a:r>
              <a:rPr lang="cs-CZ" dirty="0" smtClean="0"/>
              <a:t>tonické – napětí svalů</a:t>
            </a:r>
          </a:p>
          <a:p>
            <a:pPr lvl="1"/>
            <a:r>
              <a:rPr lang="cs-CZ" dirty="0" smtClean="0"/>
              <a:t>celkové křečové záchvaty</a:t>
            </a:r>
          </a:p>
          <a:p>
            <a:r>
              <a:rPr lang="cs-CZ" dirty="0" smtClean="0"/>
              <a:t>ložiskové záchvaty</a:t>
            </a:r>
          </a:p>
          <a:p>
            <a:pPr lvl="1"/>
            <a:r>
              <a:rPr lang="cs-CZ" dirty="0" smtClean="0"/>
              <a:t>jednoduché – je zachováno vědomí</a:t>
            </a:r>
          </a:p>
          <a:p>
            <a:pPr lvl="1"/>
            <a:r>
              <a:rPr lang="cs-CZ" dirty="0" smtClean="0"/>
              <a:t>komplexní – automatické chování, částečná nebo úplná ztráta vědomí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Infekce CNS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 3 let → bývá postižení intelektu</a:t>
            </a:r>
          </a:p>
          <a:p>
            <a:r>
              <a:rPr lang="cs-CZ" dirty="0" smtClean="0"/>
              <a:t>po 3. roce → vliv na osobnost, poruchy chování</a:t>
            </a:r>
          </a:p>
          <a:p>
            <a:r>
              <a:rPr lang="cs-CZ" dirty="0" smtClean="0"/>
              <a:t>přetrvávající obtíže: </a:t>
            </a:r>
            <a:r>
              <a:rPr lang="cs-CZ" b="1" dirty="0" smtClean="0"/>
              <a:t>poruchy </a:t>
            </a:r>
            <a:r>
              <a:rPr lang="cs-CZ" b="1" dirty="0" smtClean="0"/>
              <a:t>spánku</a:t>
            </a:r>
            <a:r>
              <a:rPr lang="cs-CZ" dirty="0" smtClean="0"/>
              <a:t>, </a:t>
            </a:r>
            <a:r>
              <a:rPr lang="cs-CZ" b="1" dirty="0" smtClean="0"/>
              <a:t>hyperaktivita</a:t>
            </a:r>
            <a:r>
              <a:rPr lang="cs-CZ" dirty="0" smtClean="0"/>
              <a:t>, </a:t>
            </a:r>
            <a:r>
              <a:rPr lang="cs-CZ" b="1" dirty="0" smtClean="0"/>
              <a:t>poruchy</a:t>
            </a:r>
            <a:r>
              <a:rPr lang="cs-CZ" dirty="0" smtClean="0"/>
              <a:t> </a:t>
            </a:r>
            <a:r>
              <a:rPr lang="cs-CZ" b="1" dirty="0" smtClean="0"/>
              <a:t>pozornosti</a:t>
            </a:r>
            <a:r>
              <a:rPr lang="cs-CZ" dirty="0" smtClean="0"/>
              <a:t>, </a:t>
            </a:r>
            <a:r>
              <a:rPr lang="cs-CZ" b="1" dirty="0" smtClean="0"/>
              <a:t>emoční</a:t>
            </a:r>
            <a:r>
              <a:rPr lang="cs-CZ" dirty="0" smtClean="0"/>
              <a:t> </a:t>
            </a:r>
            <a:r>
              <a:rPr lang="cs-CZ" b="1" dirty="0" smtClean="0"/>
              <a:t>labilita</a:t>
            </a:r>
            <a:r>
              <a:rPr lang="cs-CZ" dirty="0" smtClean="0"/>
              <a:t>, zvýšená </a:t>
            </a:r>
            <a:r>
              <a:rPr lang="cs-CZ" b="1" dirty="0" smtClean="0"/>
              <a:t>agresivita</a:t>
            </a:r>
          </a:p>
          <a:p>
            <a:r>
              <a:rPr lang="cs-CZ" dirty="0" smtClean="0"/>
              <a:t>několik měsíců po nemoci dominují percepčně motorické poruchy</a:t>
            </a:r>
          </a:p>
          <a:p>
            <a:r>
              <a:rPr lang="cs-CZ" dirty="0" smtClean="0"/>
              <a:t>v dlouhodobé perspektivě se objevují poruchy učení a jiné školní obtíže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Úrazy hlavy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krátce po úrazu mají psychické poruchy většina dětí</a:t>
            </a:r>
          </a:p>
          <a:p>
            <a:pPr lvl="1"/>
            <a:r>
              <a:rPr lang="cs-CZ" sz="2400" dirty="0" smtClean="0"/>
              <a:t>u části vymizí do 1 – 3 měsíců</a:t>
            </a:r>
          </a:p>
          <a:p>
            <a:pPr lvl="1"/>
            <a:r>
              <a:rPr lang="cs-CZ" sz="2400" dirty="0" smtClean="0"/>
              <a:t>nebo přechodné poruchy kognitivních funkcí (upraví se do 6 měsíců až 1 roku)</a:t>
            </a:r>
          </a:p>
          <a:p>
            <a:pPr lvl="1"/>
            <a:r>
              <a:rPr lang="cs-CZ" sz="2400" dirty="0" smtClean="0"/>
              <a:t>do 2 – 5 let lze očekávat minimum změn, po 5 letech spontánní nápravu už nelze očekávat</a:t>
            </a:r>
          </a:p>
          <a:p>
            <a:r>
              <a:rPr lang="cs-CZ" dirty="0" smtClean="0"/>
              <a:t>nejčastějšími dlouhodobými následky jsou poruchy exekutivních </a:t>
            </a:r>
            <a:r>
              <a:rPr lang="cs-CZ" dirty="0" smtClean="0"/>
              <a:t>funkcí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Demence 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= poškození intelektu po 2. roce života</a:t>
            </a:r>
          </a:p>
          <a:p>
            <a:r>
              <a:rPr lang="cs-CZ" dirty="0" smtClean="0"/>
              <a:t>diskontinuita vývoje</a:t>
            </a:r>
          </a:p>
          <a:p>
            <a:r>
              <a:rPr lang="cs-CZ" dirty="0" smtClean="0"/>
              <a:t>u metabolických, degenerativních onemocnění</a:t>
            </a:r>
          </a:p>
          <a:p>
            <a:r>
              <a:rPr lang="cs-CZ" sz="2400" dirty="0" smtClean="0"/>
              <a:t>pokles </a:t>
            </a:r>
            <a:r>
              <a:rPr lang="cs-CZ" sz="2400" dirty="0" smtClean="0"/>
              <a:t>paměti nejnápadnější při učení se novým </a:t>
            </a:r>
            <a:r>
              <a:rPr lang="cs-CZ" sz="2400" dirty="0" smtClean="0"/>
              <a:t>informacím</a:t>
            </a:r>
          </a:p>
          <a:p>
            <a:r>
              <a:rPr lang="cs-CZ" sz="2400" dirty="0" smtClean="0"/>
              <a:t>úpadek </a:t>
            </a:r>
            <a:r>
              <a:rPr lang="cs-CZ" sz="2400" dirty="0" smtClean="0"/>
              <a:t>úsudku a </a:t>
            </a:r>
            <a:r>
              <a:rPr lang="cs-CZ" sz="2400" dirty="0" smtClean="0"/>
              <a:t>myšlení</a:t>
            </a:r>
          </a:p>
          <a:p>
            <a:r>
              <a:rPr lang="cs-CZ" sz="2400" dirty="0" smtClean="0"/>
              <a:t>povědomí </a:t>
            </a:r>
            <a:r>
              <a:rPr lang="cs-CZ" sz="2400" dirty="0" smtClean="0"/>
              <a:t>o prostředí zachováno dostatečně </a:t>
            </a:r>
            <a:r>
              <a:rPr lang="cs-CZ" sz="2400" dirty="0" smtClean="0"/>
              <a:t>dlouho</a:t>
            </a:r>
            <a:endParaRPr lang="cs-CZ" dirty="0" smtClean="0"/>
          </a:p>
          <a:p>
            <a:r>
              <a:rPr lang="cs-CZ" sz="2400" dirty="0" smtClean="0"/>
              <a:t>úbytek </a:t>
            </a:r>
            <a:r>
              <a:rPr lang="cs-CZ" sz="2400" dirty="0" smtClean="0"/>
              <a:t>emoční kontroly a </a:t>
            </a:r>
            <a:r>
              <a:rPr lang="cs-CZ" sz="2400" dirty="0" smtClean="0"/>
              <a:t>motivace</a:t>
            </a:r>
          </a:p>
          <a:p>
            <a:pPr lvl="1"/>
            <a:r>
              <a:rPr lang="cs-CZ" dirty="0" smtClean="0"/>
              <a:t>afektivní labilita, zvýšená dráždivost, psychomotorický </a:t>
            </a:r>
            <a:r>
              <a:rPr lang="cs-CZ" dirty="0" smtClean="0"/>
              <a:t>neklid, náhle vznikající </a:t>
            </a:r>
            <a:r>
              <a:rPr lang="cs-CZ" dirty="0" smtClean="0"/>
              <a:t>agresivita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postižení CNS obecně</a:t>
            </a:r>
          </a:p>
          <a:p>
            <a:r>
              <a:rPr lang="cs-CZ" dirty="0" smtClean="0"/>
              <a:t>DMO</a:t>
            </a:r>
          </a:p>
          <a:p>
            <a:r>
              <a:rPr lang="cs-CZ" dirty="0" smtClean="0"/>
              <a:t>epilepsie</a:t>
            </a:r>
          </a:p>
          <a:p>
            <a:r>
              <a:rPr lang="cs-CZ" dirty="0" err="1" smtClean="0"/>
              <a:t>infekty</a:t>
            </a:r>
            <a:r>
              <a:rPr lang="cs-CZ" dirty="0" smtClean="0"/>
              <a:t> CNS</a:t>
            </a:r>
          </a:p>
          <a:p>
            <a:r>
              <a:rPr lang="cs-CZ" dirty="0" smtClean="0"/>
              <a:t>úrazy hlavy</a:t>
            </a:r>
          </a:p>
          <a:p>
            <a:r>
              <a:rPr lang="cs-CZ" dirty="0" smtClean="0"/>
              <a:t>demence u dětí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Postižení CNS 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obraz závislý na vývojové úrovni dítěte</a:t>
            </a:r>
          </a:p>
          <a:p>
            <a:r>
              <a:rPr lang="cs-CZ" dirty="0" smtClean="0"/>
              <a:t>mozek dozrává kolem 7.-8. roku – do té doby velká plasticita</a:t>
            </a:r>
          </a:p>
          <a:p>
            <a:r>
              <a:rPr lang="cs-CZ" sz="2400" dirty="0" smtClean="0"/>
              <a:t>organické </a:t>
            </a:r>
            <a:r>
              <a:rPr lang="cs-CZ" sz="2400" dirty="0" smtClean="0"/>
              <a:t>poškození se odrazí v nerovnoměrnosti vývoje v jednotlivých </a:t>
            </a:r>
            <a:r>
              <a:rPr lang="cs-CZ" sz="2400" dirty="0" smtClean="0"/>
              <a:t>oblastech</a:t>
            </a:r>
          </a:p>
          <a:p>
            <a:r>
              <a:rPr lang="cs-CZ" sz="2400" dirty="0" smtClean="0"/>
              <a:t>nižší </a:t>
            </a:r>
            <a:r>
              <a:rPr lang="cs-CZ" sz="2400" dirty="0" smtClean="0"/>
              <a:t>úroveň jemné či hrubé </a:t>
            </a:r>
            <a:r>
              <a:rPr lang="cs-CZ" sz="2400" dirty="0" smtClean="0"/>
              <a:t>motoriky, nasvědčuje to </a:t>
            </a:r>
            <a:r>
              <a:rPr lang="cs-CZ" sz="2400" dirty="0" smtClean="0"/>
              <a:t>organickému </a:t>
            </a:r>
            <a:r>
              <a:rPr lang="cs-CZ" sz="2400" dirty="0" smtClean="0"/>
              <a:t>postižení</a:t>
            </a:r>
          </a:p>
          <a:p>
            <a:r>
              <a:rPr lang="cs-CZ" sz="2400" dirty="0" smtClean="0"/>
              <a:t>neobratnost </a:t>
            </a:r>
            <a:r>
              <a:rPr lang="cs-CZ" sz="2400" dirty="0" smtClean="0"/>
              <a:t>jemné motoriky, opoždění aktivní složky řeči při normálním porozumění, porucha pozornosti a aktivity </a:t>
            </a:r>
            <a:r>
              <a:rPr lang="cs-CZ" sz="2400" dirty="0" smtClean="0"/>
              <a:t>→ </a:t>
            </a:r>
            <a:r>
              <a:rPr lang="cs-CZ" sz="2400" dirty="0" smtClean="0"/>
              <a:t>lehčí </a:t>
            </a:r>
            <a:r>
              <a:rPr lang="cs-CZ" sz="2400" dirty="0" smtClean="0"/>
              <a:t>forma </a:t>
            </a:r>
            <a:r>
              <a:rPr lang="cs-CZ" sz="2400" dirty="0" smtClean="0"/>
              <a:t>organického postižení </a:t>
            </a:r>
            <a:r>
              <a:rPr lang="cs-CZ" sz="2400" dirty="0" smtClean="0"/>
              <a:t>CNS</a:t>
            </a:r>
          </a:p>
          <a:p>
            <a:r>
              <a:rPr lang="cs-CZ" sz="2400" dirty="0" smtClean="0"/>
              <a:t>postižení </a:t>
            </a:r>
            <a:r>
              <a:rPr lang="cs-CZ" sz="2400" dirty="0" smtClean="0"/>
              <a:t>hrubé motoriky </a:t>
            </a:r>
            <a:r>
              <a:rPr lang="cs-CZ" sz="2400" dirty="0" smtClean="0"/>
              <a:t>→ </a:t>
            </a:r>
            <a:r>
              <a:rPr lang="cs-CZ" sz="2400" dirty="0" smtClean="0"/>
              <a:t>hlubší postižení CNS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motorika</a:t>
            </a:r>
            <a:endParaRPr lang="cs-CZ" dirty="0" smtClean="0"/>
          </a:p>
          <a:p>
            <a:pPr lvl="1"/>
            <a:r>
              <a:rPr lang="cs-CZ" sz="2400" dirty="0" smtClean="0"/>
              <a:t>hyper/</a:t>
            </a:r>
            <a:r>
              <a:rPr lang="cs-CZ" sz="2400" dirty="0" err="1" smtClean="0"/>
              <a:t>hypoaktivita</a:t>
            </a:r>
            <a:endParaRPr lang="cs-CZ" sz="2400" dirty="0" smtClean="0"/>
          </a:p>
          <a:p>
            <a:pPr lvl="1"/>
            <a:r>
              <a:rPr lang="cs-CZ" sz="2400" dirty="0" smtClean="0"/>
              <a:t>abnormity svalového napětí</a:t>
            </a:r>
          </a:p>
          <a:p>
            <a:pPr lvl="1"/>
            <a:r>
              <a:rPr lang="cs-CZ" sz="2400" dirty="0" smtClean="0"/>
              <a:t>neobratnost pohybů, třes, mimovolní pohyby, atypické pohyby</a:t>
            </a:r>
          </a:p>
          <a:p>
            <a:pPr lvl="1"/>
            <a:r>
              <a:rPr lang="cs-CZ" sz="2400" dirty="0" smtClean="0"/>
              <a:t>asymetrie držení těla</a:t>
            </a:r>
          </a:p>
          <a:p>
            <a:pPr lvl="1"/>
            <a:r>
              <a:rPr lang="cs-CZ" sz="2400" dirty="0" smtClean="0"/>
              <a:t>atypická lateralita (stáčení hlavy na jednu stranu)</a:t>
            </a:r>
          </a:p>
          <a:p>
            <a:pPr lvl="1"/>
            <a:r>
              <a:rPr lang="cs-CZ" sz="2400" dirty="0" smtClean="0"/>
              <a:t>poruchy jemné motoriky a </a:t>
            </a:r>
            <a:r>
              <a:rPr lang="cs-CZ" sz="2400" dirty="0" err="1" smtClean="0"/>
              <a:t>grafomotoriky</a:t>
            </a:r>
            <a:endParaRPr lang="cs-CZ" sz="2400" dirty="0" smtClean="0"/>
          </a:p>
          <a:p>
            <a:pPr lvl="1"/>
            <a:r>
              <a:rPr lang="cs-CZ" sz="2400" dirty="0" smtClean="0"/>
              <a:t>poruchy orální motoriky</a:t>
            </a:r>
          </a:p>
          <a:p>
            <a:pPr lvl="1"/>
            <a:r>
              <a:rPr lang="cs-CZ" sz="2400" dirty="0" smtClean="0"/>
              <a:t>opakování pohybů</a:t>
            </a:r>
          </a:p>
          <a:p>
            <a:r>
              <a:rPr lang="cs-CZ" b="1" dirty="0" smtClean="0"/>
              <a:t>řeč a komunikace</a:t>
            </a:r>
            <a:endParaRPr lang="cs-CZ" dirty="0" smtClean="0"/>
          </a:p>
          <a:p>
            <a:pPr lvl="1"/>
            <a:r>
              <a:rPr lang="cs-CZ" sz="2400" dirty="0" smtClean="0"/>
              <a:t>dysartrie, artikulační neobratnost</a:t>
            </a:r>
          </a:p>
          <a:p>
            <a:pPr lvl="1"/>
            <a:r>
              <a:rPr lang="cs-CZ" sz="2400" dirty="0" smtClean="0"/>
              <a:t>expresivní dysfázie</a:t>
            </a:r>
          </a:p>
          <a:p>
            <a:pPr lvl="1"/>
            <a:r>
              <a:rPr lang="cs-CZ" sz="2400" dirty="0" smtClean="0"/>
              <a:t>neplynulost řeči</a:t>
            </a:r>
          </a:p>
          <a:p>
            <a:pPr lvl="1"/>
            <a:r>
              <a:rPr lang="cs-CZ" sz="2400" dirty="0" smtClean="0"/>
              <a:t>poruchy prozodie</a:t>
            </a:r>
          </a:p>
          <a:p>
            <a:pPr lvl="1"/>
            <a:r>
              <a:rPr lang="cs-CZ" sz="2400" dirty="0" smtClean="0"/>
              <a:t>poruchy </a:t>
            </a:r>
            <a:r>
              <a:rPr lang="cs-CZ" sz="2400" dirty="0" smtClean="0"/>
              <a:t>pragmatiky řeči (užití komunikačních signálů v dialogu)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r>
              <a:rPr lang="cs-CZ" b="1" dirty="0" smtClean="0"/>
              <a:t>senzorika</a:t>
            </a:r>
            <a:endParaRPr lang="cs-CZ" dirty="0" smtClean="0"/>
          </a:p>
          <a:p>
            <a:pPr lvl="1"/>
            <a:r>
              <a:rPr lang="cs-CZ" sz="2400" dirty="0" smtClean="0"/>
              <a:t>percepční poruchy</a:t>
            </a:r>
          </a:p>
          <a:p>
            <a:pPr lvl="1"/>
            <a:r>
              <a:rPr lang="cs-CZ" sz="2400" dirty="0" err="1" smtClean="0"/>
              <a:t>vizuomotorické</a:t>
            </a:r>
            <a:r>
              <a:rPr lang="cs-CZ" sz="2400" dirty="0" smtClean="0"/>
              <a:t> poruchy</a:t>
            </a:r>
          </a:p>
          <a:p>
            <a:pPr lvl="1"/>
            <a:r>
              <a:rPr lang="cs-CZ" sz="2400" dirty="0" smtClean="0"/>
              <a:t>zhoršená pravolevá orientace</a:t>
            </a:r>
          </a:p>
          <a:p>
            <a:pPr lvl="1"/>
            <a:r>
              <a:rPr lang="cs-CZ" sz="2400" dirty="0" smtClean="0"/>
              <a:t>neobvyklé epizodické senzorické zkušenosti (pachy, záblesky …)</a:t>
            </a:r>
          </a:p>
          <a:p>
            <a:r>
              <a:rPr lang="cs-CZ" b="1" dirty="0" smtClean="0"/>
              <a:t>bdělost</a:t>
            </a:r>
            <a:r>
              <a:rPr lang="cs-CZ" dirty="0" smtClean="0"/>
              <a:t>, </a:t>
            </a:r>
            <a:r>
              <a:rPr lang="cs-CZ" b="1" dirty="0" smtClean="0"/>
              <a:t>aktivita</a:t>
            </a:r>
            <a:endParaRPr lang="cs-CZ" dirty="0" smtClean="0"/>
          </a:p>
          <a:p>
            <a:pPr lvl="1"/>
            <a:r>
              <a:rPr lang="cs-CZ" sz="2400" dirty="0" smtClean="0"/>
              <a:t>nadměrná nebo nedostatečná aktivita, regulace behaviorálních stavů (málo a špatně spí)</a:t>
            </a:r>
          </a:p>
          <a:p>
            <a:pPr lvl="1"/>
            <a:r>
              <a:rPr lang="cs-CZ" sz="2400" dirty="0" smtClean="0"/>
              <a:t>pomalé psychomotorické </a:t>
            </a:r>
            <a:r>
              <a:rPr lang="cs-CZ" sz="2400" dirty="0" smtClean="0"/>
              <a:t>tempo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pozornost</a:t>
            </a:r>
            <a:endParaRPr lang="cs-CZ" dirty="0" smtClean="0"/>
          </a:p>
          <a:p>
            <a:pPr lvl="1"/>
            <a:r>
              <a:rPr lang="cs-CZ" sz="2400" dirty="0" smtClean="0"/>
              <a:t>krátký rozsah pozornosti, špatná koncentrace, výdrž pozornosti, </a:t>
            </a:r>
            <a:r>
              <a:rPr lang="cs-CZ" sz="2400" dirty="0" err="1" smtClean="0"/>
              <a:t>odklonitelnost</a:t>
            </a:r>
            <a:endParaRPr lang="cs-CZ" sz="2400" dirty="0" smtClean="0"/>
          </a:p>
          <a:p>
            <a:r>
              <a:rPr lang="cs-CZ" b="1" dirty="0" smtClean="0"/>
              <a:t>exekutivní</a:t>
            </a:r>
            <a:r>
              <a:rPr lang="cs-CZ" dirty="0" smtClean="0"/>
              <a:t> </a:t>
            </a:r>
            <a:r>
              <a:rPr lang="cs-CZ" b="1" dirty="0" smtClean="0"/>
              <a:t>funkce</a:t>
            </a:r>
            <a:endParaRPr lang="cs-CZ" dirty="0" smtClean="0"/>
          </a:p>
          <a:p>
            <a:pPr lvl="1"/>
            <a:r>
              <a:rPr lang="cs-CZ" sz="2400" dirty="0" smtClean="0"/>
              <a:t>poruchy plánování, malá cílevědomost</a:t>
            </a:r>
          </a:p>
          <a:p>
            <a:pPr lvl="1"/>
            <a:r>
              <a:rPr lang="cs-CZ" sz="2400" dirty="0" smtClean="0"/>
              <a:t>snížená flexibilita, perseverace, poruchy přepínání pozornosti</a:t>
            </a:r>
          </a:p>
          <a:p>
            <a:pPr lvl="1"/>
            <a:r>
              <a:rPr lang="cs-CZ" sz="2400" dirty="0" smtClean="0"/>
              <a:t>nedostatečná kontrola impulzů</a:t>
            </a:r>
          </a:p>
          <a:p>
            <a:r>
              <a:rPr lang="cs-CZ" b="1" dirty="0" smtClean="0"/>
              <a:t>kognitivní poruchy</a:t>
            </a:r>
            <a:endParaRPr lang="cs-CZ" dirty="0" smtClean="0"/>
          </a:p>
          <a:p>
            <a:pPr lvl="1"/>
            <a:r>
              <a:rPr lang="cs-CZ" sz="2400" dirty="0" smtClean="0"/>
              <a:t>deficit intelektových funkcí, porucha usuzování a řešení problémů</a:t>
            </a:r>
          </a:p>
          <a:p>
            <a:pPr lvl="1"/>
            <a:r>
              <a:rPr lang="cs-CZ" sz="2400" dirty="0" smtClean="0"/>
              <a:t>SPU</a:t>
            </a:r>
          </a:p>
          <a:p>
            <a:pPr lvl="1"/>
            <a:r>
              <a:rPr lang="cs-CZ" sz="2400" dirty="0" smtClean="0"/>
              <a:t>poruchy řeči (</a:t>
            </a:r>
            <a:r>
              <a:rPr lang="cs-CZ" sz="2400" dirty="0" err="1" smtClean="0"/>
              <a:t>agramatismy</a:t>
            </a:r>
            <a:r>
              <a:rPr lang="cs-CZ" sz="2400" dirty="0" smtClean="0"/>
              <a:t>, obtížné hledání slov)</a:t>
            </a:r>
          </a:p>
          <a:p>
            <a:pPr lvl="1"/>
            <a:r>
              <a:rPr lang="cs-CZ" sz="2400" dirty="0" smtClean="0"/>
              <a:t>poruchy </a:t>
            </a:r>
            <a:r>
              <a:rPr lang="cs-CZ" sz="2400" dirty="0" smtClean="0"/>
              <a:t>paměti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Dětská mozková obrna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etiologie:</a:t>
            </a:r>
            <a:endParaRPr lang="cs-CZ" dirty="0" smtClean="0"/>
          </a:p>
          <a:p>
            <a:pPr lvl="1"/>
            <a:r>
              <a:rPr lang="cs-CZ" sz="2400" dirty="0" smtClean="0"/>
              <a:t>vrozené vývojové vady </a:t>
            </a:r>
            <a:r>
              <a:rPr lang="cs-CZ" sz="2400" dirty="0" smtClean="0"/>
              <a:t>mozku</a:t>
            </a:r>
            <a:endParaRPr lang="cs-CZ" sz="2400" dirty="0" smtClean="0"/>
          </a:p>
          <a:p>
            <a:pPr lvl="1"/>
            <a:r>
              <a:rPr lang="cs-CZ" sz="2400" dirty="0" smtClean="0"/>
              <a:t>prenatální, perinatální, postnatální poškození mozku</a:t>
            </a:r>
          </a:p>
          <a:p>
            <a:pPr lvl="1"/>
            <a:r>
              <a:rPr lang="cs-CZ" sz="2400" dirty="0" smtClean="0"/>
              <a:t>infekce, </a:t>
            </a:r>
            <a:r>
              <a:rPr lang="cs-CZ" sz="2400" dirty="0" smtClean="0"/>
              <a:t>malnutrice, </a:t>
            </a:r>
            <a:r>
              <a:rPr lang="cs-CZ" sz="2400" dirty="0" smtClean="0"/>
              <a:t>intrakraniální krvácení, mechanické vlivy </a:t>
            </a:r>
            <a:r>
              <a:rPr lang="cs-CZ" sz="2400" dirty="0" smtClean="0"/>
              <a:t>porodu</a:t>
            </a:r>
          </a:p>
          <a:p>
            <a:r>
              <a:rPr lang="cs-CZ" dirty="0" smtClean="0"/>
              <a:t>mimo postižení hybnosti bývá na organickém podkladě narušen i kognitivní a </a:t>
            </a:r>
            <a:r>
              <a:rPr lang="cs-CZ" dirty="0" err="1" smtClean="0"/>
              <a:t>socioemoční</a:t>
            </a:r>
            <a:r>
              <a:rPr lang="cs-CZ" dirty="0" smtClean="0"/>
              <a:t> </a:t>
            </a:r>
            <a:r>
              <a:rPr lang="cs-CZ" dirty="0" smtClean="0"/>
              <a:t>vývoj</a:t>
            </a:r>
          </a:p>
          <a:p>
            <a:r>
              <a:rPr lang="cs-CZ" dirty="0" smtClean="0"/>
              <a:t>abnormální svalový tonus má vliv na úroveň na aktivitu </a:t>
            </a:r>
            <a:r>
              <a:rPr lang="cs-CZ" dirty="0" smtClean="0"/>
              <a:t>dítěte</a:t>
            </a:r>
          </a:p>
          <a:p>
            <a:r>
              <a:rPr lang="cs-CZ" dirty="0" smtClean="0"/>
              <a:t>náročné vyladění matka-dítě</a:t>
            </a:r>
          </a:p>
          <a:p>
            <a:r>
              <a:rPr lang="cs-CZ" dirty="0" smtClean="0"/>
              <a:t>narušení procesu separace-individuace</a:t>
            </a:r>
            <a:endParaRPr lang="cs-CZ" dirty="0" smtClean="0"/>
          </a:p>
          <a:p>
            <a:endParaRPr lang="cs-CZ" dirty="0" smtClean="0"/>
          </a:p>
          <a:p>
            <a:endParaRPr lang="cs-CZ" sz="2700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/>
          <a:lstStyle/>
          <a:p>
            <a:r>
              <a:rPr lang="cs-CZ" dirty="0" smtClean="0"/>
              <a:t>riziko deprivace</a:t>
            </a:r>
          </a:p>
          <a:p>
            <a:r>
              <a:rPr lang="cs-CZ" dirty="0" smtClean="0"/>
              <a:t>formy:</a:t>
            </a:r>
          </a:p>
          <a:p>
            <a:pPr lvl="1"/>
            <a:r>
              <a:rPr lang="cs-CZ" dirty="0" smtClean="0"/>
              <a:t>hypertonická forma (spastická)</a:t>
            </a:r>
          </a:p>
          <a:p>
            <a:pPr lvl="2"/>
            <a:r>
              <a:rPr lang="cs-CZ" dirty="0" smtClean="0"/>
              <a:t>nejčastější</a:t>
            </a:r>
          </a:p>
          <a:p>
            <a:pPr lvl="1"/>
            <a:r>
              <a:rPr lang="cs-CZ" dirty="0" smtClean="0"/>
              <a:t>dyskinetická forma</a:t>
            </a:r>
          </a:p>
          <a:p>
            <a:pPr lvl="2"/>
            <a:r>
              <a:rPr lang="cs-CZ" dirty="0" smtClean="0"/>
              <a:t>mimovolní pohyby, kolísavý svalový tonus</a:t>
            </a:r>
          </a:p>
          <a:p>
            <a:pPr lvl="2"/>
            <a:r>
              <a:rPr lang="cs-CZ" dirty="0" smtClean="0"/>
              <a:t>nejméně postižený intelekt</a:t>
            </a:r>
          </a:p>
          <a:p>
            <a:pPr lvl="1"/>
            <a:r>
              <a:rPr lang="cs-CZ" dirty="0" smtClean="0"/>
              <a:t>ataktická (mozečková)</a:t>
            </a:r>
          </a:p>
          <a:p>
            <a:pPr lvl="2"/>
            <a:r>
              <a:rPr lang="cs-CZ" dirty="0" smtClean="0"/>
              <a:t>těžké postižení koordinace, rovnováhy</a:t>
            </a:r>
          </a:p>
          <a:p>
            <a:pPr lvl="1"/>
            <a:r>
              <a:rPr lang="cs-CZ" dirty="0" smtClean="0"/>
              <a:t>hypotonická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Epilepsie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spontánně se opakující změny vědomí, provázeny motorickými a vegetativními symptomy</a:t>
            </a:r>
          </a:p>
          <a:p>
            <a:r>
              <a:rPr lang="cs-CZ" dirty="0" smtClean="0"/>
              <a:t>etiologie</a:t>
            </a:r>
          </a:p>
          <a:p>
            <a:pPr lvl="1"/>
            <a:r>
              <a:rPr lang="cs-CZ" dirty="0" smtClean="0"/>
              <a:t>prenatální – noxy v těhotenství</a:t>
            </a:r>
          </a:p>
          <a:p>
            <a:pPr lvl="1"/>
            <a:r>
              <a:rPr lang="cs-CZ" dirty="0" smtClean="0"/>
              <a:t>perinatální rizika</a:t>
            </a:r>
          </a:p>
          <a:p>
            <a:pPr lvl="1"/>
            <a:r>
              <a:rPr lang="cs-CZ" dirty="0" smtClean="0"/>
              <a:t>postnatální – poranění mozku, onemocnění, úraz</a:t>
            </a:r>
          </a:p>
          <a:p>
            <a:r>
              <a:rPr lang="cs-CZ" dirty="0" smtClean="0"/>
              <a:t>přidružené poruchy </a:t>
            </a:r>
            <a:r>
              <a:rPr lang="cs-CZ" dirty="0" smtClean="0"/>
              <a:t>chování, poruchy učení, postižení intelektových schopností, poruchy řeči, poruchy pozornosti, </a:t>
            </a:r>
            <a:r>
              <a:rPr lang="cs-CZ" dirty="0" smtClean="0"/>
              <a:t>hyperaktivita</a:t>
            </a:r>
          </a:p>
          <a:p>
            <a:r>
              <a:rPr lang="cs-CZ" dirty="0" smtClean="0"/>
              <a:t>stigmatizace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</TotalTime>
  <Words>736</Words>
  <Application>Microsoft Office PowerPoint</Application>
  <PresentationFormat>Předvádění na obrazovce (4:3)</PresentationFormat>
  <Paragraphs>131</Paragraphs>
  <Slides>13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Neurologická problematika dětského věku</vt:lpstr>
      <vt:lpstr>Obsah</vt:lpstr>
      <vt:lpstr>Postižení CNS u dětí</vt:lpstr>
      <vt:lpstr>Snímek 4</vt:lpstr>
      <vt:lpstr>Snímek 5</vt:lpstr>
      <vt:lpstr>Snímek 6</vt:lpstr>
      <vt:lpstr>Dětská mozková obrna</vt:lpstr>
      <vt:lpstr>Snímek 8</vt:lpstr>
      <vt:lpstr>Epilepsie</vt:lpstr>
      <vt:lpstr>Snímek 10</vt:lpstr>
      <vt:lpstr>Infekce CNS</vt:lpstr>
      <vt:lpstr>Úrazy hlavy</vt:lpstr>
      <vt:lpstr>Demence u dětí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Neurologická problematika dětského věku</dc:title>
  <dc:creator>Jana Adámková</dc:creator>
  <cp:lastModifiedBy>Jana Adámková</cp:lastModifiedBy>
  <cp:revision>6</cp:revision>
  <dcterms:created xsi:type="dcterms:W3CDTF">2021-02-28T18:21:11Z</dcterms:created>
  <dcterms:modified xsi:type="dcterms:W3CDTF">2021-02-28T19:01:18Z</dcterms:modified>
</cp:coreProperties>
</file>