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3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62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07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96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70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47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15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28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14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12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00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8C95E-131C-4D5D-B5A1-08D50E1B9692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435FF-9DB0-4F7C-B018-EFACBC068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17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Prosperita a utrpení: </a:t>
            </a:r>
            <a:br>
              <a:rPr lang="cs-CZ" b="1" dirty="0" smtClean="0"/>
            </a:br>
            <a:r>
              <a:rPr lang="cs-CZ" b="1" dirty="0" smtClean="0"/>
              <a:t>dvojí dědictví britského impéria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Pokus o zhodnocení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16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Prosperita nebo utrpení?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jedné straně se britské impérium významně podílelo na formování moderního světa a šíření západního vlivu a hodnot</a:t>
            </a:r>
            <a:r>
              <a:rPr lang="cs-CZ" dirty="0" smtClean="0"/>
              <a:t>. </a:t>
            </a:r>
            <a:r>
              <a:rPr lang="cs-CZ" dirty="0"/>
              <a:t>Přineslo také hospodářský rozvoj, zlepšení infrastruktury a vzdělání v mnoha svých koloniích</a:t>
            </a:r>
            <a:r>
              <a:rPr lang="cs-CZ" dirty="0" smtClean="0"/>
              <a:t>.</a:t>
            </a:r>
          </a:p>
          <a:p>
            <a:r>
              <a:rPr lang="cs-CZ" dirty="0"/>
              <a:t>Na druhou stranu bylo britské impérium zodpovědné i za útlak, exploataci a násilí vůči kolonizovaným národům a jejich kulturám. Impérium vnucovalo svou vládu násilím, zavádělo vykořisťovatelské ekonomické systémy a potlačovalo místní tradice, náboženství a způsoby života.</a:t>
            </a:r>
          </a:p>
        </p:txBody>
      </p:sp>
    </p:spTree>
    <p:extLst>
      <p:ext uri="{BB962C8B-B14F-4D97-AF65-F5344CB8AC3E}">
        <p14:creationId xmlns:p14="http://schemas.microsoft.com/office/powerpoint/2010/main" val="183072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Prosperita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</a:t>
            </a:r>
            <a:r>
              <a:rPr lang="cs-CZ" dirty="0" smtClean="0"/>
              <a:t>infrastruktury</a:t>
            </a:r>
          </a:p>
          <a:p>
            <a:r>
              <a:rPr lang="cs-CZ" dirty="0"/>
              <a:t>Obchod a </a:t>
            </a:r>
            <a:r>
              <a:rPr lang="cs-CZ" dirty="0" smtClean="0"/>
              <a:t>podnikání</a:t>
            </a:r>
          </a:p>
          <a:p>
            <a:r>
              <a:rPr lang="cs-CZ" dirty="0" smtClean="0"/>
              <a:t>Vzdělání</a:t>
            </a:r>
          </a:p>
          <a:p>
            <a:r>
              <a:rPr lang="cs-CZ" dirty="0"/>
              <a:t>Kulturní </a:t>
            </a:r>
            <a:r>
              <a:rPr lang="cs-CZ" dirty="0" smtClean="0"/>
              <a:t>vliv</a:t>
            </a:r>
          </a:p>
          <a:p>
            <a:r>
              <a:rPr lang="cs-CZ" dirty="0"/>
              <a:t>Politické instituce</a:t>
            </a:r>
          </a:p>
        </p:txBody>
      </p:sp>
    </p:spTree>
    <p:extLst>
      <p:ext uri="{BB962C8B-B14F-4D97-AF65-F5344CB8AC3E}">
        <p14:creationId xmlns:p14="http://schemas.microsoft.com/office/powerpoint/2010/main" val="42729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Niall</a:t>
            </a:r>
            <a:r>
              <a:rPr lang="cs-CZ" b="1" dirty="0" smtClean="0"/>
              <a:t> </a:t>
            </a:r>
            <a:r>
              <a:rPr lang="cs-CZ" b="1" dirty="0" err="1" smtClean="0"/>
              <a:t>Ferguson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3900055" cy="4351338"/>
          </a:xfrm>
        </p:spPr>
        <p:txBody>
          <a:bodyPr/>
          <a:lstStyle/>
          <a:p>
            <a:r>
              <a:rPr lang="cs-CZ" dirty="0" smtClean="0"/>
              <a:t>Kniha </a:t>
            </a:r>
            <a:r>
              <a:rPr lang="cs-CZ" dirty="0"/>
              <a:t>poskytuje široký přehled o britském </a:t>
            </a:r>
            <a:r>
              <a:rPr lang="cs-CZ" dirty="0" smtClean="0"/>
              <a:t>impériu</a:t>
            </a:r>
          </a:p>
          <a:p>
            <a:endParaRPr lang="cs-CZ" dirty="0" smtClean="0"/>
          </a:p>
          <a:p>
            <a:r>
              <a:rPr lang="cs-CZ" dirty="0" smtClean="0"/>
              <a:t>Kniha </a:t>
            </a:r>
            <a:r>
              <a:rPr lang="cs-CZ" dirty="0"/>
              <a:t>zdůrazňuje </a:t>
            </a:r>
            <a:r>
              <a:rPr lang="cs-CZ" dirty="0" smtClean="0"/>
              <a:t>roli BI </a:t>
            </a:r>
            <a:r>
              <a:rPr lang="cs-CZ" dirty="0"/>
              <a:t>při utváření </a:t>
            </a:r>
            <a:r>
              <a:rPr lang="cs-CZ" dirty="0" smtClean="0"/>
              <a:t>moderního </a:t>
            </a:r>
            <a:r>
              <a:rPr lang="cs-CZ" dirty="0"/>
              <a:t>světa a pozitivní dopad, který mělo na různé části světa</a:t>
            </a:r>
          </a:p>
        </p:txBody>
      </p:sp>
      <p:pic>
        <p:nvPicPr>
          <p:cNvPr id="4" name="Picture 2" descr="Britské impérium: Cesta k modernímu světu - Niall Fergu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600" y="1690688"/>
            <a:ext cx="4399799" cy="439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20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Man‘s</a:t>
            </a:r>
            <a:r>
              <a:rPr lang="cs-CZ" dirty="0" smtClean="0"/>
              <a:t> </a:t>
            </a:r>
            <a:r>
              <a:rPr lang="cs-CZ" dirty="0" err="1" smtClean="0"/>
              <a:t>Burden</a:t>
            </a:r>
            <a:r>
              <a:rPr lang="cs-CZ" dirty="0" smtClean="0"/>
              <a:t> - Kipling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cs-CZ" dirty="0"/>
              <a:t>To bělochů je břímě:</a:t>
            </a:r>
          </a:p>
          <a:p>
            <a:pPr marL="0" indent="0" fontAlgn="base">
              <a:buNone/>
            </a:pPr>
            <a:r>
              <a:rPr lang="cs-CZ" dirty="0"/>
              <a:t>boj věčně podnikat,</a:t>
            </a:r>
          </a:p>
          <a:p>
            <a:pPr marL="0" indent="0" fontAlgn="base">
              <a:buNone/>
            </a:pPr>
            <a:r>
              <a:rPr lang="cs-CZ" dirty="0"/>
              <a:t>vyhlásit zápas moru</a:t>
            </a:r>
          </a:p>
          <a:p>
            <a:pPr marL="0" indent="0" fontAlgn="base">
              <a:buNone/>
            </a:pPr>
            <a:r>
              <a:rPr lang="cs-CZ" dirty="0"/>
              <a:t>a nasycovat hlad;</a:t>
            </a:r>
          </a:p>
          <a:p>
            <a:pPr marL="0" indent="0" fontAlgn="base">
              <a:buNone/>
            </a:pPr>
            <a:r>
              <a:rPr lang="cs-CZ" dirty="0"/>
              <a:t>a válka-</a:t>
            </a:r>
            <a:r>
              <a:rPr lang="cs-CZ" dirty="0" err="1"/>
              <a:t>li</a:t>
            </a:r>
            <a:r>
              <a:rPr lang="cs-CZ" dirty="0"/>
              <a:t> se končí,</a:t>
            </a:r>
          </a:p>
          <a:p>
            <a:pPr marL="0" indent="0" fontAlgn="base">
              <a:buNone/>
            </a:pPr>
            <a:r>
              <a:rPr lang="cs-CZ" dirty="0"/>
              <a:t>v níž o věc míru jde,</a:t>
            </a:r>
          </a:p>
          <a:p>
            <a:pPr marL="0" indent="0" fontAlgn="base">
              <a:buNone/>
            </a:pPr>
            <a:r>
              <a:rPr lang="cs-CZ" dirty="0"/>
              <a:t>pohanů blud a tupost</a:t>
            </a:r>
          </a:p>
          <a:p>
            <a:pPr marL="0" indent="0" fontAlgn="base">
              <a:buNone/>
            </a:pPr>
            <a:r>
              <a:rPr lang="cs-CZ" dirty="0"/>
              <a:t>vše v </a:t>
            </a:r>
            <a:r>
              <a:rPr lang="cs-CZ" dirty="0" err="1"/>
              <a:t>niveč</a:t>
            </a:r>
            <a:r>
              <a:rPr lang="cs-CZ" dirty="0"/>
              <a:t> uvede!</a:t>
            </a: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72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Utrpení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Využívání/exploatace</a:t>
            </a:r>
          </a:p>
          <a:p>
            <a:r>
              <a:rPr lang="cs-CZ" dirty="0"/>
              <a:t>Potlačování </a:t>
            </a:r>
            <a:r>
              <a:rPr lang="cs-CZ" dirty="0" smtClean="0"/>
              <a:t>kultury</a:t>
            </a:r>
          </a:p>
          <a:p>
            <a:r>
              <a:rPr lang="cs-CZ" dirty="0"/>
              <a:t>Násilí a </a:t>
            </a:r>
            <a:r>
              <a:rPr lang="cs-CZ" dirty="0" smtClean="0"/>
              <a:t>konflikty</a:t>
            </a:r>
          </a:p>
          <a:p>
            <a:r>
              <a:rPr lang="cs-CZ" dirty="0"/>
              <a:t>Rasismus a </a:t>
            </a:r>
            <a:r>
              <a:rPr lang="cs-CZ" dirty="0" smtClean="0"/>
              <a:t>diskriminace</a:t>
            </a:r>
          </a:p>
          <a:p>
            <a:r>
              <a:rPr lang="cs-CZ" dirty="0"/>
              <a:t>Poškození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31509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Edward </a:t>
            </a:r>
            <a:r>
              <a:rPr lang="cs-CZ" b="1" dirty="0" err="1" smtClean="0"/>
              <a:t>Said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238404" cy="4351338"/>
          </a:xfrm>
        </p:spPr>
        <p:txBody>
          <a:bodyPr/>
          <a:lstStyle/>
          <a:p>
            <a:r>
              <a:rPr lang="cs-CZ" dirty="0" smtClean="0"/>
              <a:t>Kritizuje způsob, jakým západní kultura historicky reprezentovala a konstruovala znalosti o Blízkém východě, severní Africe a Asii.</a:t>
            </a:r>
          </a:p>
          <a:p>
            <a:endParaRPr lang="cs-CZ" dirty="0"/>
          </a:p>
          <a:p>
            <a:r>
              <a:rPr lang="cs-CZ" dirty="0" smtClean="0"/>
              <a:t>Tvrdí, že tento pohled byl využíván k ospravedlnění koloniální nadvlády a uplatňování politické a ekonomické kontroly nad danými lidmi a regiony.</a:t>
            </a:r>
            <a:endParaRPr lang="cs-CZ" dirty="0"/>
          </a:p>
        </p:txBody>
      </p:sp>
      <p:pic>
        <p:nvPicPr>
          <p:cNvPr id="2050" name="Picture 2" descr="Orientalismus -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560" y="1995488"/>
            <a:ext cx="3000375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52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230</Words>
  <Application>Microsoft Office PowerPoint</Application>
  <PresentationFormat>Širokoúhlá obrazovka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Prosperita a utrpení:  dvojí dědictví britského impéria</vt:lpstr>
      <vt:lpstr>Prosperita nebo utrpení?</vt:lpstr>
      <vt:lpstr>Prosperita</vt:lpstr>
      <vt:lpstr>Niall Ferguson</vt:lpstr>
      <vt:lpstr>The White Man‘s Burden - Kipling</vt:lpstr>
      <vt:lpstr>Utrpení</vt:lpstr>
      <vt:lpstr>Edward Said</vt:lpstr>
    </vt:vector>
  </TitlesOfParts>
  <Company>Univerzita Karlova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Prosperita a utrpení:  dvojí dědictví britského impéria</dc:title>
  <dc:creator>Soukup Jaromír</dc:creator>
  <cp:lastModifiedBy>Soukup Jaromír</cp:lastModifiedBy>
  <cp:revision>3</cp:revision>
  <dcterms:created xsi:type="dcterms:W3CDTF">2023-02-13T13:37:05Z</dcterms:created>
  <dcterms:modified xsi:type="dcterms:W3CDTF">2023-02-13T14:24:54Z</dcterms:modified>
</cp:coreProperties>
</file>