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67" r:id="rId4"/>
    <p:sldId id="268" r:id="rId5"/>
    <p:sldId id="266" r:id="rId6"/>
    <p:sldId id="269" r:id="rId7"/>
    <p:sldId id="271" r:id="rId8"/>
    <p:sldId id="275" r:id="rId9"/>
    <p:sldId id="272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9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495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88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37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6954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074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005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73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456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76CCF-5ED9-4E5E-ADA2-56DD147202D7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611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76CCF-5ED9-4E5E-ADA2-56DD147202D7}" type="datetimeFigureOut">
              <a:rPr lang="cs-CZ" smtClean="0"/>
              <a:t>1. 3. 2017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52F7E-0736-4881-A53B-32D6C0DC5A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79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eserve.com/buffy-fletcher/esk-jazyk-tvaroslov" TargetMode="External"/><Relationship Id="rId2" Type="http://schemas.openxmlformats.org/officeDocument/2006/relationships/hyperlink" Target="http://www.slideserve.com/danae/podm-t-autor-mgr-monika-dudov-n-zev-vy-32-inovace-ict2-5-2-25-t-ma-esk-jazyk-skladb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lideserve.com/baird/vzd-l-vac-oblast-jazyk-a-jazykov-kultura-vzd-l-vac-obor-esk-jazyk-a-literatura" TargetMode="External"/><Relationship Id="rId4" Type="http://schemas.openxmlformats.org/officeDocument/2006/relationships/hyperlink" Target="http://www.slideserve.com/revelin-nunan/esk-jazyk-komunika-n-a-slohov-v-chova-dopi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Didaktické nástroje (učebnice, programy, korpusy) a práce s nimi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/>
              <a:t>Hana Prokšová</a:t>
            </a:r>
          </a:p>
          <a:p>
            <a:pPr algn="r"/>
            <a:r>
              <a:rPr lang="cs-CZ" dirty="0"/>
              <a:t>1. března 2017</a:t>
            </a:r>
          </a:p>
        </p:txBody>
      </p:sp>
    </p:spTree>
    <p:extLst>
      <p:ext uri="{BB962C8B-B14F-4D97-AF65-F5344CB8AC3E}">
        <p14:creationId xmlns:p14="http://schemas.microsoft.com/office/powerpoint/2010/main" val="2928629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co se podílí na učení se z textu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49" y="1825625"/>
            <a:ext cx="8157541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ohled na kognitivní kompetence toho, kdo text recipuje</a:t>
            </a:r>
          </a:p>
          <a:p>
            <a:r>
              <a:rPr lang="cs-CZ" dirty="0"/>
              <a:t>ohled na adekvátnost textu, a to zejména jazykovou, formulační, vzhledem k tomu, kdo text recipuje</a:t>
            </a:r>
          </a:p>
          <a:p>
            <a:r>
              <a:rPr lang="cs-CZ" dirty="0"/>
              <a:t>stimulační charakteristika textu</a:t>
            </a:r>
          </a:p>
          <a:p>
            <a:r>
              <a:rPr lang="cs-CZ" dirty="0"/>
              <a:t>komunikační charakteristika textu</a:t>
            </a:r>
          </a:p>
          <a:p>
            <a:pPr lvl="1"/>
            <a:r>
              <a:rPr lang="cs-CZ" dirty="0"/>
              <a:t>typografie, úprava, obrázky…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Jak se budou lišit možnosti úpravy učebních textů různých předmětů?</a:t>
            </a:r>
          </a:p>
          <a:p>
            <a:pPr lvl="1"/>
            <a:r>
              <a:rPr lang="cs-CZ" dirty="0">
                <a:solidFill>
                  <a:schemeClr val="accent1"/>
                </a:solidFill>
              </a:rPr>
              <a:t>Jaké komunikační charakteristiky můžete využít v prezentacích?</a:t>
            </a:r>
          </a:p>
        </p:txBody>
      </p:sp>
    </p:spTree>
    <p:extLst>
      <p:ext uri="{BB962C8B-B14F-4D97-AF65-F5344CB8AC3E}">
        <p14:creationId xmlns:p14="http://schemas.microsoft.com/office/powerpoint/2010/main" val="1151795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příklady špatných výukových prezentací…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hlinkClick r:id="rId2"/>
              </a:rPr>
              <a:t>http://www.slideserve.com/danae/podm-t-autor-mgr-monika-dudov-n-zev-vy-32-inovace-ict2-5-2-25-t-ma-esk-jazyk-skladba</a:t>
            </a:r>
            <a:endParaRPr lang="cs-CZ" dirty="0"/>
          </a:p>
          <a:p>
            <a:pPr lvl="1"/>
            <a:r>
              <a:rPr lang="cs-CZ" dirty="0"/>
              <a:t>obsahově, výběrem příkladů i komunikačně</a:t>
            </a:r>
          </a:p>
          <a:p>
            <a:pPr lvl="1"/>
            <a:endParaRPr lang="cs-CZ" dirty="0"/>
          </a:p>
          <a:p>
            <a:r>
              <a:rPr lang="cs-CZ" dirty="0">
                <a:hlinkClick r:id="rId3"/>
              </a:rPr>
              <a:t>http://www.slideserve.com/buffy-fletcher/esk-jazyk-tvaroslov</a:t>
            </a:r>
            <a:endParaRPr lang="cs-CZ" dirty="0"/>
          </a:p>
          <a:p>
            <a:r>
              <a:rPr lang="cs-CZ" dirty="0">
                <a:hlinkClick r:id="rId4"/>
              </a:rPr>
              <a:t>http://www.slideserve.com/revelin-nunan/esk-jazyk-komunika-n-a-slohov-v-chova-dopis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vysloveně bolestivá zkušenost…</a:t>
            </a:r>
          </a:p>
          <a:p>
            <a:endParaRPr lang="cs-CZ" dirty="0"/>
          </a:p>
          <a:p>
            <a:r>
              <a:rPr lang="cs-CZ" dirty="0">
                <a:hlinkClick r:id="rId5"/>
              </a:rPr>
              <a:t>http://www.slideserve.com/baird/vzd-l-vac-oblast-jazyk-a-jazykov-kultura-vzd-l-vac-obor-esk-jazyk-a-literatura</a:t>
            </a:r>
            <a:endParaRPr lang="cs-CZ" dirty="0"/>
          </a:p>
          <a:p>
            <a:pPr lvl="1"/>
            <a:r>
              <a:rPr lang="cs-CZ" dirty="0"/>
              <a:t>minimum!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942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>
                <a:solidFill>
                  <a:schemeClr val="accent1"/>
                </a:solidFill>
              </a:rPr>
              <a:t>Jaké jsou funkce učebnice?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53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funkce učebnice (</a:t>
            </a:r>
            <a:r>
              <a:rPr lang="cs-CZ" sz="3200" b="1" dirty="0" err="1"/>
              <a:t>Zujev</a:t>
            </a:r>
            <a:r>
              <a:rPr lang="cs-CZ" sz="3200" b="1" dirty="0"/>
              <a:t> 1983)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88427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informační funkce</a:t>
            </a:r>
          </a:p>
          <a:p>
            <a:pPr lvl="1"/>
            <a:r>
              <a:rPr lang="cs-CZ" dirty="0"/>
              <a:t>vymezuje obsah vzdělávání</a:t>
            </a:r>
          </a:p>
          <a:p>
            <a:r>
              <a:rPr lang="cs-CZ" dirty="0"/>
              <a:t>transformační funkce</a:t>
            </a:r>
          </a:p>
          <a:p>
            <a:pPr lvl="1"/>
            <a:r>
              <a:rPr lang="cs-CZ" dirty="0"/>
              <a:t>transformace informací z vědního oboru, „zpřístupnění“</a:t>
            </a:r>
          </a:p>
          <a:p>
            <a:pPr lvl="1"/>
            <a:r>
              <a:rPr lang="cs-CZ" dirty="0"/>
              <a:t>HP: zásadní!!! </a:t>
            </a:r>
            <a:r>
              <a:rPr lang="cs-CZ" dirty="0">
                <a:solidFill>
                  <a:schemeClr val="accent1"/>
                </a:solidFill>
              </a:rPr>
              <a:t>Jak např. předat lingvistické poznatky o slovesném vidu?</a:t>
            </a:r>
          </a:p>
          <a:p>
            <a:r>
              <a:rPr lang="cs-CZ" dirty="0"/>
              <a:t>systematizační funkce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posloupnost</a:t>
            </a:r>
          </a:p>
          <a:p>
            <a:r>
              <a:rPr lang="cs-CZ" dirty="0"/>
              <a:t>zpevňovací a kontrolní funkce</a:t>
            </a:r>
          </a:p>
          <a:p>
            <a:pPr lvl="1"/>
            <a:r>
              <a:rPr lang="cs-CZ" dirty="0"/>
              <a:t>možnost upevňovat učivo, kontrolovat jeho osvojení</a:t>
            </a:r>
          </a:p>
          <a:p>
            <a:r>
              <a:rPr lang="cs-CZ" dirty="0"/>
              <a:t>sebevzdělávací funkce</a:t>
            </a:r>
          </a:p>
          <a:p>
            <a:pPr lvl="1"/>
            <a:r>
              <a:rPr lang="cs-CZ" dirty="0"/>
              <a:t>stimulace k samostatné práci</a:t>
            </a:r>
          </a:p>
          <a:p>
            <a:r>
              <a:rPr lang="cs-CZ" dirty="0"/>
              <a:t>integrační funkce</a:t>
            </a:r>
          </a:p>
          <a:p>
            <a:r>
              <a:rPr lang="cs-CZ" dirty="0"/>
              <a:t>koordinační funkce</a:t>
            </a:r>
          </a:p>
          <a:p>
            <a:r>
              <a:rPr lang="cs-CZ" dirty="0"/>
              <a:t>rozvojově výchovná funkce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76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funkce učebnice (Průcha 1998)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funkce didaktické (z hlediska struktur cílů procesu výuky)</a:t>
            </a:r>
          </a:p>
          <a:p>
            <a:pPr lvl="1"/>
            <a:r>
              <a:rPr lang="cs-CZ" dirty="0"/>
              <a:t>funkce informativní (zprostředkování informací o učivu)</a:t>
            </a:r>
          </a:p>
          <a:p>
            <a:pPr lvl="1"/>
            <a:r>
              <a:rPr lang="cs-CZ" dirty="0"/>
              <a:t>funkce formativní (smyslem je, aby se osvojené systémy vědomostí a dovedností staly vnitřními hodnotami žáků) </a:t>
            </a:r>
          </a:p>
          <a:p>
            <a:pPr lvl="1"/>
            <a:r>
              <a:rPr lang="cs-CZ" dirty="0"/>
              <a:t>funkce metodologická (cílem je, aby si žáci osvojovali i metody poznání)</a:t>
            </a:r>
          </a:p>
          <a:p>
            <a:r>
              <a:rPr lang="cs-CZ" dirty="0"/>
              <a:t>funkce organizační</a:t>
            </a:r>
          </a:p>
          <a:p>
            <a:pPr lvl="1"/>
            <a:r>
              <a:rPr lang="cs-CZ" dirty="0"/>
              <a:t>funkce plánovací</a:t>
            </a:r>
          </a:p>
          <a:p>
            <a:pPr lvl="1"/>
            <a:r>
              <a:rPr lang="cs-CZ" dirty="0"/>
              <a:t>funkce motivační</a:t>
            </a:r>
          </a:p>
          <a:p>
            <a:pPr lvl="1"/>
            <a:r>
              <a:rPr lang="cs-CZ" dirty="0"/>
              <a:t>řídící proces výuky</a:t>
            </a:r>
          </a:p>
          <a:p>
            <a:pPr lvl="1"/>
            <a:r>
              <a:rPr lang="cs-CZ" dirty="0"/>
              <a:t>funkce kontrolní a sebekontrolní (žák i učitel)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0588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1" dirty="0"/>
              <a:t>funkce učebnice (Skalková 2007)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5"/>
            <a:ext cx="8343072" cy="4351338"/>
          </a:xfrm>
        </p:spPr>
        <p:txBody>
          <a:bodyPr/>
          <a:lstStyle/>
          <a:p>
            <a:r>
              <a:rPr lang="cs-CZ" dirty="0"/>
              <a:t>poznávací a systematizační</a:t>
            </a:r>
          </a:p>
          <a:p>
            <a:r>
              <a:rPr lang="cs-CZ" dirty="0"/>
              <a:t>upevňovací a kontrolní</a:t>
            </a:r>
          </a:p>
          <a:p>
            <a:r>
              <a:rPr lang="cs-CZ" dirty="0"/>
              <a:t>motivační a sebevzdělávací (stimuluje k samostatnému osvojování učiva)</a:t>
            </a:r>
          </a:p>
          <a:p>
            <a:r>
              <a:rPr lang="cs-CZ" dirty="0"/>
              <a:t>koordinační (mezi různými didaktickými prostředky)</a:t>
            </a:r>
          </a:p>
          <a:p>
            <a:r>
              <a:rPr lang="cs-CZ" dirty="0"/>
              <a:t>rozvíjející, výchovná</a:t>
            </a:r>
          </a:p>
          <a:p>
            <a:r>
              <a:rPr lang="cs-CZ" dirty="0"/>
              <a:t>orientační (pomocí obsahu, rejstříku, pokynů informuje žáky a učitele)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283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cs-CZ" dirty="0"/>
              <a:t>učebnice jako text</a:t>
            </a:r>
          </a:p>
          <a:p>
            <a:pPr marL="514350" indent="-514350">
              <a:buFont typeface="+mj-lt"/>
              <a:buAutoNum type="alphaLcParenR"/>
            </a:pPr>
            <a:r>
              <a:rPr lang="cs-CZ" dirty="0"/>
              <a:t>učebnice jako soubor textů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123071"/>
            <a:ext cx="7388915" cy="2717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37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Jaké typy textů se v učebnicích </a:t>
            </a:r>
            <a:r>
              <a:rPr lang="cs-CZ" dirty="0" err="1">
                <a:solidFill>
                  <a:schemeClr val="accent1"/>
                </a:solidFill>
              </a:rPr>
              <a:t>čj</a:t>
            </a:r>
            <a:r>
              <a:rPr lang="cs-CZ" dirty="0">
                <a:solidFill>
                  <a:schemeClr val="accent1"/>
                </a:solidFill>
              </a:rPr>
              <a:t> objevují?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013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vztah textu k subjektu, který text recipuje</a:t>
            </a:r>
          </a:p>
          <a:p>
            <a:r>
              <a:rPr lang="cs-CZ" dirty="0"/>
              <a:t>dřívější výzkumy:</a:t>
            </a:r>
          </a:p>
          <a:p>
            <a:pPr lvl="1"/>
            <a:r>
              <a:rPr lang="cs-CZ" dirty="0"/>
              <a:t>užívání vět o délce 30–40 slov</a:t>
            </a:r>
          </a:p>
          <a:p>
            <a:pPr lvl="1"/>
            <a:r>
              <a:rPr lang="cs-CZ" dirty="0"/>
              <a:t>průměrná délka vět produkovaných žáky 5.–8. ročníků byla</a:t>
            </a:r>
            <a:r>
              <a:rPr lang="cs-CZ" dirty="0">
                <a:solidFill>
                  <a:schemeClr val="accent1"/>
                </a:solidFill>
              </a:rPr>
              <a:t> ___ </a:t>
            </a:r>
            <a:r>
              <a:rPr lang="cs-CZ" dirty="0"/>
              <a:t>slov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881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442653"/>
          </a:xfrm>
        </p:spPr>
        <p:txBody>
          <a:bodyPr>
            <a:normAutofit fontScale="92500"/>
          </a:bodyPr>
          <a:lstStyle/>
          <a:p>
            <a:r>
              <a:rPr lang="cs-CZ" dirty="0"/>
              <a:t>vztah textu k subjektu, který text recipuje</a:t>
            </a:r>
          </a:p>
          <a:p>
            <a:r>
              <a:rPr lang="cs-CZ" dirty="0"/>
              <a:t>dřívější výzkumy:</a:t>
            </a:r>
          </a:p>
          <a:p>
            <a:pPr lvl="1"/>
            <a:r>
              <a:rPr lang="cs-CZ" dirty="0"/>
              <a:t>užívání vět o délce 30–40 slov</a:t>
            </a:r>
          </a:p>
          <a:p>
            <a:pPr lvl="1"/>
            <a:r>
              <a:rPr lang="cs-CZ" dirty="0"/>
              <a:t>průměrná délka vět produkovaných žáky 5.–8. ročníků byla</a:t>
            </a:r>
            <a:r>
              <a:rPr lang="cs-CZ" dirty="0">
                <a:solidFill>
                  <a:schemeClr val="accent1"/>
                </a:solidFill>
              </a:rPr>
              <a:t> 12 </a:t>
            </a:r>
            <a:r>
              <a:rPr lang="cs-CZ" dirty="0"/>
              <a:t>slov</a:t>
            </a:r>
          </a:p>
          <a:p>
            <a:pPr marL="914400" lvl="2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Podívejme se na současné učebnice – vyberte náhodně</a:t>
            </a:r>
          </a:p>
          <a:p>
            <a:pPr marL="1828800" lvl="3" indent="-457200">
              <a:buFont typeface="+mj-lt"/>
              <a:buAutoNum type="alphaLcParenR"/>
            </a:pPr>
            <a:r>
              <a:rPr lang="cs-CZ" sz="2400" dirty="0">
                <a:solidFill>
                  <a:schemeClr val="accent1"/>
                </a:solidFill>
              </a:rPr>
              <a:t>dva texty výkladové</a:t>
            </a:r>
          </a:p>
          <a:p>
            <a:pPr marL="1828800" lvl="3" indent="-457200">
              <a:buFont typeface="+mj-lt"/>
              <a:buAutoNum type="alphaLcParenR"/>
            </a:pPr>
            <a:r>
              <a:rPr lang="cs-CZ" sz="2400" dirty="0">
                <a:solidFill>
                  <a:schemeClr val="accent1"/>
                </a:solidFill>
              </a:rPr>
              <a:t>dva texty ukázek</a:t>
            </a:r>
          </a:p>
          <a:p>
            <a:pPr marL="914400" lvl="2" indent="0">
              <a:buNone/>
            </a:pPr>
            <a:r>
              <a:rPr lang="cs-CZ" sz="2400" dirty="0">
                <a:solidFill>
                  <a:schemeClr val="accent1"/>
                </a:solidFill>
              </a:rPr>
              <a:t>a spočítejte průměrný počet slov v jedné větě (souvětí).</a:t>
            </a:r>
          </a:p>
          <a:p>
            <a:pPr lvl="1"/>
            <a:r>
              <a:rPr lang="cs-CZ" dirty="0"/>
              <a:t>složitost jazyka, syntaktických konstrukcí, lexika</a:t>
            </a:r>
          </a:p>
          <a:p>
            <a:pPr lvl="2"/>
            <a:r>
              <a:rPr lang="cs-CZ" dirty="0"/>
              <a:t>předmět češtiny je specifický prací s autentickými texty!</a:t>
            </a:r>
          </a:p>
          <a:p>
            <a:pPr marL="914400" lvl="2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6596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</TotalTime>
  <Words>385</Words>
  <Application>Microsoft Office PowerPoint</Application>
  <PresentationFormat>Předvádění na obrazovce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Didaktické nástroje (učebnice, programy, korpusy) a práce s nimi</vt:lpstr>
      <vt:lpstr>Jaké jsou funkce učebnice?</vt:lpstr>
      <vt:lpstr>funkce učebnice (Zujev 1983)</vt:lpstr>
      <vt:lpstr>funkce učebnice (Průcha 1998)</vt:lpstr>
      <vt:lpstr>funkce učebnice (Skalková 2007)</vt:lpstr>
      <vt:lpstr>Prezentace aplikace PowerPoint</vt:lpstr>
      <vt:lpstr>Prezentace aplikace PowerPoint</vt:lpstr>
      <vt:lpstr>Prezentace aplikace PowerPoint</vt:lpstr>
      <vt:lpstr>Prezentace aplikace PowerPoint</vt:lpstr>
      <vt:lpstr>co se podílí na učení se z textu</vt:lpstr>
      <vt:lpstr>příklady špatných výukových prezentací…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Didaktické nástroje (učebnice, programy, korpusy) a práce s nimi</dc:title>
  <dc:creator>pivo</dc:creator>
  <cp:lastModifiedBy>pivo</cp:lastModifiedBy>
  <cp:revision>28</cp:revision>
  <dcterms:created xsi:type="dcterms:W3CDTF">2017-02-13T17:21:41Z</dcterms:created>
  <dcterms:modified xsi:type="dcterms:W3CDTF">2017-03-01T12:12:24Z</dcterms:modified>
</cp:coreProperties>
</file>