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E9AB9-455E-4A3D-AD7B-DAD094BB8AB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1D4F5-D0F7-472B-9EAC-D02BC86BF1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304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CF673-57D6-45D5-B516-7672081962A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100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CF673-57D6-45D5-B516-7672081962A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499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CF673-57D6-45D5-B516-7672081962A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993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CF673-57D6-45D5-B516-7672081962A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93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CF673-57D6-45D5-B516-7672081962A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984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CF673-57D6-45D5-B516-7672081962A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410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65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45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64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41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04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20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74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22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2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94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2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E6424-13BC-4DED-8937-022B7D4D95D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11CE-FFC3-489A-BC9E-44BA93DAD4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82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Proces tvorby odborného textu: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86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tvorby odborného textu: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  základní typy práce s odbornou literaturou (kompilace, komparace, přehledová stať, recenze atp.)</a:t>
            </a:r>
          </a:p>
          <a:p>
            <a:r>
              <a:rPr lang="cs-CZ" dirty="0"/>
              <a:t> struktura akademického textu (IMRD apod.), role kapitoly, odstavce apod.</a:t>
            </a:r>
          </a:p>
          <a:p>
            <a:r>
              <a:rPr lang="cs-CZ" dirty="0"/>
              <a:t>plánování textu, psaní první verze textu (draftu/makety), editování a recenzování, revidování</a:t>
            </a:r>
          </a:p>
          <a:p>
            <a:r>
              <a:rPr lang="cs-CZ" dirty="0"/>
              <a:t> jazyk akademického textu, myšlenková stavba, názvy</a:t>
            </a:r>
          </a:p>
          <a:p>
            <a:r>
              <a:rPr lang="cs-CZ" dirty="0"/>
              <a:t>  práce s textovými editory, tvorba </a:t>
            </a:r>
            <a:r>
              <a:rPr lang="cs-CZ" dirty="0" err="1"/>
              <a:t>powerpointové</a:t>
            </a:r>
            <a:r>
              <a:rPr lang="cs-CZ" dirty="0"/>
              <a:t> prezentace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76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syntéza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DD6DE1A-36B0-4E8B-9243-EF74F1C1825B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sz="2900" dirty="0"/>
              <a:t>Analýza jako rozklad</a:t>
            </a:r>
          </a:p>
          <a:p>
            <a:pPr lvl="1"/>
            <a:r>
              <a:rPr lang="cs-CZ" sz="2600" dirty="0"/>
              <a:t>„(…) rozdělit každou z otázek, jež bych prozkoumával, na tolik částí, jak je jen možno a žádoucno, aby byly lépe rozřešeny…“ (Descartes, 1992, s. 17)</a:t>
            </a:r>
            <a:endParaRPr lang="cs-CZ" dirty="0"/>
          </a:p>
          <a:p>
            <a:pPr lvl="1"/>
            <a:r>
              <a:rPr lang="cs-CZ" sz="2600" dirty="0"/>
              <a:t>Analyzovat znamená rozložit problém na základní části (atomy) a ukázat vztahy mezi nimi</a:t>
            </a:r>
            <a:endParaRPr lang="cs-CZ" dirty="0"/>
          </a:p>
          <a:p>
            <a:pPr lvl="2"/>
            <a:r>
              <a:rPr lang="cs-CZ" sz="2300" dirty="0"/>
              <a:t>Jak funguje inflace?</a:t>
            </a:r>
            <a:endParaRPr lang="cs-CZ" dirty="0"/>
          </a:p>
          <a:p>
            <a:pPr lvl="2"/>
            <a:r>
              <a:rPr lang="cs-CZ" sz="2300" dirty="0"/>
              <a:t>Proč zvítězila ve volbách strana A </a:t>
            </a:r>
            <a:r>
              <a:rPr lang="cs-CZ" sz="2300" dirty="0" err="1"/>
              <a:t>a</a:t>
            </a:r>
            <a:r>
              <a:rPr lang="cs-CZ" sz="2300" dirty="0"/>
              <a:t> nikoli strana B?</a:t>
            </a:r>
            <a:endParaRPr lang="cs-CZ" dirty="0"/>
          </a:p>
          <a:p>
            <a:r>
              <a:rPr lang="cs-CZ" sz="2900" dirty="0"/>
              <a:t>Syntéza jako skládání</a:t>
            </a:r>
            <a:endParaRPr lang="cs-CZ" dirty="0"/>
          </a:p>
          <a:p>
            <a:pPr lvl="1"/>
            <a:r>
              <a:rPr lang="cs-CZ" sz="2600" dirty="0"/>
              <a:t>„(…) vyvozovat v náležitém pořadí své myšlenky, počínaje předměty nejjednoduššími a nejsnáze poznatelnými, stoupaje povlovně jakoby ze stupně na stupeň až k znalosti nejsložitějších…“ (Descartes, 1992, s. 17)</a:t>
            </a:r>
            <a:endParaRPr lang="cs-CZ" dirty="0"/>
          </a:p>
          <a:p>
            <a:pPr lvl="1" fontAlgn="base"/>
            <a:r>
              <a:rPr lang="cs-CZ" sz="2600" dirty="0"/>
              <a:t>Syntetizovat znamená poskládat dílčí části do systému vyšší úrovně složitosti</a:t>
            </a:r>
          </a:p>
          <a:p>
            <a:pPr fontAlgn="base"/>
            <a:r>
              <a:rPr lang="cs-CZ" sz="2900" dirty="0"/>
              <a:t>Analýza a syntéza kráčejí obvykle ruku v ruce (i ve vašich semestrálních pracích)</a:t>
            </a:r>
          </a:p>
        </p:txBody>
      </p:sp>
    </p:spTree>
    <p:extLst>
      <p:ext uri="{BB962C8B-B14F-4D97-AF65-F5344CB8AC3E}">
        <p14:creationId xmlns:p14="http://schemas.microsoft.com/office/powerpoint/2010/main" val="115263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Indukce a dedukce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DD6DE1A-36B0-4E8B-9243-EF74F1C1825B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5560" y="1554162"/>
            <a:ext cx="8380040" cy="4899174"/>
          </a:xfrm>
        </p:spPr>
        <p:txBody>
          <a:bodyPr>
            <a:normAutofit fontScale="92500" lnSpcReduction="10000"/>
          </a:bodyPr>
          <a:lstStyle/>
          <a:p>
            <a:r>
              <a:rPr lang="cs-CZ" sz="2900" dirty="0"/>
              <a:t>Indukce je usuzování z jednotlivého na obecné</a:t>
            </a:r>
          </a:p>
          <a:p>
            <a:pPr lvl="1"/>
            <a:r>
              <a:rPr lang="cs-CZ" sz="2600" dirty="0"/>
              <a:t>Vyvozování obecných závěrů z pozorování jednotlivých případů</a:t>
            </a:r>
            <a:endParaRPr lang="cs-CZ" dirty="0"/>
          </a:p>
          <a:p>
            <a:pPr lvl="2"/>
            <a:r>
              <a:rPr lang="cs-CZ" sz="2300" dirty="0"/>
              <a:t>„Demokratické státy spolu neválčí.“</a:t>
            </a:r>
            <a:endParaRPr lang="cs-CZ" dirty="0"/>
          </a:p>
          <a:p>
            <a:pPr lvl="1"/>
            <a:r>
              <a:rPr lang="cs-CZ" sz="2600" dirty="0"/>
              <a:t>Dokonalá vs. nedokonalá indukce</a:t>
            </a:r>
            <a:endParaRPr lang="cs-CZ" dirty="0"/>
          </a:p>
          <a:p>
            <a:pPr lvl="2"/>
            <a:r>
              <a:rPr lang="cs-CZ" sz="2300" dirty="0"/>
              <a:t>Empirická indukce je vždy nedokonalá</a:t>
            </a:r>
            <a:endParaRPr lang="cs-CZ" dirty="0"/>
          </a:p>
          <a:p>
            <a:pPr lvl="1"/>
            <a:r>
              <a:rPr lang="cs-CZ" sz="2600" dirty="0"/>
              <a:t>„Přirozená“ a vědecká indukce</a:t>
            </a:r>
            <a:endParaRPr lang="cs-CZ" dirty="0"/>
          </a:p>
          <a:p>
            <a:pPr lvl="1"/>
            <a:r>
              <a:rPr lang="cs-CZ" sz="2600" dirty="0"/>
              <a:t>Základní nástroj empirické vědy (?)</a:t>
            </a:r>
            <a:endParaRPr lang="cs-CZ" dirty="0"/>
          </a:p>
          <a:p>
            <a:r>
              <a:rPr lang="cs-CZ" sz="2900" dirty="0"/>
              <a:t>Dedukce je aplikace obecného pravidla na jednotlivé případy</a:t>
            </a:r>
            <a:endParaRPr lang="cs-CZ" dirty="0"/>
          </a:p>
          <a:p>
            <a:pPr lvl="1"/>
            <a:r>
              <a:rPr lang="cs-CZ" sz="2600" dirty="0"/>
              <a:t>Jednotlivé jevy vykládáme v kontextu obecných zákonů</a:t>
            </a:r>
            <a:endParaRPr lang="cs-CZ" dirty="0"/>
          </a:p>
          <a:p>
            <a:pPr lvl="2"/>
            <a:r>
              <a:rPr lang="cs-CZ" sz="2300" dirty="0"/>
              <a:t>„Růst poptávky vede k růstu ceny.“</a:t>
            </a:r>
            <a:endParaRPr lang="cs-CZ" dirty="0"/>
          </a:p>
          <a:p>
            <a:r>
              <a:rPr lang="cs-CZ" sz="2900" dirty="0"/>
              <a:t>Indukce a dedukce v povinných článcích?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3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 a kauzalita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DD6DE1A-36B0-4E8B-9243-EF74F1C1825B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Korelace je vzájemný vztah</a:t>
            </a:r>
            <a:r>
              <a:rPr lang="cs-CZ" sz="2400" b="1" dirty="0"/>
              <a:t>, „společný pohyb“ </a:t>
            </a:r>
            <a:r>
              <a:rPr lang="cs-CZ" sz="2400" dirty="0"/>
              <a:t>veličin</a:t>
            </a:r>
          </a:p>
          <a:p>
            <a:pPr lvl="1"/>
            <a:r>
              <a:rPr lang="cs-CZ" dirty="0"/>
              <a:t>Jestliže roste A, roste i B; jestliže A roste, B klesá atp.</a:t>
            </a:r>
          </a:p>
          <a:p>
            <a:pPr lvl="2"/>
            <a:r>
              <a:rPr lang="cs-CZ" dirty="0"/>
              <a:t>Lidé, kteří nosí oblek, se dožívají vyššího věku</a:t>
            </a:r>
          </a:p>
          <a:p>
            <a:pPr lvl="2"/>
            <a:r>
              <a:rPr lang="cs-CZ" dirty="0"/>
              <a:t>Růst HDP koreluje s růstem kvality zdravotní péče a očekávané délky života.</a:t>
            </a:r>
          </a:p>
          <a:p>
            <a:r>
              <a:rPr lang="cs-CZ" sz="2400" dirty="0"/>
              <a:t>Kauzalita je vztah příčinné souvislosti</a:t>
            </a:r>
          </a:p>
          <a:p>
            <a:pPr lvl="1"/>
            <a:r>
              <a:rPr lang="cs-CZ" dirty="0"/>
              <a:t>Růst A </a:t>
            </a:r>
            <a:r>
              <a:rPr lang="cs-CZ" b="1" dirty="0"/>
              <a:t>způsobuje</a:t>
            </a:r>
            <a:r>
              <a:rPr lang="cs-CZ" dirty="0"/>
              <a:t> růst B; růst A </a:t>
            </a:r>
            <a:r>
              <a:rPr lang="cs-CZ" b="1" dirty="0"/>
              <a:t>způsobuje</a:t>
            </a:r>
            <a:r>
              <a:rPr lang="cs-CZ" dirty="0"/>
              <a:t> pokles B atp.</a:t>
            </a:r>
          </a:p>
          <a:p>
            <a:pPr lvl="2"/>
            <a:r>
              <a:rPr lang="cs-CZ" dirty="0"/>
              <a:t>Růst HDP způsobuje růst očekávané délky života.</a:t>
            </a:r>
          </a:p>
          <a:p>
            <a:pPr lvl="2"/>
            <a:r>
              <a:rPr lang="cs-CZ" dirty="0"/>
              <a:t>Vztah mezi konzumací chleba a zločinností</a:t>
            </a:r>
          </a:p>
          <a:p>
            <a:r>
              <a:rPr lang="cs-CZ" sz="2400" dirty="0"/>
              <a:t>Rozlišit mezi korelací a kauzalitou je základním problémem společenských věd</a:t>
            </a:r>
          </a:p>
          <a:p>
            <a:pPr lvl="1" fontAlgn="base"/>
            <a:r>
              <a:rPr lang="cs-CZ" dirty="0"/>
              <a:t>Proč je důležité dokázat mezi nimi rozlišit?</a:t>
            </a:r>
          </a:p>
        </p:txBody>
      </p:sp>
    </p:spTree>
    <p:extLst>
      <p:ext uri="{BB962C8B-B14F-4D97-AF65-F5344CB8AC3E}">
        <p14:creationId xmlns:p14="http://schemas.microsoft.com/office/powerpoint/2010/main" val="226448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Verifikace a falzifikace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DD6DE1A-36B0-4E8B-9243-EF74F1C1825B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828800" y="1554162"/>
            <a:ext cx="8686800" cy="4971182"/>
          </a:xfrm>
        </p:spPr>
        <p:txBody>
          <a:bodyPr>
            <a:normAutofit/>
          </a:bodyPr>
          <a:lstStyle/>
          <a:p>
            <a:r>
              <a:rPr lang="cs-CZ" dirty="0"/>
              <a:t>Verifikace = hledám takové jevy, které potvrzují platnost mé teorie</a:t>
            </a:r>
          </a:p>
          <a:p>
            <a:pPr lvl="1"/>
            <a:r>
              <a:rPr lang="cs-CZ" dirty="0"/>
              <a:t>Logický pozitivismus</a:t>
            </a:r>
          </a:p>
          <a:p>
            <a:pPr lvl="2"/>
            <a:r>
              <a:rPr lang="cs-CZ" dirty="0"/>
              <a:t>Protokolární věty, význam pojmu jako jeho (empirický) obsah</a:t>
            </a:r>
          </a:p>
          <a:p>
            <a:r>
              <a:rPr lang="cs-CZ" dirty="0"/>
              <a:t>Falsifikace = hledám jevy, které teorii vyvracejí</a:t>
            </a:r>
          </a:p>
          <a:p>
            <a:pPr lvl="1"/>
            <a:r>
              <a:rPr lang="cs-CZ" dirty="0"/>
              <a:t>Karl </a:t>
            </a:r>
            <a:r>
              <a:rPr lang="cs-CZ" dirty="0" err="1"/>
              <a:t>Popper</a:t>
            </a:r>
            <a:r>
              <a:rPr lang="cs-CZ" dirty="0"/>
              <a:t> (1902-1994)</a:t>
            </a:r>
          </a:p>
          <a:p>
            <a:pPr lvl="1"/>
            <a:r>
              <a:rPr lang="cs-CZ" dirty="0"/>
              <a:t>Vědecká teorie je pouze taková, která může být vyvrácena</a:t>
            </a:r>
          </a:p>
          <a:p>
            <a:pPr lvl="1"/>
            <a:r>
              <a:rPr lang="cs-CZ" dirty="0"/>
              <a:t>Princip falzifikace chrání teorii před tím, aby se nějakým způsobem zacyklila ve svých vlastních pojmech a ztratila vypovídací schopnost tím, že bude říkat „nic o všem“</a:t>
            </a:r>
          </a:p>
          <a:p>
            <a:pPr lvl="2"/>
            <a:r>
              <a:rPr lang="cs-CZ" dirty="0" err="1"/>
              <a:t>Popper</a:t>
            </a:r>
            <a:r>
              <a:rPr lang="cs-CZ" dirty="0"/>
              <a:t> a labutě</a:t>
            </a:r>
          </a:p>
          <a:p>
            <a:pPr lvl="2"/>
            <a:r>
              <a:rPr lang="cs-CZ" dirty="0" err="1"/>
              <a:t>Popper</a:t>
            </a:r>
            <a:r>
              <a:rPr lang="cs-CZ" dirty="0"/>
              <a:t> a marxismus, psychoanalýza, astrologie…</a:t>
            </a:r>
          </a:p>
        </p:txBody>
      </p:sp>
    </p:spTree>
    <p:extLst>
      <p:ext uri="{BB962C8B-B14F-4D97-AF65-F5344CB8AC3E}">
        <p14:creationId xmlns:p14="http://schemas.microsoft.com/office/powerpoint/2010/main" val="365772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DD6DE1A-36B0-4E8B-9243-EF74F1C1825B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cs-CZ" dirty="0"/>
              <a:t>Tvrzení, které lze potvrdit nebo vyvrátit za použití různých vědeckých metod</a:t>
            </a:r>
          </a:p>
          <a:p>
            <a:r>
              <a:rPr lang="cs-CZ" dirty="0"/>
              <a:t>K potvrzení či vyvrácení hypotézy dochází prostřednictvím jejího testování</a:t>
            </a:r>
          </a:p>
          <a:p>
            <a:pPr lvl="1"/>
            <a:r>
              <a:rPr lang="cs-CZ" dirty="0"/>
              <a:t>Hypotéza 1: Spánková deprivace snižuje schopnost zapamatování si nových poznatků</a:t>
            </a:r>
          </a:p>
          <a:p>
            <a:pPr lvl="1"/>
            <a:r>
              <a:rPr lang="cs-CZ" dirty="0"/>
              <a:t>Test H1: Experiment – pokusná a kontrolní skupina</a:t>
            </a:r>
          </a:p>
          <a:p>
            <a:pPr lvl="1"/>
            <a:r>
              <a:rPr lang="cs-CZ" dirty="0"/>
              <a:t>Hypotéza 2: Hodnotová orientace obyvatel ČR je spíše levicová</a:t>
            </a:r>
          </a:p>
          <a:p>
            <a:pPr lvl="1"/>
            <a:r>
              <a:rPr lang="cs-CZ" dirty="0"/>
              <a:t>Test H2: Dotazníkové šetření</a:t>
            </a:r>
          </a:p>
          <a:p>
            <a:r>
              <a:rPr lang="cs-CZ" dirty="0"/>
              <a:t>Hra na ultimátum</a:t>
            </a:r>
          </a:p>
          <a:p>
            <a:pPr lvl="1"/>
            <a:r>
              <a:rPr lang="cs-CZ" dirty="0"/>
              <a:t>„Ekonomické“ vs. „altruistické“ hypotézy</a:t>
            </a:r>
          </a:p>
        </p:txBody>
      </p:sp>
    </p:spTree>
    <p:extLst>
      <p:ext uri="{BB962C8B-B14F-4D97-AF65-F5344CB8AC3E}">
        <p14:creationId xmlns:p14="http://schemas.microsoft.com/office/powerpoint/2010/main" val="386121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DD6DE1A-36B0-4E8B-9243-EF74F1C1825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556792"/>
            <a:ext cx="8229600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dirty="0"/>
              <a:t>Zjednodušení skutečnosti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Skutečnost je příliš složitá na to, aby se dala vědecky uchopit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Je třeba vybrat pouze ty složky skutečnosti, které jsou důležité (problém posouzení důležitosti)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Různé vědy vybírají z „přediva reality“ různě – fyzika vs. historiografie</a:t>
            </a:r>
          </a:p>
          <a:p>
            <a:pPr>
              <a:spcBef>
                <a:spcPts val="0"/>
              </a:spcBef>
            </a:pPr>
            <a:r>
              <a:rPr lang="cs-CZ" dirty="0"/>
              <a:t>Model je zjednodušený obraz skutečnosti, který vyzdvihuje pouze souvislosti, které považujeme za podstatné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Dokonalým modelem skutečnosti je pouze sama skutečnost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Model má vstupní předpoklady („nerealističnost“ předpokladů je tím, co umožňuje zjednodušení skutečnosti)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Měřítkem úspěšnosti modelu je zejména jeho predikční schopnost</a:t>
            </a:r>
          </a:p>
          <a:p>
            <a:pPr>
              <a:spcBef>
                <a:spcPts val="0"/>
              </a:spcBef>
            </a:pPr>
            <a:r>
              <a:rPr lang="cs-CZ" dirty="0"/>
              <a:t>Ekonomické modely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Modely růstu, finančních trhů, firmy…</a:t>
            </a:r>
          </a:p>
        </p:txBody>
      </p:sp>
    </p:spTree>
    <p:extLst>
      <p:ext uri="{BB962C8B-B14F-4D97-AF65-F5344CB8AC3E}">
        <p14:creationId xmlns:p14="http://schemas.microsoft.com/office/powerpoint/2010/main" val="423816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666</Words>
  <Application>Microsoft Office PowerPoint</Application>
  <PresentationFormat>Širokoúhlá obrazovka</PresentationFormat>
  <Paragraphs>82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Proces tvorby odborného textu: </vt:lpstr>
      <vt:lpstr>Proces tvorby odborného textu: </vt:lpstr>
      <vt:lpstr>Analýza a syntéza</vt:lpstr>
      <vt:lpstr>Indukce a dedukce</vt:lpstr>
      <vt:lpstr>Korelace a kauzalita</vt:lpstr>
      <vt:lpstr>Verifikace a falzifikace</vt:lpstr>
      <vt:lpstr>Hypotéza</vt:lpstr>
      <vt:lpstr>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Inna Čábelková</dc:creator>
  <cp:lastModifiedBy>Čábelková Inna</cp:lastModifiedBy>
  <cp:revision>4</cp:revision>
  <dcterms:created xsi:type="dcterms:W3CDTF">2018-02-09T14:39:49Z</dcterms:created>
  <dcterms:modified xsi:type="dcterms:W3CDTF">2021-02-24T15:50:47Z</dcterms:modified>
</cp:coreProperties>
</file>