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58" r:id="rId6"/>
    <p:sldId id="261" r:id="rId7"/>
    <p:sldId id="262" r:id="rId8"/>
    <p:sldId id="263" r:id="rId9"/>
    <p:sldId id="264" r:id="rId10"/>
    <p:sldId id="268" r:id="rId11"/>
    <p:sldId id="270" r:id="rId12"/>
    <p:sldId id="269" r:id="rId13"/>
    <p:sldId id="265" r:id="rId14"/>
    <p:sldId id="266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67" r:id="rId31"/>
    <p:sldId id="286" r:id="rId32"/>
    <p:sldId id="287" r:id="rId33"/>
    <p:sldId id="288" r:id="rId3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43298-B85C-4C87-802B-BE5321929CF0}" type="datetimeFigureOut">
              <a:rPr lang="cs-CZ" smtClean="0"/>
              <a:t>27.03.2023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221CC-FD6D-40B4-87DE-0154EF7077F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11328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43298-B85C-4C87-802B-BE5321929CF0}" type="datetimeFigureOut">
              <a:rPr lang="cs-CZ" smtClean="0"/>
              <a:t>27.03.2023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221CC-FD6D-40B4-87DE-0154EF7077F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29042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43298-B85C-4C87-802B-BE5321929CF0}" type="datetimeFigureOut">
              <a:rPr lang="cs-CZ" smtClean="0"/>
              <a:t>27.03.2023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221CC-FD6D-40B4-87DE-0154EF7077F0}" type="slidenum">
              <a:rPr lang="cs-CZ" smtClean="0"/>
              <a:t>‹#›</a:t>
            </a:fld>
            <a:endParaRPr lang="cs-CZ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187240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43298-B85C-4C87-802B-BE5321929CF0}" type="datetimeFigureOut">
              <a:rPr lang="cs-CZ" smtClean="0"/>
              <a:t>27.03.2023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221CC-FD6D-40B4-87DE-0154EF7077F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16661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43298-B85C-4C87-802B-BE5321929CF0}" type="datetimeFigureOut">
              <a:rPr lang="cs-CZ" smtClean="0"/>
              <a:t>27.03.2023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221CC-FD6D-40B4-87DE-0154EF7077F0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948319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43298-B85C-4C87-802B-BE5321929CF0}" type="datetimeFigureOut">
              <a:rPr lang="cs-CZ" smtClean="0"/>
              <a:t>27.03.2023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221CC-FD6D-40B4-87DE-0154EF7077F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13215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43298-B85C-4C87-802B-BE5321929CF0}" type="datetimeFigureOut">
              <a:rPr lang="cs-CZ" smtClean="0"/>
              <a:t>27.03.2023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221CC-FD6D-40B4-87DE-0154EF7077F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17597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43298-B85C-4C87-802B-BE5321929CF0}" type="datetimeFigureOut">
              <a:rPr lang="cs-CZ" smtClean="0"/>
              <a:t>27.03.2023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221CC-FD6D-40B4-87DE-0154EF7077F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41980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43298-B85C-4C87-802B-BE5321929CF0}" type="datetimeFigureOut">
              <a:rPr lang="cs-CZ" smtClean="0"/>
              <a:t>27.03.2023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221CC-FD6D-40B4-87DE-0154EF7077F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2049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43298-B85C-4C87-802B-BE5321929CF0}" type="datetimeFigureOut">
              <a:rPr lang="cs-CZ" smtClean="0"/>
              <a:t>27.03.2023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221CC-FD6D-40B4-87DE-0154EF7077F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58477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43298-B85C-4C87-802B-BE5321929CF0}" type="datetimeFigureOut">
              <a:rPr lang="cs-CZ" smtClean="0"/>
              <a:t>27.03.2023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221CC-FD6D-40B4-87DE-0154EF7077F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47900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43298-B85C-4C87-802B-BE5321929CF0}" type="datetimeFigureOut">
              <a:rPr lang="cs-CZ" smtClean="0"/>
              <a:t>27.03.2023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221CC-FD6D-40B4-87DE-0154EF7077F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8611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43298-B85C-4C87-802B-BE5321929CF0}" type="datetimeFigureOut">
              <a:rPr lang="cs-CZ" smtClean="0"/>
              <a:t>27.03.2023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221CC-FD6D-40B4-87DE-0154EF7077F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48501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43298-B85C-4C87-802B-BE5321929CF0}" type="datetimeFigureOut">
              <a:rPr lang="cs-CZ" smtClean="0"/>
              <a:t>27.03.2023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221CC-FD6D-40B4-87DE-0154EF7077F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0339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43298-B85C-4C87-802B-BE5321929CF0}" type="datetimeFigureOut">
              <a:rPr lang="cs-CZ" smtClean="0"/>
              <a:t>27.03.2023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221CC-FD6D-40B4-87DE-0154EF7077F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32294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43298-B85C-4C87-802B-BE5321929CF0}" type="datetimeFigureOut">
              <a:rPr lang="cs-CZ" smtClean="0"/>
              <a:t>27.03.2023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221CC-FD6D-40B4-87DE-0154EF7077F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83109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E43298-B85C-4C87-802B-BE5321929CF0}" type="datetimeFigureOut">
              <a:rPr lang="cs-CZ" smtClean="0"/>
              <a:t>27.03.2023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EC3221CC-FD6D-40B4-87DE-0154EF7077F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37872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092FD83-F3F8-486D-B996-F59C3BFB5CF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Ономасиология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0CBF1FB-F864-46C2-8CAF-24DDBAB3351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28189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F362146-E665-4607-903F-0FF9D6F6B4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Мотивированность (производность)</a:t>
            </a:r>
            <a:br>
              <a:rPr lang="ru-RU" dirty="0"/>
            </a:br>
            <a:r>
              <a:rPr lang="ru-RU" dirty="0"/>
              <a:t>наименований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F7AD562-AB44-4333-A37A-F41B9192CA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730326"/>
            <a:ext cx="8596668" cy="5127673"/>
          </a:xfrm>
        </p:spPr>
        <p:txBody>
          <a:bodyPr>
            <a:normAutofit/>
          </a:bodyPr>
          <a:lstStyle/>
          <a:p>
            <a:r>
              <a:rPr lang="ru-RU" b="1" dirty="0"/>
              <a:t>Мотивация </a:t>
            </a:r>
            <a:r>
              <a:rPr lang="ru-RU" dirty="0"/>
              <a:t>– «содержательное и формальное отношение слова с признаком, который представляет собой основу наименования, т. е. указывает на уже известную действительность, на уже существующее слово.» (</a:t>
            </a:r>
            <a:r>
              <a:rPr lang="cs-CZ" dirty="0"/>
              <a:t>Man, 1974, </a:t>
            </a:r>
            <a:r>
              <a:rPr lang="ru-RU" dirty="0"/>
              <a:t>с. 13)</a:t>
            </a:r>
          </a:p>
          <a:p>
            <a:r>
              <a:rPr lang="ru-RU" b="1" dirty="0"/>
              <a:t>Мотивация</a:t>
            </a:r>
            <a:r>
              <a:rPr lang="ru-RU" dirty="0"/>
              <a:t> – это отношение между </a:t>
            </a:r>
            <a:r>
              <a:rPr lang="ru-RU" i="1" dirty="0"/>
              <a:t>мотивирующим</a:t>
            </a:r>
            <a:r>
              <a:rPr lang="ru-RU" dirty="0"/>
              <a:t> (производящим, </a:t>
            </a:r>
            <a:r>
              <a:rPr lang="cs-CZ" dirty="0"/>
              <a:t>fundujícím)</a:t>
            </a:r>
            <a:r>
              <a:rPr lang="ru-RU" dirty="0"/>
              <a:t> </a:t>
            </a:r>
            <a:r>
              <a:rPr lang="ru-RU" b="1" dirty="0"/>
              <a:t>и мотивированным </a:t>
            </a:r>
            <a:r>
              <a:rPr lang="ru-RU" dirty="0"/>
              <a:t>словом (производным, </a:t>
            </a:r>
            <a:r>
              <a:rPr lang="cs-CZ" dirty="0"/>
              <a:t>fundovaným)</a:t>
            </a:r>
            <a:r>
              <a:rPr lang="ru-RU" dirty="0"/>
              <a:t>, причём значение мотивированного слова:</a:t>
            </a:r>
          </a:p>
          <a:p>
            <a:pPr>
              <a:buAutoNum type="arabicPeriod"/>
            </a:pPr>
            <a:r>
              <a:rPr lang="ru-RU" dirty="0"/>
              <a:t>либо определяется через значение мотивирующего (</a:t>
            </a:r>
            <a:r>
              <a:rPr lang="ru-RU" i="1" dirty="0"/>
              <a:t>дом – домик, т. е. маленький домик</a:t>
            </a:r>
            <a:r>
              <a:rPr lang="ru-RU" dirty="0"/>
              <a:t>)</a:t>
            </a:r>
          </a:p>
          <a:p>
            <a:pPr>
              <a:buAutoNum type="arabicPeriod"/>
            </a:pPr>
            <a:r>
              <a:rPr lang="ru-RU" dirty="0"/>
              <a:t>либо тождественно значению мотивирующего во всех компонентах, кроме грамматического значения части речи (</a:t>
            </a:r>
            <a:r>
              <a:rPr lang="ru-RU" i="1" dirty="0"/>
              <a:t>бегать – бег, быстрый - быстро</a:t>
            </a:r>
            <a:r>
              <a:rPr lang="ru-RU" dirty="0"/>
              <a:t>) </a:t>
            </a:r>
          </a:p>
          <a:p>
            <a:r>
              <a:rPr lang="ru-RU" b="1" dirty="0"/>
              <a:t>Мотивированное слово </a:t>
            </a:r>
            <a:r>
              <a:rPr lang="ru-RU" dirty="0"/>
              <a:t>можно формально разложить на отдельные части и оно всегда в отношении к какому-то другому слову в его форме и значении.</a:t>
            </a:r>
          </a:p>
          <a:p>
            <a:r>
              <a:rPr lang="ru-RU" b="1" dirty="0"/>
              <a:t>Немотивированное слово</a:t>
            </a:r>
            <a:r>
              <a:rPr lang="ru-RU" dirty="0"/>
              <a:t> – форма неясная, не знаем, почему именно так явление называется.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769814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DAFA1A8-75FA-4C44-8B28-FB2EA6F123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Мотивированное слово - признаки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B76157F-FC98-4114-B670-F09D22551F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36431"/>
            <a:ext cx="8596668" cy="4704931"/>
          </a:xfrm>
        </p:spPr>
        <p:txBody>
          <a:bodyPr>
            <a:normAutofit/>
          </a:bodyPr>
          <a:lstStyle/>
          <a:p>
            <a:r>
              <a:rPr lang="ru-RU" sz="2000" b="1" dirty="0"/>
              <a:t>Основа характеризуется б</a:t>
            </a:r>
            <a:r>
              <a:rPr lang="ru-RU" sz="2000" b="1" u="sng" dirty="0"/>
              <a:t>о</a:t>
            </a:r>
            <a:r>
              <a:rPr lang="ru-RU" sz="2000" b="1" dirty="0"/>
              <a:t>льшей формальной сложностью </a:t>
            </a:r>
          </a:p>
          <a:p>
            <a:pPr marL="0" indent="0">
              <a:buNone/>
            </a:pPr>
            <a:r>
              <a:rPr lang="ru-RU" sz="2000" i="1" dirty="0"/>
              <a:t>писать – писатель - письменный</a:t>
            </a:r>
          </a:p>
          <a:p>
            <a:pPr marL="0" indent="0">
              <a:buNone/>
            </a:pPr>
            <a:endParaRPr lang="ru-RU" sz="2000" dirty="0"/>
          </a:p>
          <a:p>
            <a:r>
              <a:rPr lang="ru-RU" sz="2000" b="1" dirty="0"/>
              <a:t>Тождество компонентов значений, кроме значения части речи</a:t>
            </a:r>
          </a:p>
          <a:p>
            <a:pPr>
              <a:buAutoNum type="arabicPeriod"/>
            </a:pPr>
            <a:r>
              <a:rPr lang="ru-RU" sz="2000" dirty="0"/>
              <a:t>Глагол (мотивирующий) – существительное (мотивированное) - </a:t>
            </a:r>
            <a:r>
              <a:rPr lang="ru-RU" sz="2000" i="1" dirty="0"/>
              <a:t>выходить - выход</a:t>
            </a:r>
            <a:endParaRPr lang="ru-RU" sz="2000" dirty="0"/>
          </a:p>
          <a:p>
            <a:pPr>
              <a:buAutoNum type="arabicPeriod"/>
            </a:pPr>
            <a:r>
              <a:rPr lang="ru-RU" sz="2000" dirty="0"/>
              <a:t>Прилагательное (мотивирующее) – существительное (мотивированное) – </a:t>
            </a:r>
            <a:r>
              <a:rPr lang="ru-RU" sz="2000" i="1" dirty="0"/>
              <a:t>зелёный – зелень, красный - краснота</a:t>
            </a:r>
          </a:p>
          <a:p>
            <a:pPr>
              <a:buAutoNum type="arabicPeriod"/>
            </a:pPr>
            <a:r>
              <a:rPr lang="ru-RU" sz="2000" dirty="0"/>
              <a:t>Прилагательное – наречие (направление мотивации разное) – </a:t>
            </a:r>
            <a:r>
              <a:rPr lang="ru-RU" sz="2000" i="1" dirty="0"/>
              <a:t>смелый – смело </a:t>
            </a:r>
            <a:r>
              <a:rPr lang="ru-RU" sz="2000" dirty="0"/>
              <a:t>(мот.)  Х   </a:t>
            </a:r>
            <a:r>
              <a:rPr lang="ru-RU" sz="2000" i="1" dirty="0"/>
              <a:t>вчера – вчерашний </a:t>
            </a:r>
            <a:r>
              <a:rPr lang="ru-RU" sz="2000" dirty="0"/>
              <a:t>(мот.)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4289750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6E99B4D-E5F4-4EE6-91F8-818571BB86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951914"/>
          </a:xfrm>
        </p:spPr>
        <p:txBody>
          <a:bodyPr/>
          <a:lstStyle/>
          <a:p>
            <a:r>
              <a:rPr lang="ru-RU" dirty="0"/>
              <a:t>Типы мотивации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82C4F1D-FABC-4632-959E-8FDA792D94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50498"/>
            <a:ext cx="8596668" cy="5331655"/>
          </a:xfrm>
        </p:spPr>
        <p:txBody>
          <a:bodyPr/>
          <a:lstStyle/>
          <a:p>
            <a:r>
              <a:rPr lang="ru-RU" sz="2000" b="1" dirty="0"/>
              <a:t>Звуковая</a:t>
            </a:r>
            <a:r>
              <a:rPr lang="ru-RU" sz="2000" dirty="0"/>
              <a:t> (имитация, звукоподражание) – прямое отношение явления к внеязыковой действительности, форма подражает звуку, связанному с предметом (</a:t>
            </a:r>
            <a:r>
              <a:rPr lang="ru-RU" sz="2000" i="1" dirty="0"/>
              <a:t>гав, кукареку, хлоп, бац, хи-хи</a:t>
            </a:r>
            <a:r>
              <a:rPr lang="ru-RU" sz="2000" dirty="0"/>
              <a:t>).</a:t>
            </a:r>
          </a:p>
          <a:p>
            <a:r>
              <a:rPr lang="ru-RU" sz="2000" b="1" dirty="0"/>
              <a:t>Морфологическая </a:t>
            </a:r>
            <a:r>
              <a:rPr lang="ru-RU" sz="2000" dirty="0"/>
              <a:t>(словообразовательная) – через уже в языке существующее слово (аффиксация, словосложение, аббревиация..)</a:t>
            </a:r>
          </a:p>
          <a:p>
            <a:r>
              <a:rPr lang="ru-RU" sz="2000" b="1" dirty="0"/>
              <a:t>Синтагматическая</a:t>
            </a:r>
            <a:r>
              <a:rPr lang="ru-RU" sz="2000" dirty="0"/>
              <a:t> (синтаксическая) – посредством нескольких слов, которые образуют одно наименование, целое составное наименование мотивировано отдельными частями (</a:t>
            </a:r>
            <a:r>
              <a:rPr lang="ru-RU" sz="2000" i="1" dirty="0"/>
              <a:t>железная дорога, штрафной круг, двигатель Дизеля</a:t>
            </a:r>
            <a:r>
              <a:rPr lang="cs-CZ" sz="2000" i="1" dirty="0"/>
              <a:t>, </a:t>
            </a:r>
            <a:r>
              <a:rPr lang="ru-RU" sz="2000" i="1" dirty="0"/>
              <a:t>белая акула</a:t>
            </a:r>
            <a:r>
              <a:rPr lang="cs-CZ" sz="2000" i="1" dirty="0"/>
              <a:t>, </a:t>
            </a:r>
            <a:r>
              <a:rPr lang="ru-RU" sz="2000" i="1" dirty="0"/>
              <a:t>саванный слон, вагон-ресторан, Москва-река</a:t>
            </a:r>
            <a:r>
              <a:rPr lang="ru-RU" sz="2000" dirty="0"/>
              <a:t>)</a:t>
            </a:r>
          </a:p>
          <a:p>
            <a:r>
              <a:rPr lang="ru-RU" sz="2000" b="1" dirty="0"/>
              <a:t>Семантическая</a:t>
            </a:r>
            <a:r>
              <a:rPr lang="ru-RU" sz="2000" dirty="0"/>
              <a:t> – в рамках одного звукового комплекса происходит перенос значения (метафора, метонимия, синекдоха)</a:t>
            </a:r>
          </a:p>
          <a:p>
            <a:endParaRPr lang="ru-RU" sz="2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24314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4DB289-083F-4479-A5ED-71EF335947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Ономасиологическая структура наименований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F321F68-A257-41C5-90FD-B5BFF5D339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5808" y="1930400"/>
            <a:ext cx="8596668" cy="3880773"/>
          </a:xfrm>
        </p:spPr>
        <p:txBody>
          <a:bodyPr/>
          <a:lstStyle/>
          <a:p>
            <a:r>
              <a:rPr lang="ru-RU" sz="2000" dirty="0"/>
              <a:t>Можно её описать у любого мотивированного слова</a:t>
            </a:r>
          </a:p>
          <a:p>
            <a:r>
              <a:rPr lang="ru-RU" sz="2000" dirty="0"/>
              <a:t>Имеет всегда 2 части:</a:t>
            </a:r>
          </a:p>
          <a:p>
            <a:pPr>
              <a:buAutoNum type="arabicPeriod"/>
            </a:pPr>
            <a:r>
              <a:rPr lang="ru-RU" sz="2000" b="1" dirty="0"/>
              <a:t>Ономасиологическая база </a:t>
            </a:r>
            <a:r>
              <a:rPr lang="ru-RU" sz="2000" dirty="0"/>
              <a:t>– общие признаки, которые включают наименование в определённую, высшую категорию явлений</a:t>
            </a:r>
          </a:p>
          <a:p>
            <a:pPr>
              <a:buAutoNum type="arabicPeriod"/>
            </a:pPr>
            <a:r>
              <a:rPr lang="ru-RU" sz="2000" b="1" dirty="0"/>
              <a:t>Ономасиологический признак </a:t>
            </a:r>
            <a:r>
              <a:rPr lang="ru-RU" sz="2000" dirty="0"/>
              <a:t>– собственные признаки, при помощи которых явление отличается от других в своей категории</a:t>
            </a:r>
          </a:p>
          <a:p>
            <a:pPr marL="0" indent="0">
              <a:buNone/>
            </a:pPr>
            <a:endParaRPr lang="ru-RU" sz="2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609008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0553603-1397-4229-9DAB-7AEFF172F9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Ономасиологическая структура наименований - примеры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FD7475C-647A-4C90-B3AB-39B21D6EFA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30400"/>
            <a:ext cx="8596668" cy="465327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i="1" dirty="0"/>
              <a:t>учитель – человек, который учит</a:t>
            </a:r>
          </a:p>
          <a:p>
            <a:pPr>
              <a:buFontTx/>
              <a:buChar char="-"/>
            </a:pPr>
            <a:r>
              <a:rPr lang="ru-RU" sz="2000" i="1" dirty="0"/>
              <a:t>-тель – </a:t>
            </a:r>
            <a:r>
              <a:rPr lang="ru-RU" sz="2000" dirty="0"/>
              <a:t>база – носитель процессуального признака</a:t>
            </a:r>
          </a:p>
          <a:p>
            <a:pPr>
              <a:buFontTx/>
              <a:buChar char="-"/>
            </a:pPr>
            <a:r>
              <a:rPr lang="ru-RU" sz="2000" i="1" dirty="0"/>
              <a:t>учи- - признак – </a:t>
            </a:r>
            <a:r>
              <a:rPr lang="ru-RU" sz="2000" dirty="0"/>
              <a:t>конкретизация базы (признак, существующий в родственных словах)</a:t>
            </a:r>
          </a:p>
          <a:p>
            <a:pPr>
              <a:buFontTx/>
              <a:buChar char="-"/>
            </a:pPr>
            <a:endParaRPr lang="ru-RU" sz="2000" dirty="0"/>
          </a:p>
          <a:p>
            <a:pPr marL="0" indent="0">
              <a:buNone/>
            </a:pPr>
            <a:r>
              <a:rPr lang="ru-RU" sz="2000" dirty="0"/>
              <a:t>признак			база				слово</a:t>
            </a:r>
          </a:p>
          <a:p>
            <a:pPr marL="0" indent="0">
              <a:buNone/>
            </a:pPr>
            <a:r>
              <a:rPr lang="ru-RU" sz="2000" i="1" dirty="0"/>
              <a:t>желез- 				-ный				железный</a:t>
            </a:r>
          </a:p>
          <a:p>
            <a:pPr marL="0" indent="0">
              <a:buNone/>
            </a:pPr>
            <a:r>
              <a:rPr lang="ru-RU" sz="2000" i="1" dirty="0"/>
              <a:t>железная			дорога				железная дорога</a:t>
            </a:r>
          </a:p>
          <a:p>
            <a:pPr marL="0" indent="0">
              <a:buNone/>
            </a:pPr>
            <a:r>
              <a:rPr lang="ru-RU" sz="2000" i="1" dirty="0"/>
              <a:t>ресторан			вагон-				вагон-ресторан</a:t>
            </a:r>
          </a:p>
          <a:p>
            <a:pPr marL="0" indent="0">
              <a:buNone/>
            </a:pPr>
            <a:r>
              <a:rPr lang="ru-RU" sz="2000" i="1" dirty="0"/>
              <a:t>сухо-				-фрукты			сухофрукты</a:t>
            </a:r>
          </a:p>
          <a:p>
            <a:pPr marL="0" indent="0">
              <a:buNone/>
            </a:pPr>
            <a:r>
              <a:rPr lang="ru-RU" sz="2000" i="1" dirty="0"/>
              <a:t>авиа-				-компания			авиакомпания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099226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BBD0C1-CEA2-4471-A88C-BFCC40BD910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Словообразовательный анализ</a:t>
            </a:r>
            <a:br>
              <a:rPr lang="ru-RU" dirty="0"/>
            </a:b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DB037AC-8008-436D-AAD8-794CF83EB30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12265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BF2FF8-562A-4542-BB23-D6EA77ACF3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Словообразовательное отношение</a:t>
            </a:r>
            <a:br>
              <a:rPr lang="ru-RU" dirty="0"/>
            </a:br>
            <a:r>
              <a:rPr lang="cs-CZ" dirty="0"/>
              <a:t>(slovotvorný vztah, fundace)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B584E67-21D4-4470-88E4-60B09DE870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/>
              <a:t>Отношение между словами, причём одно слово основывается на другом слове, одно слово мотивирует другое.</a:t>
            </a:r>
          </a:p>
          <a:p>
            <a:r>
              <a:rPr lang="ru-RU" sz="2400" dirty="0"/>
              <a:t>Основа мотивируюшего слова содержится в мотивированном слове.</a:t>
            </a:r>
          </a:p>
          <a:p>
            <a:r>
              <a:rPr lang="ru-RU" sz="2400" dirty="0"/>
              <a:t>Реализуется разными способами – аффиксация, словосложение...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2206207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FFE8DB-F940-49D7-BC53-359D797AB5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Словообразовательная структура мотивированных слов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56E3B56-B5E0-4C11-8340-15EDCB06A3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dirty="0"/>
              <a:t>Словообразовательная основа </a:t>
            </a:r>
          </a:p>
          <a:p>
            <a:r>
              <a:rPr lang="ru-RU" sz="2400" dirty="0"/>
              <a:t>Словообразовательный формант</a:t>
            </a:r>
            <a:endParaRPr lang="cs-CZ" sz="2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3619209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79B4C13-BB7A-4864-9F4C-8C8B8328CE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Словообразовательная основа </a:t>
            </a:r>
            <a:br>
              <a:rPr lang="ru-RU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CBAA1E9-774B-4030-804F-786E92256E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2078" y="1668219"/>
            <a:ext cx="8596668" cy="4957664"/>
          </a:xfrm>
        </p:spPr>
        <p:txBody>
          <a:bodyPr>
            <a:normAutofit/>
          </a:bodyPr>
          <a:lstStyle/>
          <a:p>
            <a:r>
              <a:rPr lang="ru-RU" sz="2000" dirty="0"/>
              <a:t>Часть слова, которая объединяет мотивированное слово с мотивирующим и которая имеет самостоятельное лексическое значение.</a:t>
            </a:r>
          </a:p>
          <a:p>
            <a:pPr marL="0" indent="0">
              <a:buNone/>
            </a:pPr>
            <a:r>
              <a:rPr lang="ru-RU" sz="2000" b="1" dirty="0"/>
              <a:t>Немотивированное слово</a:t>
            </a:r>
          </a:p>
          <a:p>
            <a:pPr marL="0" indent="0">
              <a:buNone/>
            </a:pPr>
            <a:r>
              <a:rPr lang="ru-RU" sz="2000" i="1" dirty="0"/>
              <a:t>учить – учитель, лес – лесной, камень – каменщик, железо – железный, белый – белеть, писать – написать</a:t>
            </a:r>
          </a:p>
          <a:p>
            <a:pPr marL="0" indent="0">
              <a:buNone/>
            </a:pPr>
            <a:r>
              <a:rPr lang="ru-RU" sz="2000" b="1" dirty="0"/>
              <a:t>Мотивированное слово</a:t>
            </a:r>
          </a:p>
          <a:p>
            <a:pPr marL="0" indent="0">
              <a:buNone/>
            </a:pPr>
            <a:r>
              <a:rPr lang="ru-RU" sz="2000" i="1" dirty="0"/>
              <a:t>учительский – учительская, пороход – пороходный, водопровод – водопроводный/водопроводчик</a:t>
            </a:r>
          </a:p>
          <a:p>
            <a:pPr marL="0" indent="0">
              <a:buNone/>
            </a:pPr>
            <a:r>
              <a:rPr lang="ru-RU" sz="2000" b="1" dirty="0"/>
              <a:t>Другие структуры</a:t>
            </a:r>
          </a:p>
          <a:p>
            <a:pPr marL="0" indent="0">
              <a:buNone/>
            </a:pPr>
            <a:r>
              <a:rPr lang="ru-RU" sz="2000" i="1" dirty="0"/>
              <a:t>по берегу – побережье, за рекой – заречье, без руки – безрукий</a:t>
            </a:r>
          </a:p>
          <a:p>
            <a:pPr marL="0" indent="0">
              <a:buNone/>
            </a:pPr>
            <a:r>
              <a:rPr lang="ru-RU" sz="2000" i="1" dirty="0"/>
              <a:t>товарный оборот – товарооборот, заработная плата - зарплата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3133102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C75408-86FA-44FB-B496-89941C908B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Словообразовательный формант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BE6B9E0-506C-42F8-91D3-43DE6B48FB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78634"/>
            <a:ext cx="8596668" cy="5289451"/>
          </a:xfrm>
        </p:spPr>
        <p:txBody>
          <a:bodyPr>
            <a:normAutofit lnSpcReduction="10000"/>
          </a:bodyPr>
          <a:lstStyle/>
          <a:p>
            <a:r>
              <a:rPr lang="ru-RU" sz="2000" dirty="0"/>
              <a:t>Та часть слова, при помощи которой образуется из исходного слова слово новое.</a:t>
            </a:r>
          </a:p>
          <a:p>
            <a:r>
              <a:rPr lang="ru-RU" sz="2000" dirty="0"/>
              <a:t>Наименьшее в формальном и семантическом отношении словообразовательное средство, которым мотивированное слово отличается от мотивирующего (аффиксы, порядок слов).</a:t>
            </a:r>
          </a:p>
          <a:p>
            <a:r>
              <a:rPr lang="ru-RU" sz="2000" dirty="0"/>
              <a:t>Носитель словообразовательного значения, т.е. значения, которое отличает мотивированное слово от мотивирующего.</a:t>
            </a:r>
          </a:p>
          <a:p>
            <a:pPr marL="0" indent="0">
              <a:buNone/>
            </a:pPr>
            <a:endParaRPr lang="ru-RU" sz="2000" b="1" dirty="0"/>
          </a:p>
          <a:p>
            <a:pPr marL="0" indent="0">
              <a:buNone/>
            </a:pPr>
            <a:r>
              <a:rPr lang="ru-RU" sz="2000" b="1" dirty="0"/>
              <a:t>Дополнительные средства, сопровождающие формант</a:t>
            </a:r>
            <a:r>
              <a:rPr lang="ru-RU" sz="2000" dirty="0"/>
              <a:t> – часто морфологические или фонетические изменения:</a:t>
            </a:r>
          </a:p>
          <a:p>
            <a:r>
              <a:rPr lang="ru-RU" sz="2000" dirty="0"/>
              <a:t>Чередование звуков – </a:t>
            </a:r>
            <a:r>
              <a:rPr lang="ru-RU" sz="2000" i="1" dirty="0"/>
              <a:t>ру</a:t>
            </a:r>
            <a:r>
              <a:rPr lang="ru-RU" sz="2000" b="1" i="1" dirty="0"/>
              <a:t>к</a:t>
            </a:r>
            <a:r>
              <a:rPr lang="ru-RU" sz="2000" i="1" dirty="0"/>
              <a:t>а - ру</a:t>
            </a:r>
            <a:r>
              <a:rPr lang="ru-RU" sz="2000" b="1" i="1" dirty="0"/>
              <a:t>ч</a:t>
            </a:r>
            <a:r>
              <a:rPr lang="ru-RU" sz="2000" i="1" dirty="0"/>
              <a:t>ка</a:t>
            </a:r>
            <a:endParaRPr lang="ru-RU" sz="2000" dirty="0"/>
          </a:p>
          <a:p>
            <a:r>
              <a:rPr lang="ru-RU" sz="2000" dirty="0"/>
              <a:t>Усечение основы – </a:t>
            </a:r>
            <a:r>
              <a:rPr lang="ru-RU" sz="2000" i="1" dirty="0"/>
              <a:t>у</a:t>
            </a:r>
            <a:r>
              <a:rPr lang="ru-RU" sz="2000" b="1" i="1" dirty="0"/>
              <a:t>зк</a:t>
            </a:r>
            <a:r>
              <a:rPr lang="ru-RU" sz="2000" i="1" dirty="0"/>
              <a:t>ий - у</a:t>
            </a:r>
            <a:r>
              <a:rPr lang="ru-RU" sz="2000" b="1" i="1" dirty="0"/>
              <a:t>з</a:t>
            </a:r>
            <a:r>
              <a:rPr lang="ru-RU" sz="2000" i="1" dirty="0"/>
              <a:t>ость</a:t>
            </a:r>
          </a:p>
          <a:p>
            <a:r>
              <a:rPr lang="ru-RU" sz="2000" dirty="0"/>
              <a:t>Перемещение ударения – </a:t>
            </a:r>
            <a:r>
              <a:rPr lang="ru-RU" sz="2000" i="1" dirty="0"/>
              <a:t>уч</a:t>
            </a:r>
            <a:r>
              <a:rPr lang="ru-RU" sz="2000" b="1" i="1" u="sng" dirty="0"/>
              <a:t>и</a:t>
            </a:r>
            <a:r>
              <a:rPr lang="ru-RU" sz="2000" i="1" dirty="0"/>
              <a:t>ть – в</a:t>
            </a:r>
            <a:r>
              <a:rPr lang="ru-RU" sz="2000" b="1" i="1" u="sng" dirty="0"/>
              <a:t>ы</a:t>
            </a:r>
            <a:r>
              <a:rPr lang="ru-RU" sz="2000" i="1" dirty="0"/>
              <a:t>учить</a:t>
            </a:r>
          </a:p>
          <a:p>
            <a:r>
              <a:rPr lang="ru-RU" sz="2000" dirty="0"/>
              <a:t>Изменение мягкости-твёрдости – </a:t>
            </a:r>
            <a:r>
              <a:rPr lang="ru-RU" sz="2000" i="1" dirty="0"/>
              <a:t>лаборато</a:t>
            </a:r>
            <a:r>
              <a:rPr lang="ru-RU" sz="2000" b="1" i="1" dirty="0"/>
              <a:t>р</a:t>
            </a:r>
            <a:r>
              <a:rPr lang="ru-RU" sz="2000" i="1" dirty="0"/>
              <a:t>ия - лаборато</a:t>
            </a:r>
            <a:r>
              <a:rPr lang="ru-RU" sz="2000" b="1" i="1" dirty="0"/>
              <a:t>р</a:t>
            </a:r>
            <a:r>
              <a:rPr lang="ru-RU" sz="2000" i="1" dirty="0"/>
              <a:t>ный</a:t>
            </a:r>
            <a:endParaRPr lang="ru-RU" sz="2000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694988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E00586-F3FD-4BDF-8DCD-0ED2ABE314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Ономасиология (словообразование)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9047028-F8E4-41CD-891F-8039166180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237957"/>
            <a:ext cx="8596668" cy="5345723"/>
          </a:xfrm>
        </p:spPr>
        <p:txBody>
          <a:bodyPr>
            <a:normAutofit/>
          </a:bodyPr>
          <a:lstStyle/>
          <a:p>
            <a:r>
              <a:rPr lang="ru-RU" sz="2000" dirty="0"/>
              <a:t>Раздел лингвистики/лексикологии, изучающий способы образования новых наименований, т. е. изучает, какими способами возникают в языке новые наименования.</a:t>
            </a:r>
          </a:p>
          <a:p>
            <a:r>
              <a:rPr lang="ru-RU" sz="2000" dirty="0"/>
              <a:t>Исходит от предметов окружающего мира и их понятий и изучает, какими средствами они получают своё наименование.</a:t>
            </a:r>
          </a:p>
          <a:p>
            <a:r>
              <a:rPr lang="ru-RU" sz="2000" dirty="0"/>
              <a:t>Обогащение словарного запаса.</a:t>
            </a:r>
          </a:p>
          <a:p>
            <a:r>
              <a:rPr lang="ru-RU" sz="2000" dirty="0"/>
              <a:t>«Ономасиология – отрасль </a:t>
            </a:r>
            <a:r>
              <a:rPr lang="ru-RU" sz="2000" u="sng" dirty="0"/>
              <a:t>семантики</a:t>
            </a:r>
            <a:r>
              <a:rPr lang="ru-RU" sz="2000" dirty="0"/>
              <a:t>, изучающая наименования, использование языковых средств для обозначения внеязыковых объектов. В отличие от семасиологии, отражающей направление от средства выражения к выражаемому значению, ономасиология основывается на движении от обозначаемого предмета к средствам его обозначения, шире - от содержания к форме.» (</a:t>
            </a:r>
            <a:r>
              <a:rPr lang="cs-CZ" sz="2000" dirty="0" err="1"/>
              <a:t>russkiyyazik.ru</a:t>
            </a:r>
            <a:r>
              <a:rPr lang="cs-CZ" sz="2000" dirty="0"/>
              <a:t>/577</a:t>
            </a:r>
            <a:r>
              <a:rPr lang="ru-RU" sz="2000" dirty="0"/>
              <a:t>, 19.2.2019)</a:t>
            </a:r>
            <a:endParaRPr lang="cs-CZ" sz="2000" dirty="0"/>
          </a:p>
          <a:p>
            <a:pPr marL="0" indent="0">
              <a:buNone/>
            </a:pPr>
            <a:r>
              <a:rPr lang="ru-RU" sz="2000" dirty="0">
                <a:solidFill>
                  <a:srgbClr val="FF0000"/>
                </a:solidFill>
              </a:rPr>
              <a:t>Почему в языке постоянно возникают новые наименования?</a:t>
            </a:r>
            <a:endParaRPr lang="cs-CZ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66332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15B02E0-587A-4A42-87D1-CDE2AFCB5C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Типы формантов - суффиксы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7F1FD92-CD62-44DA-A46A-A0213131C6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92702"/>
            <a:ext cx="8596668" cy="5219113"/>
          </a:xfrm>
        </p:spPr>
        <p:txBody>
          <a:bodyPr>
            <a:normAutofit lnSpcReduction="10000"/>
          </a:bodyPr>
          <a:lstStyle/>
          <a:p>
            <a:r>
              <a:rPr lang="ru-RU" dirty="0"/>
              <a:t>Часть слова, которая модифицирует значение слова.</a:t>
            </a:r>
          </a:p>
          <a:p>
            <a:r>
              <a:rPr lang="ru-RU" dirty="0"/>
              <a:t>Абстрактная самостоятельно не существующая морфема, которая упорядочивает слово в высшую категорию/группу.</a:t>
            </a:r>
          </a:p>
          <a:p>
            <a:r>
              <a:rPr lang="ru-RU" dirty="0"/>
              <a:t>Суффиксы могут быть:</a:t>
            </a:r>
          </a:p>
          <a:p>
            <a:pPr>
              <a:buFontTx/>
              <a:buChar char="-"/>
            </a:pPr>
            <a:r>
              <a:rPr lang="ru-RU" dirty="0"/>
              <a:t>русские: </a:t>
            </a:r>
            <a:r>
              <a:rPr lang="ru-RU" i="1" dirty="0"/>
              <a:t>-тель, -ка, -ец, -ство, -ный, -ать...</a:t>
            </a:r>
            <a:endParaRPr lang="ru-RU" dirty="0"/>
          </a:p>
          <a:p>
            <a:pPr>
              <a:buFontTx/>
              <a:buChar char="-"/>
            </a:pPr>
            <a:r>
              <a:rPr lang="ru-RU" dirty="0"/>
              <a:t>Заимствованные: </a:t>
            </a:r>
            <a:r>
              <a:rPr lang="ru-RU" i="1" dirty="0"/>
              <a:t>-ист, -ит, -ация, -изм... </a:t>
            </a:r>
          </a:p>
          <a:p>
            <a:r>
              <a:rPr lang="ru-RU" dirty="0"/>
              <a:t>Упорядочивает слово к определённой части речи (нет слов вне частей речи)</a:t>
            </a:r>
          </a:p>
          <a:p>
            <a:pPr>
              <a:buFontTx/>
              <a:buChar char="-"/>
            </a:pPr>
            <a:r>
              <a:rPr lang="ru-RU" dirty="0"/>
              <a:t>Сущ.: </a:t>
            </a:r>
            <a:r>
              <a:rPr lang="ru-RU" i="1" dirty="0"/>
              <a:t>- тель, -ник, -щик </a:t>
            </a:r>
            <a:r>
              <a:rPr lang="ru-RU" dirty="0"/>
              <a:t>(м.р.)</a:t>
            </a:r>
            <a:r>
              <a:rPr lang="ru-RU" i="1" dirty="0"/>
              <a:t>, -ка, -ша, -ца </a:t>
            </a:r>
            <a:r>
              <a:rPr lang="ru-RU" dirty="0"/>
              <a:t>(ж.р.)</a:t>
            </a:r>
            <a:r>
              <a:rPr lang="ru-RU" i="1" dirty="0"/>
              <a:t>, -ство, -ость, -ие</a:t>
            </a:r>
            <a:r>
              <a:rPr lang="ru-RU" dirty="0"/>
              <a:t> </a:t>
            </a:r>
            <a:r>
              <a:rPr lang="ru-RU"/>
              <a:t>(качество</a:t>
            </a:r>
            <a:r>
              <a:rPr lang="ru-RU" dirty="0"/>
              <a:t>, абстрактные слова)</a:t>
            </a:r>
            <a:endParaRPr lang="ru-RU" i="1" dirty="0"/>
          </a:p>
          <a:p>
            <a:pPr>
              <a:buFontTx/>
              <a:buChar char="-"/>
            </a:pPr>
            <a:r>
              <a:rPr lang="ru-RU" dirty="0"/>
              <a:t>Прил.: </a:t>
            </a:r>
            <a:r>
              <a:rPr lang="ru-RU" i="1" dirty="0"/>
              <a:t>-ский, -атый, -итый, -ный </a:t>
            </a:r>
            <a:r>
              <a:rPr lang="ru-RU" dirty="0"/>
              <a:t>(качественные), </a:t>
            </a:r>
            <a:r>
              <a:rPr lang="ru-RU" i="1" dirty="0"/>
              <a:t>-ов, -ин, -ский </a:t>
            </a:r>
            <a:r>
              <a:rPr lang="ru-RU" dirty="0"/>
              <a:t>(притяжательные)</a:t>
            </a:r>
          </a:p>
          <a:p>
            <a:pPr>
              <a:buFontTx/>
              <a:buChar char="-"/>
            </a:pPr>
            <a:r>
              <a:rPr lang="ru-RU" dirty="0"/>
              <a:t>Глагол: -</a:t>
            </a:r>
            <a:r>
              <a:rPr lang="ru-RU" i="1" dirty="0"/>
              <a:t>а-, -я-, -е-, -ова-, -ева- </a:t>
            </a:r>
            <a:r>
              <a:rPr lang="ru-RU" dirty="0"/>
              <a:t>(несов. вид)</a:t>
            </a:r>
          </a:p>
          <a:p>
            <a:r>
              <a:rPr lang="ru-RU" dirty="0"/>
              <a:t>Часто имеют варианты: </a:t>
            </a:r>
            <a:r>
              <a:rPr lang="ru-RU" i="1" dirty="0"/>
              <a:t>-щик/-чик, -анин/-янин, -ие/-ье, -ация/-яция, -онок/-ёнок </a:t>
            </a:r>
          </a:p>
        </p:txBody>
      </p:sp>
    </p:spTree>
    <p:extLst>
      <p:ext uri="{BB962C8B-B14F-4D97-AF65-F5344CB8AC3E}">
        <p14:creationId xmlns:p14="http://schemas.microsoft.com/office/powerpoint/2010/main" val="258916567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BB6532-76DC-4EC3-ABC8-421408914D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Типы словообразовательных суффиксов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9D1E6E1-4797-4706-897F-2CE8780FCF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30400"/>
            <a:ext cx="8596668" cy="4667347"/>
          </a:xfrm>
        </p:spPr>
        <p:txBody>
          <a:bodyPr/>
          <a:lstStyle/>
          <a:p>
            <a:r>
              <a:rPr lang="ru-RU" sz="2000" b="1" dirty="0"/>
              <a:t>Однозначные</a:t>
            </a:r>
          </a:p>
          <a:p>
            <a:pPr marL="0" indent="0">
              <a:buNone/>
            </a:pPr>
            <a:r>
              <a:rPr lang="ru-RU" sz="2000" i="1" dirty="0"/>
              <a:t>-онок/-ёнок </a:t>
            </a:r>
            <a:r>
              <a:rPr lang="ru-RU" sz="2000" dirty="0"/>
              <a:t>– детёныши (</a:t>
            </a:r>
            <a:r>
              <a:rPr lang="ru-RU" sz="2000" i="1" dirty="0"/>
              <a:t>козлёнок, медвежонок, мышонок, волчонок</a:t>
            </a:r>
            <a:r>
              <a:rPr lang="ru-RU" sz="2000" dirty="0"/>
              <a:t>)</a:t>
            </a:r>
          </a:p>
          <a:p>
            <a:pPr marL="0" indent="0">
              <a:buNone/>
            </a:pPr>
            <a:r>
              <a:rPr lang="ru-RU" sz="2000" i="1" dirty="0"/>
              <a:t>- анин/-янин – </a:t>
            </a:r>
            <a:r>
              <a:rPr lang="ru-RU" sz="2000" dirty="0"/>
              <a:t>жители городов (</a:t>
            </a:r>
            <a:r>
              <a:rPr lang="ru-RU" sz="2000" i="1" dirty="0"/>
              <a:t>парижанин, киевлянин, ростовчанин, калужанин</a:t>
            </a:r>
            <a:r>
              <a:rPr lang="ru-RU" sz="2000" dirty="0"/>
              <a:t>)</a:t>
            </a:r>
          </a:p>
          <a:p>
            <a:r>
              <a:rPr lang="ru-RU" sz="2000" b="1" dirty="0"/>
              <a:t>Многозначные</a:t>
            </a:r>
            <a:r>
              <a:rPr lang="ru-RU" sz="2000" dirty="0"/>
              <a:t> – обозначают одну категорию – лицо или предмет</a:t>
            </a:r>
          </a:p>
          <a:p>
            <a:pPr marL="0" indent="0">
              <a:buNone/>
            </a:pPr>
            <a:r>
              <a:rPr lang="ru-RU" sz="2000" dirty="0"/>
              <a:t>-</a:t>
            </a:r>
            <a:r>
              <a:rPr lang="ru-RU" sz="2000" i="1" dirty="0"/>
              <a:t>щик </a:t>
            </a:r>
          </a:p>
          <a:p>
            <a:pPr>
              <a:buAutoNum type="arabicPeriod"/>
            </a:pPr>
            <a:r>
              <a:rPr lang="ru-RU" sz="2000" dirty="0"/>
              <a:t>обозначение человека по отношению к предмету (</a:t>
            </a:r>
            <a:r>
              <a:rPr lang="ru-RU" sz="2000" i="1" dirty="0"/>
              <a:t>гардеробщик, каменщик</a:t>
            </a:r>
            <a:r>
              <a:rPr lang="ru-RU" sz="2000" dirty="0"/>
              <a:t>)</a:t>
            </a:r>
          </a:p>
          <a:p>
            <a:pPr>
              <a:buAutoNum type="arabicPeriod"/>
            </a:pPr>
            <a:r>
              <a:rPr lang="ru-RU" sz="2000" dirty="0"/>
              <a:t>обозначение человека по действии (</a:t>
            </a:r>
            <a:r>
              <a:rPr lang="ru-RU" sz="2000" i="1" dirty="0"/>
              <a:t>мойщик, забастовщик)</a:t>
            </a:r>
            <a:endParaRPr lang="ru-RU" sz="2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0901032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3C2058D-F6B4-4103-B0E7-3DE85C838D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5351" y="161777"/>
            <a:ext cx="8596668" cy="1320800"/>
          </a:xfrm>
        </p:spPr>
        <p:txBody>
          <a:bodyPr/>
          <a:lstStyle/>
          <a:p>
            <a:r>
              <a:rPr lang="ru-RU" dirty="0"/>
              <a:t>Типы словообразовательных суффиксов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3C7500F-CCAB-4A55-BD5D-777B6F5F15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78634"/>
            <a:ext cx="8596668" cy="5317589"/>
          </a:xfrm>
        </p:spPr>
        <p:txBody>
          <a:bodyPr>
            <a:normAutofit fontScale="92500"/>
          </a:bodyPr>
          <a:lstStyle/>
          <a:p>
            <a:r>
              <a:rPr lang="ru-RU" b="1" dirty="0"/>
              <a:t>Омонимичные</a:t>
            </a:r>
            <a:r>
              <a:rPr lang="ru-RU" dirty="0"/>
              <a:t> – образуют разные семантические группы, лица и предметы</a:t>
            </a:r>
          </a:p>
          <a:p>
            <a:pPr marL="0" indent="0">
              <a:buNone/>
            </a:pPr>
            <a:r>
              <a:rPr lang="ru-RU" dirty="0"/>
              <a:t>-</a:t>
            </a:r>
            <a:r>
              <a:rPr lang="ru-RU" i="1" dirty="0"/>
              <a:t>тель</a:t>
            </a:r>
          </a:p>
          <a:p>
            <a:pPr>
              <a:buAutoNum type="arabicPeriod"/>
            </a:pPr>
            <a:r>
              <a:rPr lang="ru-RU" dirty="0"/>
              <a:t>лицо, выполняющее какое-т. действие (</a:t>
            </a:r>
            <a:r>
              <a:rPr lang="ru-RU" i="1" dirty="0"/>
              <a:t>учитель, писатель, читатель</a:t>
            </a:r>
            <a:r>
              <a:rPr lang="ru-RU" dirty="0"/>
              <a:t>)</a:t>
            </a:r>
          </a:p>
          <a:p>
            <a:pPr>
              <a:buAutoNum type="arabicPeriod"/>
            </a:pPr>
            <a:r>
              <a:rPr lang="ru-RU" dirty="0"/>
              <a:t>орудие действия (</a:t>
            </a:r>
            <a:r>
              <a:rPr lang="ru-RU" i="1" dirty="0"/>
              <a:t>измеритель, выключатель, глушитель, нагреватель</a:t>
            </a:r>
            <a:r>
              <a:rPr lang="ru-RU" dirty="0"/>
              <a:t>)  </a:t>
            </a:r>
          </a:p>
          <a:p>
            <a:pPr marL="0" indent="0">
              <a:buNone/>
            </a:pPr>
            <a:r>
              <a:rPr lang="ru-RU" i="1" dirty="0"/>
              <a:t>-ник</a:t>
            </a:r>
          </a:p>
          <a:p>
            <a:pPr>
              <a:buAutoNum type="arabicPeriod"/>
            </a:pPr>
            <a:r>
              <a:rPr lang="ru-RU" dirty="0"/>
              <a:t>лицо, занятое делом в основе (</a:t>
            </a:r>
            <a:r>
              <a:rPr lang="ru-RU" i="1" dirty="0"/>
              <a:t>охотник, защитник, охранник, работник</a:t>
            </a:r>
            <a:r>
              <a:rPr lang="ru-RU" dirty="0"/>
              <a:t>)</a:t>
            </a:r>
          </a:p>
          <a:p>
            <a:pPr>
              <a:buAutoNum type="arabicPeriod"/>
            </a:pPr>
            <a:r>
              <a:rPr lang="ru-RU" dirty="0"/>
              <a:t>посуда (</a:t>
            </a:r>
            <a:r>
              <a:rPr lang="ru-RU" i="1" dirty="0"/>
              <a:t>кофейник, чайник, молочник, салатник</a:t>
            </a:r>
            <a:r>
              <a:rPr lang="ru-RU" dirty="0"/>
              <a:t>)</a:t>
            </a:r>
          </a:p>
          <a:p>
            <a:pPr>
              <a:buAutoNum type="arabicPeriod"/>
            </a:pPr>
            <a:r>
              <a:rPr lang="ru-RU" dirty="0"/>
              <a:t>место, где жувут животные (</a:t>
            </a:r>
            <a:r>
              <a:rPr lang="ru-RU" i="1" dirty="0"/>
              <a:t>коровник, курятник, гусятник, птичник</a:t>
            </a:r>
            <a:r>
              <a:rPr lang="ru-RU" dirty="0"/>
              <a:t>) </a:t>
            </a:r>
          </a:p>
          <a:p>
            <a:pPr marL="0" indent="0">
              <a:buNone/>
            </a:pPr>
            <a:r>
              <a:rPr lang="ru-RU" i="1" dirty="0"/>
              <a:t>-ка</a:t>
            </a:r>
          </a:p>
          <a:p>
            <a:pPr>
              <a:buAutoNum type="arabicPeriod"/>
            </a:pPr>
            <a:r>
              <a:rPr lang="ru-RU" dirty="0"/>
              <a:t>женский пол (</a:t>
            </a:r>
            <a:r>
              <a:rPr lang="ru-RU" i="1" dirty="0"/>
              <a:t>девушка, полька, чешка, кошка, студентка</a:t>
            </a:r>
            <a:r>
              <a:rPr lang="ru-RU" dirty="0"/>
              <a:t>)</a:t>
            </a:r>
          </a:p>
          <a:p>
            <a:pPr>
              <a:buAutoNum type="arabicPeriod"/>
            </a:pPr>
            <a:r>
              <a:rPr lang="ru-RU" dirty="0"/>
              <a:t>слова общего рода (</a:t>
            </a:r>
            <a:r>
              <a:rPr lang="ru-RU" i="1" dirty="0"/>
              <a:t>белоручка, зазнайка</a:t>
            </a:r>
            <a:r>
              <a:rPr lang="ru-RU" dirty="0"/>
              <a:t>)</a:t>
            </a:r>
          </a:p>
          <a:p>
            <a:pPr>
              <a:buAutoNum type="arabicPeriod"/>
            </a:pPr>
            <a:r>
              <a:rPr lang="ru-RU" dirty="0"/>
              <a:t>уменьшительное, ласкательное (</a:t>
            </a:r>
            <a:r>
              <a:rPr lang="ru-RU" i="1" dirty="0"/>
              <a:t>шапочка, печка, берёзка, конфетка, Машка, Олька, Сашка, Ванька</a:t>
            </a:r>
            <a:r>
              <a:rPr lang="ru-RU" dirty="0"/>
              <a:t>)</a:t>
            </a:r>
          </a:p>
          <a:p>
            <a:pPr>
              <a:buAutoNum type="arabicPeriod"/>
            </a:pPr>
            <a:r>
              <a:rPr lang="ru-RU" dirty="0"/>
              <a:t>предмет (</a:t>
            </a:r>
            <a:r>
              <a:rPr lang="ru-RU" i="1" dirty="0"/>
              <a:t>крошка, пилотка, невидимка, полка, зажигалка</a:t>
            </a:r>
            <a:r>
              <a:rPr lang="ru-RU" dirty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8140916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0F8778F-F7F1-42FB-83D0-550CFB00B1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211015"/>
            <a:ext cx="8596668" cy="1139483"/>
          </a:xfrm>
        </p:spPr>
        <p:txBody>
          <a:bodyPr>
            <a:normAutofit fontScale="90000"/>
          </a:bodyPr>
          <a:lstStyle/>
          <a:p>
            <a:r>
              <a:rPr lang="ru-RU" dirty="0"/>
              <a:t>Суффиксы субъективной оценки</a:t>
            </a:r>
            <a:br>
              <a:rPr lang="ru-RU" dirty="0"/>
            </a:br>
            <a:r>
              <a:rPr lang="ru-RU" dirty="0"/>
              <a:t>Уменьшительно-ласкательное значение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362B928-5CCD-4331-AFE2-2451EE5A98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50499"/>
            <a:ext cx="8596668" cy="5507502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/>
              <a:t>Мужской род</a:t>
            </a:r>
          </a:p>
          <a:p>
            <a:pPr marL="0" indent="0">
              <a:buNone/>
            </a:pPr>
            <a:r>
              <a:rPr lang="ru-RU" i="1" dirty="0"/>
              <a:t>-ик 		домик, ключик, ротик</a:t>
            </a:r>
          </a:p>
          <a:p>
            <a:pPr marL="0" indent="0">
              <a:buNone/>
            </a:pPr>
            <a:r>
              <a:rPr lang="ru-RU" i="1" dirty="0"/>
              <a:t>-чик		карманчик, блинчик, кастрюльчик</a:t>
            </a:r>
          </a:p>
          <a:p>
            <a:pPr marL="0" indent="0">
              <a:buNone/>
            </a:pPr>
            <a:r>
              <a:rPr lang="ru-RU" i="1" dirty="0"/>
              <a:t>-ок/-ёк	дружок, дубок, речеёк</a:t>
            </a:r>
          </a:p>
          <a:p>
            <a:r>
              <a:rPr lang="ru-RU" b="1" dirty="0"/>
              <a:t>Женский род</a:t>
            </a:r>
          </a:p>
          <a:p>
            <a:pPr marL="0" indent="0">
              <a:buNone/>
            </a:pPr>
            <a:r>
              <a:rPr lang="ru-RU" i="1" dirty="0"/>
              <a:t>-ка		берёзка, полянка, яблонька</a:t>
            </a:r>
          </a:p>
          <a:p>
            <a:pPr marL="0" indent="0">
              <a:buNone/>
            </a:pPr>
            <a:r>
              <a:rPr lang="ru-RU" i="1" dirty="0"/>
              <a:t>-очка	вазочка, звёздочка, ёлочка</a:t>
            </a:r>
          </a:p>
          <a:p>
            <a:pPr marL="0" indent="0">
              <a:buNone/>
            </a:pPr>
            <a:r>
              <a:rPr lang="ru-RU" i="1" dirty="0"/>
              <a:t>-ица		водица, л</a:t>
            </a:r>
            <a:r>
              <a:rPr lang="ru-RU" i="1" u="sng" dirty="0"/>
              <a:t>у</a:t>
            </a:r>
            <a:r>
              <a:rPr lang="ru-RU" i="1" dirty="0"/>
              <a:t>жица, вещ</a:t>
            </a:r>
            <a:r>
              <a:rPr lang="ru-RU" i="1" u="sng" dirty="0"/>
              <a:t>и</a:t>
            </a:r>
            <a:r>
              <a:rPr lang="ru-RU" i="1" dirty="0"/>
              <a:t>ца</a:t>
            </a:r>
          </a:p>
          <a:p>
            <a:pPr marL="0" indent="0">
              <a:buNone/>
            </a:pPr>
            <a:r>
              <a:rPr lang="ru-RU" i="1" dirty="0"/>
              <a:t>-онька/-енька	д</a:t>
            </a:r>
            <a:r>
              <a:rPr lang="ru-RU" i="1" u="sng" dirty="0"/>
              <a:t>у</a:t>
            </a:r>
            <a:r>
              <a:rPr lang="ru-RU" i="1" dirty="0"/>
              <a:t>шенька, дороженька, доченька, соб</a:t>
            </a:r>
            <a:r>
              <a:rPr lang="ru-RU" i="1" u="sng" dirty="0"/>
              <a:t>а</a:t>
            </a:r>
            <a:r>
              <a:rPr lang="ru-RU" i="1" dirty="0"/>
              <a:t>ченька</a:t>
            </a:r>
          </a:p>
          <a:p>
            <a:r>
              <a:rPr lang="ru-RU" b="1" dirty="0"/>
              <a:t>Средний род</a:t>
            </a:r>
          </a:p>
          <a:p>
            <a:pPr marL="0" indent="0">
              <a:buNone/>
            </a:pPr>
            <a:r>
              <a:rPr lang="cs-CZ" i="1" dirty="0"/>
              <a:t>-</a:t>
            </a:r>
            <a:r>
              <a:rPr lang="ru-RU" i="1" dirty="0"/>
              <a:t>ко		яблочко, словечко, молочко</a:t>
            </a:r>
          </a:p>
          <a:p>
            <a:pPr marL="0" indent="0">
              <a:buNone/>
            </a:pPr>
            <a:r>
              <a:rPr lang="ru-RU" i="1" dirty="0"/>
              <a:t>-це		зеркальце, оконце, д</a:t>
            </a:r>
            <a:r>
              <a:rPr lang="ru-RU" i="1" u="sng" dirty="0"/>
              <a:t>е</a:t>
            </a:r>
            <a:r>
              <a:rPr lang="ru-RU" i="1" dirty="0"/>
              <a:t>ревце</a:t>
            </a:r>
          </a:p>
          <a:p>
            <a:pPr marL="0" indent="0">
              <a:buNone/>
            </a:pPr>
            <a:r>
              <a:rPr lang="ru-RU" i="1" dirty="0"/>
              <a:t>-цо/-ецо	озерц</a:t>
            </a:r>
            <a:r>
              <a:rPr lang="ru-RU" i="1" u="sng" dirty="0"/>
              <a:t>о</a:t>
            </a:r>
            <a:r>
              <a:rPr lang="ru-RU" i="1" dirty="0"/>
              <a:t>, письмец</a:t>
            </a:r>
            <a:r>
              <a:rPr lang="ru-RU" i="1" u="sng" dirty="0"/>
              <a:t>о</a:t>
            </a:r>
            <a:r>
              <a:rPr lang="ru-RU" i="1" dirty="0"/>
              <a:t>	, пальтец</a:t>
            </a:r>
            <a:r>
              <a:rPr lang="ru-RU" i="1" u="sng" dirty="0"/>
              <a:t>о</a:t>
            </a:r>
            <a:r>
              <a:rPr lang="ru-RU" i="1" dirty="0"/>
              <a:t>	</a:t>
            </a:r>
          </a:p>
          <a:p>
            <a:pPr marL="0" indent="0">
              <a:buNone/>
            </a:pPr>
            <a:r>
              <a:rPr lang="ru-RU" i="1" dirty="0"/>
              <a:t>-ице		пл</a:t>
            </a:r>
            <a:r>
              <a:rPr lang="ru-RU" i="1" u="sng" dirty="0"/>
              <a:t>а</a:t>
            </a:r>
            <a:r>
              <a:rPr lang="ru-RU" i="1" dirty="0"/>
              <a:t>тьице, кр</a:t>
            </a:r>
            <a:r>
              <a:rPr lang="ru-RU" i="1" u="sng" dirty="0"/>
              <a:t>е</a:t>
            </a:r>
            <a:r>
              <a:rPr lang="ru-RU" i="1" dirty="0"/>
              <a:t>слице</a:t>
            </a:r>
          </a:p>
          <a:p>
            <a:pPr marL="0" indent="0">
              <a:buNone/>
            </a:pPr>
            <a:r>
              <a:rPr lang="ru-RU" i="1" dirty="0"/>
              <a:t>-ышко	зёрнышко, крылышко, солнышко</a:t>
            </a:r>
          </a:p>
        </p:txBody>
      </p:sp>
    </p:spTree>
    <p:extLst>
      <p:ext uri="{BB962C8B-B14F-4D97-AF65-F5344CB8AC3E}">
        <p14:creationId xmlns:p14="http://schemas.microsoft.com/office/powerpoint/2010/main" val="315357202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A526FB-81C3-4782-A563-F8CB6BD7B7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Суффиксы субъективной оценки</a:t>
            </a:r>
            <a:br>
              <a:rPr lang="ru-RU" dirty="0"/>
            </a:br>
            <a:r>
              <a:rPr lang="ru-RU" dirty="0"/>
              <a:t>Презрительно-пренебрежительное значение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58BC577-0279-4979-8669-42C08E4C37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5013" y="2461846"/>
            <a:ext cx="8596668" cy="332629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dirty="0"/>
              <a:t>-</a:t>
            </a:r>
            <a:r>
              <a:rPr lang="ru-RU" sz="2000" i="1" dirty="0"/>
              <a:t>ишко	домишко, городишко, голосишко</a:t>
            </a:r>
          </a:p>
          <a:p>
            <a:pPr marL="0" indent="0">
              <a:buNone/>
            </a:pPr>
            <a:r>
              <a:rPr lang="ru-RU" sz="2000" i="1" dirty="0"/>
              <a:t>-онка	книжонка, бумажонка, речонка, собачонка, душонка</a:t>
            </a:r>
          </a:p>
          <a:p>
            <a:pPr marL="0" indent="0">
              <a:buNone/>
            </a:pPr>
            <a:r>
              <a:rPr lang="ru-RU" sz="2000" i="1" dirty="0"/>
              <a:t>-ишка	хвастунишка, трусишка, лгунишка 	Х 	 братишка</a:t>
            </a:r>
          </a:p>
        </p:txBody>
      </p:sp>
    </p:spTree>
    <p:extLst>
      <p:ext uri="{BB962C8B-B14F-4D97-AF65-F5344CB8AC3E}">
        <p14:creationId xmlns:p14="http://schemas.microsoft.com/office/powerpoint/2010/main" val="351859402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B7823C1-5041-47B8-8B58-4477EC6320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Суффиксы субъективной оценки</a:t>
            </a:r>
            <a:br>
              <a:rPr lang="ru-RU" dirty="0"/>
            </a:br>
            <a:r>
              <a:rPr lang="ru-RU" dirty="0"/>
              <a:t>Увеличение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6696CFF-C4BC-4793-BA7A-6866EA6383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588455"/>
            <a:ext cx="8596668" cy="3452907"/>
          </a:xfrm>
        </p:spPr>
        <p:txBody>
          <a:bodyPr/>
          <a:lstStyle/>
          <a:p>
            <a:pPr marL="0" indent="0">
              <a:buNone/>
            </a:pPr>
            <a:r>
              <a:rPr lang="ru-RU" sz="2000" i="1" dirty="0"/>
              <a:t>-ище		домище, голосище, волчище</a:t>
            </a:r>
          </a:p>
          <a:p>
            <a:pPr marL="0" indent="0">
              <a:buNone/>
            </a:pPr>
            <a:r>
              <a:rPr lang="ru-RU" sz="2000" i="1" dirty="0"/>
              <a:t>-ища		руч</a:t>
            </a:r>
            <a:r>
              <a:rPr lang="ru-RU" sz="2000" i="1" u="sng" dirty="0"/>
              <a:t>и</a:t>
            </a:r>
            <a:r>
              <a:rPr lang="ru-RU" sz="2000" i="1" dirty="0"/>
              <a:t>ща, р</a:t>
            </a:r>
            <a:r>
              <a:rPr lang="ru-RU" sz="2000" i="1" u="sng" dirty="0"/>
              <a:t>ы</a:t>
            </a:r>
            <a:r>
              <a:rPr lang="ru-RU" sz="2000" i="1" dirty="0"/>
              <a:t>бища</a:t>
            </a:r>
          </a:p>
          <a:p>
            <a:pPr marL="0" indent="0">
              <a:buNone/>
            </a:pPr>
            <a:r>
              <a:rPr lang="ru-RU" sz="2000" i="1" dirty="0"/>
              <a:t>-ина		дом</a:t>
            </a:r>
            <a:r>
              <a:rPr lang="ru-RU" sz="2000" i="1" u="sng" dirty="0"/>
              <a:t>и</a:t>
            </a:r>
            <a:r>
              <a:rPr lang="ru-RU" sz="2000" i="1" dirty="0"/>
              <a:t>на, р</a:t>
            </a:r>
            <a:r>
              <a:rPr lang="ru-RU" sz="2000" i="1" u="sng" dirty="0"/>
              <a:t>ы</a:t>
            </a:r>
            <a:r>
              <a:rPr lang="ru-RU" sz="2000" i="1" dirty="0"/>
              <a:t>бина</a:t>
            </a:r>
          </a:p>
          <a:p>
            <a:pPr marL="0" indent="0">
              <a:buNone/>
            </a:pP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327779253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2BCA2E4-6BB8-4B90-91AC-11C5251CB8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Суффиксы субъективной оценки</a:t>
            </a:r>
            <a:br>
              <a:rPr lang="ru-RU" dirty="0"/>
            </a:br>
            <a:r>
              <a:rPr lang="ru-RU" dirty="0">
                <a:solidFill>
                  <a:srgbClr val="FF0000"/>
                </a:solidFill>
              </a:rPr>
              <a:t>Что положительно – что отрицательно?</a:t>
            </a:r>
            <a:br>
              <a:rPr lang="ru-RU" dirty="0">
                <a:solidFill>
                  <a:srgbClr val="FF0000"/>
                </a:solidFill>
              </a:rPr>
            </a:br>
            <a:r>
              <a:rPr lang="ru-RU" dirty="0">
                <a:solidFill>
                  <a:srgbClr val="FF0000"/>
                </a:solidFill>
              </a:rPr>
              <a:t>Каково значение?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74EF5BB-4F27-4945-A794-413DFCC31C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3052689"/>
            <a:ext cx="8596668" cy="29886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i="1" dirty="0"/>
              <a:t>Дом – домик – дом</a:t>
            </a:r>
            <a:r>
              <a:rPr lang="ru-RU" sz="2000" i="1" u="sng" dirty="0"/>
              <a:t>и</a:t>
            </a:r>
            <a:r>
              <a:rPr lang="ru-RU" sz="2000" i="1" dirty="0"/>
              <a:t>на – дом</a:t>
            </a:r>
            <a:r>
              <a:rPr lang="ru-RU" sz="2000" i="1" u="sng" dirty="0"/>
              <a:t>и</a:t>
            </a:r>
            <a:r>
              <a:rPr lang="ru-RU" sz="2000" i="1" dirty="0"/>
              <a:t>ще – дом</a:t>
            </a:r>
            <a:r>
              <a:rPr lang="ru-RU" sz="2000" i="1" u="sng" dirty="0"/>
              <a:t>и</a:t>
            </a:r>
            <a:r>
              <a:rPr lang="ru-RU" sz="2000" i="1" dirty="0"/>
              <a:t>шко</a:t>
            </a:r>
          </a:p>
          <a:p>
            <a:pPr marL="0" indent="0">
              <a:buNone/>
            </a:pPr>
            <a:r>
              <a:rPr lang="ru-RU" sz="2000" i="1" dirty="0"/>
              <a:t>Собака – собач</a:t>
            </a:r>
            <a:r>
              <a:rPr lang="ru-RU" sz="2000" i="1" u="sng" dirty="0"/>
              <a:t>о</a:t>
            </a:r>
            <a:r>
              <a:rPr lang="ru-RU" sz="2000" i="1" dirty="0"/>
              <a:t>нок – собач</a:t>
            </a:r>
            <a:r>
              <a:rPr lang="ru-RU" sz="2000" i="1" u="sng" dirty="0"/>
              <a:t>о</a:t>
            </a:r>
            <a:r>
              <a:rPr lang="ru-RU" sz="2000" i="1" dirty="0"/>
              <a:t>шка – соб</a:t>
            </a:r>
            <a:r>
              <a:rPr lang="ru-RU" sz="2000" i="1" u="sng" dirty="0"/>
              <a:t>а</a:t>
            </a:r>
            <a:r>
              <a:rPr lang="ru-RU" sz="2000" i="1" dirty="0"/>
              <a:t>ченька – собачка – соб</a:t>
            </a:r>
            <a:r>
              <a:rPr lang="ru-RU" sz="2000" i="1" u="sng" dirty="0"/>
              <a:t>а</a:t>
            </a:r>
            <a:r>
              <a:rPr lang="ru-RU" sz="2000" i="1" dirty="0"/>
              <a:t>чище – собач</a:t>
            </a:r>
            <a:r>
              <a:rPr lang="ru-RU" sz="2000" i="1" u="sng" dirty="0"/>
              <a:t>о</a:t>
            </a:r>
            <a:r>
              <a:rPr lang="ru-RU" sz="2000" i="1" dirty="0"/>
              <a:t>нка</a:t>
            </a:r>
          </a:p>
          <a:p>
            <a:pPr marL="0" indent="0">
              <a:buNone/>
            </a:pPr>
            <a:r>
              <a:rPr lang="ru-RU" sz="2000" i="1" dirty="0"/>
              <a:t>Река – р</a:t>
            </a:r>
            <a:r>
              <a:rPr lang="ru-RU" sz="2000" i="1" u="sng" dirty="0"/>
              <a:t>е</a:t>
            </a:r>
            <a:r>
              <a:rPr lang="ru-RU" sz="2000" i="1" dirty="0"/>
              <a:t>ченька – речка – реч</a:t>
            </a:r>
            <a:r>
              <a:rPr lang="ru-RU" sz="2000" i="1" u="sng" dirty="0"/>
              <a:t>о</a:t>
            </a:r>
            <a:r>
              <a:rPr lang="ru-RU" sz="2000" i="1" dirty="0"/>
              <a:t>нка – р</a:t>
            </a:r>
            <a:r>
              <a:rPr lang="ru-RU" sz="2000" i="1" u="sng" dirty="0"/>
              <a:t>е</a:t>
            </a:r>
            <a:r>
              <a:rPr lang="ru-RU" sz="2000" i="1" dirty="0"/>
              <a:t>чушка </a:t>
            </a:r>
          </a:p>
          <a:p>
            <a:pPr marL="0" indent="0">
              <a:buNone/>
            </a:pPr>
            <a:r>
              <a:rPr lang="ru-RU" sz="2000" i="1" dirty="0"/>
              <a:t>Рука – ручка – р</a:t>
            </a:r>
            <a:r>
              <a:rPr lang="ru-RU" sz="2000" i="1" u="sng" dirty="0"/>
              <a:t>у</a:t>
            </a:r>
            <a:r>
              <a:rPr lang="ru-RU" sz="2000" i="1" dirty="0"/>
              <a:t>ченька – руч</a:t>
            </a:r>
            <a:r>
              <a:rPr lang="ru-RU" sz="2000" i="1" u="sng" dirty="0"/>
              <a:t>и</a:t>
            </a:r>
            <a:r>
              <a:rPr lang="ru-RU" sz="2000" i="1" dirty="0"/>
              <a:t>ща – руч</a:t>
            </a:r>
            <a:r>
              <a:rPr lang="ru-RU" sz="2000" i="1" u="sng" dirty="0"/>
              <a:t>о</a:t>
            </a:r>
            <a:r>
              <a:rPr lang="ru-RU" sz="2000" i="1" dirty="0"/>
              <a:t>нка – руч</a:t>
            </a:r>
            <a:r>
              <a:rPr lang="ru-RU" sz="2000" i="1" u="sng" dirty="0"/>
              <a:t>у</a:t>
            </a:r>
            <a:r>
              <a:rPr lang="ru-RU" sz="2000" i="1" dirty="0"/>
              <a:t>шка</a:t>
            </a:r>
            <a:endParaRPr lang="cs-CZ" sz="2000" i="1" dirty="0"/>
          </a:p>
        </p:txBody>
      </p:sp>
    </p:spTree>
    <p:extLst>
      <p:ext uri="{BB962C8B-B14F-4D97-AF65-F5344CB8AC3E}">
        <p14:creationId xmlns:p14="http://schemas.microsoft.com/office/powerpoint/2010/main" val="408166849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14C4DB3-091C-4E10-AD01-E82F286639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Типы формантов –</a:t>
            </a:r>
            <a:r>
              <a:rPr lang="cs-CZ" dirty="0"/>
              <a:t> </a:t>
            </a:r>
            <a:r>
              <a:rPr lang="ru-RU" dirty="0"/>
              <a:t>формообразовательная характеристика слова</a:t>
            </a:r>
            <a:r>
              <a:rPr lang="cs-CZ" dirty="0"/>
              <a:t> </a:t>
            </a:r>
            <a:r>
              <a:rPr lang="cs-CZ" sz="2700" dirty="0"/>
              <a:t>(tvaroslovná charakteristika)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8E7C769-48AD-4C80-A72D-D4C26D0CFA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000" dirty="0"/>
              <a:t>В случаях, когда словообразовательный суффикс и окончание нельзя выделить</a:t>
            </a:r>
          </a:p>
          <a:p>
            <a:r>
              <a:rPr lang="ru-RU" sz="2000" dirty="0"/>
              <a:t>В словах с нулевым суффиксом, т.е. без суффикса</a:t>
            </a:r>
          </a:p>
          <a:p>
            <a:r>
              <a:rPr lang="ru-RU" sz="2000" dirty="0"/>
              <a:t>Формантом является формообразовательная характеристика слова, которая меняется в отличие от мотивирующего слова</a:t>
            </a:r>
          </a:p>
          <a:p>
            <a:pPr marL="0" indent="0">
              <a:buNone/>
            </a:pPr>
            <a:r>
              <a:rPr lang="ru-RU" sz="2000" i="1" dirty="0"/>
              <a:t>ввозить – ввоз, синий – синь, далёкий – даль, пускать - пуск </a:t>
            </a:r>
            <a:endParaRPr lang="cs-CZ" sz="2000" i="1" dirty="0"/>
          </a:p>
        </p:txBody>
      </p:sp>
    </p:spTree>
    <p:extLst>
      <p:ext uri="{BB962C8B-B14F-4D97-AF65-F5344CB8AC3E}">
        <p14:creationId xmlns:p14="http://schemas.microsoft.com/office/powerpoint/2010/main" val="64890490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992EED2-618D-4179-9EED-B26F1B5B91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Типы формантов - префиксы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4D2F6E3-91D1-402A-ACD9-D5C16D783E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77108"/>
            <a:ext cx="8596668" cy="5176909"/>
          </a:xfrm>
        </p:spPr>
        <p:txBody>
          <a:bodyPr>
            <a:normAutofit/>
          </a:bodyPr>
          <a:lstStyle/>
          <a:p>
            <a:r>
              <a:rPr lang="ru-RU" sz="2000" dirty="0"/>
              <a:t>Часть слова, которая стоит перед основой и уточняет или модфицирует значение, только 3 не придают никакого значения </a:t>
            </a:r>
          </a:p>
          <a:p>
            <a:pPr marL="0" indent="0">
              <a:buNone/>
            </a:pPr>
            <a:r>
              <a:rPr lang="ru-RU" sz="2000" dirty="0"/>
              <a:t>(</a:t>
            </a:r>
            <a:r>
              <a:rPr lang="ru-RU" sz="2000" i="1" dirty="0"/>
              <a:t>с-, на-, по- делать Х сделать, гасить Х погасить, шить Х сшить</a:t>
            </a:r>
            <a:r>
              <a:rPr lang="ru-RU" sz="2000" dirty="0"/>
              <a:t>)</a:t>
            </a:r>
            <a:r>
              <a:rPr lang="ru-RU" sz="2000" i="1" dirty="0"/>
              <a:t> </a:t>
            </a:r>
            <a:endParaRPr lang="ru-RU" sz="2000" dirty="0"/>
          </a:p>
          <a:p>
            <a:r>
              <a:rPr lang="ru-RU" sz="2000" dirty="0"/>
              <a:t>Не меняют морфологическую характеристику</a:t>
            </a:r>
          </a:p>
          <a:p>
            <a:r>
              <a:rPr lang="ru-RU" sz="2000" dirty="0"/>
              <a:t>Некоторые существуют также как самостоятельные слова</a:t>
            </a:r>
          </a:p>
          <a:p>
            <a:r>
              <a:rPr lang="ru-RU" sz="2000" dirty="0"/>
              <a:t>Некоторые имеют варианты: </a:t>
            </a:r>
            <a:r>
              <a:rPr lang="ru-RU" sz="2000" i="1" dirty="0"/>
              <a:t>от-/ото- </a:t>
            </a:r>
            <a:r>
              <a:rPr lang="ru-RU" sz="2000" dirty="0"/>
              <a:t>(</a:t>
            </a:r>
            <a:r>
              <a:rPr lang="ru-RU" sz="2000" i="1" dirty="0"/>
              <a:t>отъехать, отойти</a:t>
            </a:r>
            <a:r>
              <a:rPr lang="ru-RU" sz="2000" dirty="0"/>
              <a:t>), </a:t>
            </a:r>
            <a:r>
              <a:rPr lang="ru-RU" sz="2000" i="1" dirty="0"/>
              <a:t>под-/подо- </a:t>
            </a:r>
            <a:r>
              <a:rPr lang="ru-RU" sz="2000" dirty="0"/>
              <a:t>(</a:t>
            </a:r>
            <a:r>
              <a:rPr lang="ru-RU" sz="2000" i="1" dirty="0"/>
              <a:t>подъехать, подойти</a:t>
            </a:r>
            <a:r>
              <a:rPr lang="ru-RU" sz="2000" dirty="0"/>
              <a:t>), </a:t>
            </a:r>
            <a:r>
              <a:rPr lang="ru-RU" sz="2000" i="1" dirty="0"/>
              <a:t>меж-/между- </a:t>
            </a:r>
            <a:r>
              <a:rPr lang="ru-RU" sz="2000" dirty="0"/>
              <a:t>(</a:t>
            </a:r>
            <a:r>
              <a:rPr lang="ru-RU" sz="2000" i="1" dirty="0"/>
              <a:t>межъязыковой, международный</a:t>
            </a:r>
            <a:r>
              <a:rPr lang="ru-RU" sz="2000" dirty="0"/>
              <a:t>)</a:t>
            </a:r>
          </a:p>
          <a:p>
            <a:r>
              <a:rPr lang="ru-RU" sz="2000" dirty="0"/>
              <a:t>Могут быть омонимичные</a:t>
            </a:r>
          </a:p>
          <a:p>
            <a:pPr marL="0" indent="0">
              <a:buNone/>
            </a:pPr>
            <a:r>
              <a:rPr lang="ru-RU" sz="2000" i="1" dirty="0"/>
              <a:t>за-</a:t>
            </a:r>
          </a:p>
          <a:p>
            <a:pPr>
              <a:buAutoNum type="arabicPeriod"/>
            </a:pPr>
            <a:r>
              <a:rPr lang="ru-RU" sz="2000" dirty="0"/>
              <a:t>начало действия – </a:t>
            </a:r>
            <a:r>
              <a:rPr lang="ru-RU" sz="2000" i="1" dirty="0"/>
              <a:t>заплакать, заговорить, заболеть</a:t>
            </a:r>
          </a:p>
          <a:p>
            <a:pPr>
              <a:buAutoNum type="arabicPeriod"/>
            </a:pPr>
            <a:r>
              <a:rPr lang="ru-RU" sz="2000" dirty="0"/>
              <a:t>распространение действия за какие-н. пределы – </a:t>
            </a:r>
            <a:r>
              <a:rPr lang="ru-RU" sz="2000" i="1" dirty="0"/>
              <a:t>заехать, заслать</a:t>
            </a:r>
            <a:endParaRPr lang="ru-RU" sz="2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7366522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A541043-9310-454D-A721-3629DB8615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Значение префиксов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9A3D617-499A-4C02-8346-F5E020B4C9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50499"/>
            <a:ext cx="8596668" cy="4690864"/>
          </a:xfrm>
        </p:spPr>
        <p:txBody>
          <a:bodyPr>
            <a:normAutofit/>
          </a:bodyPr>
          <a:lstStyle/>
          <a:p>
            <a:r>
              <a:rPr lang="ru-RU" sz="2000" dirty="0"/>
              <a:t>Начало действия  </a:t>
            </a:r>
            <a:r>
              <a:rPr lang="ru-RU" sz="2000" i="1" dirty="0"/>
              <a:t>за-, по-  </a:t>
            </a:r>
            <a:r>
              <a:rPr lang="ru-RU" sz="2000" dirty="0"/>
              <a:t>(</a:t>
            </a:r>
            <a:r>
              <a:rPr lang="ru-RU" sz="2000" i="1" dirty="0"/>
              <a:t>запеть, загореть, пойти</a:t>
            </a:r>
            <a:r>
              <a:rPr lang="ru-RU" sz="2000" dirty="0"/>
              <a:t>)</a:t>
            </a:r>
          </a:p>
          <a:p>
            <a:r>
              <a:rPr lang="ru-RU" sz="2000" dirty="0"/>
              <a:t>Конец действия </a:t>
            </a:r>
            <a:r>
              <a:rPr lang="ru-RU" sz="2000" i="1" dirty="0"/>
              <a:t>до- </a:t>
            </a:r>
            <a:r>
              <a:rPr lang="ru-RU" sz="2000" dirty="0"/>
              <a:t>  (</a:t>
            </a:r>
            <a:r>
              <a:rPr lang="ru-RU" sz="2000" i="1" dirty="0"/>
              <a:t>доехать, дописать</a:t>
            </a:r>
            <a:r>
              <a:rPr lang="ru-RU" sz="2000" dirty="0"/>
              <a:t>)</a:t>
            </a:r>
          </a:p>
          <a:p>
            <a:r>
              <a:rPr lang="ru-RU" sz="2000" dirty="0"/>
              <a:t>Превосходная или неполная мера  </a:t>
            </a:r>
            <a:r>
              <a:rPr lang="ru-RU" sz="2000" i="1" dirty="0"/>
              <a:t>пере-, недо- </a:t>
            </a:r>
            <a:r>
              <a:rPr lang="ru-RU" sz="2000" dirty="0"/>
              <a:t>(</a:t>
            </a:r>
            <a:r>
              <a:rPr lang="ru-RU" sz="2000" i="1" dirty="0"/>
              <a:t>пересолить, недосолить</a:t>
            </a:r>
            <a:r>
              <a:rPr lang="ru-RU" sz="2000" dirty="0"/>
              <a:t>)</a:t>
            </a:r>
          </a:p>
          <a:p>
            <a:r>
              <a:rPr lang="ru-RU" sz="2000" dirty="0"/>
              <a:t>Часть более крупного единства  </a:t>
            </a:r>
            <a:r>
              <a:rPr lang="ru-RU" sz="2000" i="1" dirty="0"/>
              <a:t>под- </a:t>
            </a:r>
            <a:r>
              <a:rPr lang="ru-RU" sz="2000" dirty="0"/>
              <a:t>(</a:t>
            </a:r>
            <a:r>
              <a:rPr lang="ru-RU" sz="2000" i="1" dirty="0"/>
              <a:t>подгруппа, подкласс</a:t>
            </a:r>
            <a:r>
              <a:rPr lang="ru-RU" sz="2000" dirty="0"/>
              <a:t>)</a:t>
            </a:r>
          </a:p>
          <a:p>
            <a:r>
              <a:rPr lang="ru-RU" sz="2000" dirty="0"/>
              <a:t>Совместное участие </a:t>
            </a:r>
            <a:r>
              <a:rPr lang="ru-RU" sz="2000" i="1" dirty="0"/>
              <a:t> со- </a:t>
            </a:r>
            <a:r>
              <a:rPr lang="ru-RU" sz="2000" dirty="0"/>
              <a:t>(</a:t>
            </a:r>
            <a:r>
              <a:rPr lang="ru-RU" sz="2000" i="1" dirty="0"/>
              <a:t>соавторство, совладелец, сотрудник, сокурсник</a:t>
            </a:r>
            <a:r>
              <a:rPr lang="ru-RU" sz="2000" dirty="0"/>
              <a:t>)</a:t>
            </a:r>
          </a:p>
          <a:p>
            <a:r>
              <a:rPr lang="ru-RU" sz="2000" dirty="0"/>
              <a:t>Находящийся поверх чего-н.  </a:t>
            </a:r>
            <a:r>
              <a:rPr lang="ru-RU" sz="2000" i="1" dirty="0"/>
              <a:t>на- </a:t>
            </a:r>
            <a:r>
              <a:rPr lang="ru-RU" sz="2000" dirty="0"/>
              <a:t>(</a:t>
            </a:r>
            <a:r>
              <a:rPr lang="ru-RU" sz="2000" i="1" dirty="0"/>
              <a:t>настольный, наземный</a:t>
            </a:r>
            <a:r>
              <a:rPr lang="ru-RU" sz="2000" dirty="0"/>
              <a:t>)</a:t>
            </a:r>
          </a:p>
          <a:p>
            <a:r>
              <a:rPr lang="ru-RU" sz="2000" dirty="0"/>
              <a:t>Непосредственно примыкающий </a:t>
            </a:r>
            <a:r>
              <a:rPr lang="ru-RU" sz="2000" i="1" dirty="0"/>
              <a:t>при- </a:t>
            </a:r>
            <a:r>
              <a:rPr lang="ru-RU" sz="2000" dirty="0"/>
              <a:t>(</a:t>
            </a:r>
            <a:r>
              <a:rPr lang="ru-RU" sz="2000" i="1" dirty="0"/>
              <a:t>приречный, приозерный</a:t>
            </a:r>
            <a:r>
              <a:rPr lang="ru-RU" sz="2000" dirty="0"/>
              <a:t>)</a:t>
            </a:r>
          </a:p>
          <a:p>
            <a:r>
              <a:rPr lang="ru-RU" sz="2000" dirty="0"/>
              <a:t>...</a:t>
            </a:r>
          </a:p>
        </p:txBody>
      </p:sp>
    </p:spTree>
    <p:extLst>
      <p:ext uri="{BB962C8B-B14F-4D97-AF65-F5344CB8AC3E}">
        <p14:creationId xmlns:p14="http://schemas.microsoft.com/office/powerpoint/2010/main" val="38021784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688556-A610-4E38-A42C-53B3112C22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Ономасиология  Х  Словообразование</a:t>
            </a:r>
            <a:br>
              <a:rPr lang="ru-RU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FDFF4C2-6E46-4D39-9D65-70ACFB3A5D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78635"/>
            <a:ext cx="8596668" cy="5176910"/>
          </a:xfrm>
        </p:spPr>
        <p:txBody>
          <a:bodyPr>
            <a:normAutofit/>
          </a:bodyPr>
          <a:lstStyle/>
          <a:p>
            <a:r>
              <a:rPr lang="ru-RU" sz="2000" dirty="0"/>
              <a:t>Ономасиология = словообразование</a:t>
            </a:r>
          </a:p>
          <a:p>
            <a:r>
              <a:rPr lang="ru-RU" sz="2000" dirty="0"/>
              <a:t> Ономасиология ≠ словообразование</a:t>
            </a:r>
          </a:p>
          <a:p>
            <a:endParaRPr lang="ru-RU" sz="2000" dirty="0"/>
          </a:p>
          <a:p>
            <a:r>
              <a:rPr lang="ru-RU" sz="2000" dirty="0"/>
              <a:t>Словообразование – «1. раздел языкознания, изучающий структуру слов и законы их образования, 2. образование новых слов путём соединения друг с другом корневых и аффиксальных морфем, либо безаффиксным способом по определённым моделям, существующим в данном языке» (Розенталь – Теленкова, 2008, с. 474).</a:t>
            </a:r>
          </a:p>
          <a:p>
            <a:r>
              <a:rPr lang="ru-RU" sz="2000" dirty="0"/>
              <a:t> Словообразование – раздел языкознания, занимающий промежутчное положение между морфологией и лексикологией и изучающий строение слов, образованных на базе однокоренных слов при помощи специальных средств языка.» (Копецкий, 1974, с. 123)</a:t>
            </a:r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3292622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F449D5-30F8-4D15-9C58-567557A62D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Словообразовательный анализ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6E9AAE8-C001-481E-A3D7-EA8BB82863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45921"/>
            <a:ext cx="8596668" cy="4395442"/>
          </a:xfrm>
        </p:spPr>
        <p:txBody>
          <a:bodyPr>
            <a:normAutofit/>
          </a:bodyPr>
          <a:lstStyle/>
          <a:p>
            <a:r>
              <a:rPr lang="ru-RU" sz="2000" dirty="0"/>
              <a:t>«Выяснение структуры слова с точки зрения современной словообразовательной системы, установление характера и значения составляющих его морфем, их связей и соотношений друг с другом, а также между производной и производящей основами.» (Розенталь – Теленкова, 2008, с. 476)</a:t>
            </a:r>
          </a:p>
          <a:p>
            <a:pPr marL="0" indent="0">
              <a:buNone/>
            </a:pPr>
            <a:r>
              <a:rPr lang="ru-RU" sz="2000" dirty="0"/>
              <a:t>1 шаг: Мотивированное ли слово или нет?</a:t>
            </a:r>
          </a:p>
          <a:p>
            <a:r>
              <a:rPr lang="ru-RU" sz="2000" dirty="0"/>
              <a:t>Немотивированное – анализ заканчивается</a:t>
            </a:r>
          </a:p>
          <a:p>
            <a:r>
              <a:rPr lang="ru-RU" sz="2000" dirty="0"/>
              <a:t>Мотивированное </a:t>
            </a:r>
          </a:p>
          <a:p>
            <a:pPr marL="0" indent="0">
              <a:buNone/>
            </a:pPr>
            <a:r>
              <a:rPr lang="ru-RU" sz="2000" dirty="0"/>
              <a:t>	1. ищем основу и формант</a:t>
            </a:r>
          </a:p>
          <a:p>
            <a:pPr marL="0" indent="0">
              <a:buNone/>
            </a:pPr>
            <a:r>
              <a:rPr lang="ru-RU" sz="2000" dirty="0"/>
              <a:t>	2. определяем тип словообразования</a:t>
            </a:r>
          </a:p>
          <a:p>
            <a:pPr marL="0" indent="0">
              <a:buNone/>
            </a:pPr>
            <a:r>
              <a:rPr lang="ru-RU" sz="2000" dirty="0"/>
              <a:t>	3. дополняем характеристику форманта и его изменения 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81206400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1473985-11E8-4783-AE12-6635D4C678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Словообразовательный тип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1254D44-BA62-4F81-8C3C-722EDC9132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19311"/>
            <a:ext cx="8596668" cy="5092504"/>
          </a:xfrm>
        </p:spPr>
        <p:txBody>
          <a:bodyPr>
            <a:normAutofit/>
          </a:bodyPr>
          <a:lstStyle/>
          <a:p>
            <a:r>
              <a:rPr lang="ru-RU" sz="2000" dirty="0"/>
              <a:t>Основная единица словообразования</a:t>
            </a:r>
          </a:p>
          <a:p>
            <a:r>
              <a:rPr lang="ru-RU" sz="2000" dirty="0"/>
              <a:t>Схема построения слов, которые:</a:t>
            </a:r>
          </a:p>
          <a:p>
            <a:pPr>
              <a:buAutoNum type="arabicPeriod"/>
            </a:pPr>
            <a:r>
              <a:rPr lang="ru-RU" sz="2000" dirty="0"/>
              <a:t>принадлежат одной части речи и одной категории</a:t>
            </a:r>
          </a:p>
          <a:p>
            <a:pPr>
              <a:buAutoNum type="arabicPeriod"/>
            </a:pPr>
            <a:r>
              <a:rPr lang="ru-RU" sz="2000" dirty="0"/>
              <a:t>мотивированы словами одной части речи</a:t>
            </a:r>
          </a:p>
          <a:p>
            <a:pPr>
              <a:buAutoNum type="arabicPeriod"/>
            </a:pPr>
            <a:r>
              <a:rPr lang="ru-RU" sz="2000" dirty="0"/>
              <a:t>образованы при помощи одного и того же форманта (не омонимичного)</a:t>
            </a:r>
          </a:p>
          <a:p>
            <a:pPr marL="0" indent="0">
              <a:buNone/>
            </a:pPr>
            <a:endParaRPr lang="ru-RU" sz="2000" dirty="0"/>
          </a:p>
          <a:p>
            <a:pPr marL="0" indent="0">
              <a:buNone/>
            </a:pPr>
            <a:r>
              <a:rPr lang="ru-RU" sz="2000" i="1" dirty="0"/>
              <a:t>рисование – воспитание – учение – плавание 		</a:t>
            </a:r>
            <a:r>
              <a:rPr lang="ru-RU" sz="2000" dirty="0"/>
              <a:t>1 тип</a:t>
            </a:r>
          </a:p>
          <a:p>
            <a:pPr marL="0" indent="0">
              <a:buNone/>
            </a:pPr>
            <a:endParaRPr lang="ru-RU" sz="2000" dirty="0"/>
          </a:p>
          <a:p>
            <a:pPr marL="0" indent="0">
              <a:buNone/>
            </a:pPr>
            <a:r>
              <a:rPr lang="ru-RU" sz="2000" i="1" dirty="0"/>
              <a:t>учитель – деятель – слушатель – измеритель – выключатель </a:t>
            </a:r>
          </a:p>
          <a:p>
            <a:pPr marL="0" indent="0">
              <a:buNone/>
            </a:pPr>
            <a:r>
              <a:rPr lang="ru-RU" sz="2000" i="1" dirty="0"/>
              <a:t> </a:t>
            </a:r>
            <a:r>
              <a:rPr lang="ru-RU" sz="2000" dirty="0"/>
              <a:t>2 типа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1313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83CDE3-E3C4-4F27-B506-25B1F7CB0F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Словообразовательная цепочка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79DD3B5-F6DE-4311-87F3-6F979AA881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88123"/>
            <a:ext cx="8596668" cy="4797083"/>
          </a:xfrm>
        </p:spPr>
        <p:txBody>
          <a:bodyPr>
            <a:normAutofit/>
          </a:bodyPr>
          <a:lstStyle/>
          <a:p>
            <a:r>
              <a:rPr lang="ru-RU" sz="2000" dirty="0"/>
              <a:t>Ряд однокоренных слов, находящихся в отношениях последовательной мотивированности.</a:t>
            </a:r>
          </a:p>
          <a:p>
            <a:r>
              <a:rPr lang="ru-RU" sz="2000" dirty="0"/>
              <a:t>Начальным/исходным звеном является немотивированное слово.</a:t>
            </a:r>
          </a:p>
          <a:p>
            <a:r>
              <a:rPr lang="ru-RU" sz="2000" dirty="0"/>
              <a:t>Чем дальше слово находится в цепочке от немотивированного слова , тем выше степень его мотивированности.</a:t>
            </a:r>
          </a:p>
          <a:p>
            <a:pPr marL="0" indent="0">
              <a:buNone/>
            </a:pPr>
            <a:endParaRPr lang="ru-RU" sz="2000" i="1" dirty="0"/>
          </a:p>
          <a:p>
            <a:pPr marL="0" indent="0">
              <a:buNone/>
            </a:pPr>
            <a:r>
              <a:rPr lang="ru-RU" sz="2000" i="1" dirty="0"/>
              <a:t>старый 1. стареть 	2. устареть 	3. устарелый 	4. устарелость</a:t>
            </a:r>
          </a:p>
          <a:p>
            <a:pPr marL="0" indent="0">
              <a:buNone/>
            </a:pPr>
            <a:endParaRPr lang="ru-RU" sz="2000" i="1" dirty="0"/>
          </a:p>
          <a:p>
            <a:pPr marL="0" indent="0">
              <a:buNone/>
            </a:pPr>
            <a:r>
              <a:rPr lang="ru-RU" sz="2000" i="1" dirty="0"/>
              <a:t>учить 	1. учитель 	2. учительница</a:t>
            </a:r>
          </a:p>
          <a:p>
            <a:pPr marL="0" indent="0">
              <a:buNone/>
            </a:pPr>
            <a:r>
              <a:rPr lang="ru-RU" sz="2000" i="1" dirty="0"/>
              <a:t>						2. учительский 	3. учительская</a:t>
            </a:r>
          </a:p>
          <a:p>
            <a:pPr marL="0" indent="0">
              <a:buNone/>
            </a:pPr>
            <a:r>
              <a:rPr lang="ru-RU" sz="2000" i="1" dirty="0"/>
              <a:t>		1. научить		2. наука			3. научный		4. научно</a:t>
            </a:r>
            <a:endParaRPr lang="cs-CZ" sz="2000" i="1" dirty="0"/>
          </a:p>
        </p:txBody>
      </p:sp>
    </p:spTree>
    <p:extLst>
      <p:ext uri="{BB962C8B-B14F-4D97-AF65-F5344CB8AC3E}">
        <p14:creationId xmlns:p14="http://schemas.microsoft.com/office/powerpoint/2010/main" val="34840473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EA42D1F-FB9A-4D60-8B62-638B012EA5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Словообразовательное гнездо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0EFD54C-156B-4C54-8E1E-CE45C02478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17785"/>
            <a:ext cx="8596668" cy="4423577"/>
          </a:xfrm>
        </p:spPr>
        <p:txBody>
          <a:bodyPr>
            <a:normAutofit/>
          </a:bodyPr>
          <a:lstStyle/>
          <a:p>
            <a:r>
              <a:rPr lang="ru-RU" sz="2000" dirty="0"/>
              <a:t>Все слова, образованные от одного немотивированного слова</a:t>
            </a:r>
          </a:p>
          <a:p>
            <a:r>
              <a:rPr lang="ru-RU" sz="2000" dirty="0"/>
              <a:t>Совокупность словообразовательных цепочек, имеющих одно и то же исходное слово</a:t>
            </a:r>
          </a:p>
          <a:p>
            <a:pPr marL="0" indent="0">
              <a:buNone/>
            </a:pPr>
            <a:r>
              <a:rPr lang="ru-RU" sz="2000" i="1" dirty="0"/>
              <a:t>счастье – счастливый – счастливо – счастливец – счастливица – несчастливец – несчастливица – счастливчик – несчастливый – пресчастливый – счастливить – счастливиться – посчастливиться – несчастье ...</a:t>
            </a:r>
          </a:p>
          <a:p>
            <a:pPr marL="0" indent="0">
              <a:buNone/>
            </a:pPr>
            <a:r>
              <a:rPr lang="ru-RU" sz="2000" dirty="0"/>
              <a:t>(всего 32 слов)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9874166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1787E6-D91E-42F2-B024-CE1086D9E3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Словообразование и его отношение к другим наукам </a:t>
            </a:r>
            <a:r>
              <a:rPr lang="ru-RU" sz="2200" dirty="0"/>
              <a:t>(Копецкий, 1974, с. 123-124)</a:t>
            </a:r>
            <a:br>
              <a:rPr lang="ru-RU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7E54423-592F-4AA9-9B36-E84F2C21B6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dirty="0"/>
              <a:t>Словообразование</a:t>
            </a:r>
            <a:r>
              <a:rPr lang="cs-CZ" sz="2400" dirty="0"/>
              <a:t> – </a:t>
            </a:r>
            <a:r>
              <a:rPr lang="ru-RU" sz="2400" dirty="0"/>
              <a:t>самостоятельный раздел лингвистики (Кубрякова)</a:t>
            </a:r>
            <a:endParaRPr lang="cs-CZ" sz="2400" dirty="0"/>
          </a:p>
          <a:p>
            <a:r>
              <a:rPr lang="ru-RU" sz="2400" dirty="0"/>
              <a:t>Словообразование – раздел грамматики (Виноградов</a:t>
            </a:r>
            <a:r>
              <a:rPr lang="cs-CZ" sz="2400" dirty="0"/>
              <a:t>,</a:t>
            </a:r>
            <a:r>
              <a:rPr lang="ru-RU" sz="2400" dirty="0"/>
              <a:t> Щерба,</a:t>
            </a:r>
            <a:r>
              <a:rPr lang="cs-CZ" sz="2400" dirty="0"/>
              <a:t> Havránek, Jedlička</a:t>
            </a:r>
            <a:r>
              <a:rPr lang="ru-RU" sz="2400" dirty="0"/>
              <a:t>, </a:t>
            </a:r>
            <a:r>
              <a:rPr lang="cs-CZ" sz="2400" dirty="0"/>
              <a:t>Trávníček</a:t>
            </a:r>
            <a:r>
              <a:rPr lang="ru-RU" sz="2400" dirty="0"/>
              <a:t>)</a:t>
            </a:r>
            <a:endParaRPr lang="cs-CZ" sz="2400" dirty="0"/>
          </a:p>
          <a:p>
            <a:r>
              <a:rPr lang="ru-RU" sz="2400" dirty="0"/>
              <a:t>Словообразование – раздел лексикологии (Смирницкий, </a:t>
            </a:r>
            <a:r>
              <a:rPr lang="cs-CZ" sz="2400" dirty="0"/>
              <a:t>Dokulil, Horecký)</a:t>
            </a:r>
            <a:endParaRPr lang="ru-RU" sz="2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813331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05B430-41DF-48DB-A17E-831037ACFA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Наименование   Х    Слово</a:t>
            </a:r>
            <a:br>
              <a:rPr lang="ru-RU" dirty="0"/>
            </a:br>
            <a:r>
              <a:rPr lang="ru-RU" sz="2000" dirty="0"/>
              <a:t>(</a:t>
            </a:r>
            <a:r>
              <a:rPr lang="cs-CZ" sz="2000" dirty="0"/>
              <a:t>Man, 1974, </a:t>
            </a:r>
            <a:r>
              <a:rPr lang="ru-RU" sz="2000" dirty="0"/>
              <a:t>с. 5)</a:t>
            </a:r>
            <a:endParaRPr lang="cs-CZ" sz="20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88AD4EC-E78E-4955-B21F-C6203A9C7E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45921"/>
            <a:ext cx="8596668" cy="5022166"/>
          </a:xfrm>
        </p:spPr>
        <p:txBody>
          <a:bodyPr/>
          <a:lstStyle/>
          <a:p>
            <a:pPr marL="0" indent="0">
              <a:buNone/>
            </a:pPr>
            <a:r>
              <a:rPr lang="ru-RU" sz="2000" b="1" dirty="0"/>
              <a:t>Наименование</a:t>
            </a:r>
          </a:p>
          <a:p>
            <a:r>
              <a:rPr lang="ru-RU" sz="2000" dirty="0"/>
              <a:t>Единица номинации, результат процесса номинации, т. е. процесса соотнесения языковых единиц с обозначаемыми объектами, которая существует в её конкретном использовании.</a:t>
            </a:r>
          </a:p>
          <a:p>
            <a:r>
              <a:rPr lang="ru-RU" sz="2000" dirty="0"/>
              <a:t>Функциональная единица</a:t>
            </a:r>
          </a:p>
          <a:p>
            <a:pPr marL="0" indent="0">
              <a:buNone/>
            </a:pPr>
            <a:endParaRPr lang="ru-RU" sz="2000" dirty="0"/>
          </a:p>
          <a:p>
            <a:pPr marL="0" indent="0">
              <a:buNone/>
            </a:pPr>
            <a:r>
              <a:rPr lang="ru-RU" sz="2000" b="1" dirty="0"/>
              <a:t>Слово / Лексема</a:t>
            </a:r>
          </a:p>
          <a:p>
            <a:r>
              <a:rPr lang="ru-RU" sz="2000" dirty="0"/>
              <a:t>Лексическая, системная единица</a:t>
            </a:r>
          </a:p>
          <a:p>
            <a:r>
              <a:rPr lang="ru-RU" sz="2000" dirty="0"/>
              <a:t>Существует как общий инвариант в словарном составе</a:t>
            </a:r>
          </a:p>
          <a:p>
            <a:pPr marL="0" indent="0">
              <a:buNone/>
            </a:pPr>
            <a:endParaRPr lang="ru-RU" dirty="0"/>
          </a:p>
          <a:p>
            <a:endParaRPr lang="ru-RU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511451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D174E64-C0AA-4F8E-B4DC-101CE7D0F0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Образование новых наименований</a:t>
            </a:r>
            <a:br>
              <a:rPr lang="ru-RU" dirty="0"/>
            </a:br>
            <a:r>
              <a:rPr lang="ru-RU" sz="2200" dirty="0"/>
              <a:t>(</a:t>
            </a:r>
            <a:r>
              <a:rPr lang="cs-CZ" sz="2200" dirty="0"/>
              <a:t>Man, 1974, s. 4</a:t>
            </a:r>
            <a:r>
              <a:rPr lang="ru-RU" sz="2200" dirty="0"/>
              <a:t>-5</a:t>
            </a:r>
            <a:r>
              <a:rPr lang="cs-CZ" sz="2200" dirty="0"/>
              <a:t>)</a:t>
            </a:r>
            <a:br>
              <a:rPr lang="ru-RU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0C06FFD-2B28-4C20-9155-F2A7A12C38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30400"/>
            <a:ext cx="8596668" cy="4639211"/>
          </a:xfrm>
        </p:spPr>
        <p:txBody>
          <a:bodyPr>
            <a:normAutofit/>
          </a:bodyPr>
          <a:lstStyle/>
          <a:p>
            <a:r>
              <a:rPr lang="ru-RU" sz="2000" b="1" dirty="0"/>
              <a:t>Новое наименование </a:t>
            </a:r>
            <a:r>
              <a:rPr lang="ru-RU" sz="2000" dirty="0"/>
              <a:t>– новый комплекс звуков, который является языковым выражением действительности.</a:t>
            </a:r>
          </a:p>
          <a:p>
            <a:r>
              <a:rPr lang="ru-RU" sz="2000" dirty="0"/>
              <a:t>Возникновение нового наименования – процесс от предмета, через понятие к наименованию.</a:t>
            </a:r>
          </a:p>
          <a:p>
            <a:endParaRPr lang="ru-RU" sz="2000" dirty="0"/>
          </a:p>
          <a:p>
            <a:r>
              <a:rPr lang="ru-RU" sz="2000" dirty="0"/>
              <a:t>В случае, когда нужно дать конкретному предмету или явлению название, лексическая единица, т. е. слово, реализуется в конкретном высказывании как наименование.</a:t>
            </a:r>
          </a:p>
          <a:p>
            <a:r>
              <a:rPr lang="ru-RU" sz="2000" dirty="0"/>
              <a:t>Предметы и явления можно обозначать одним словом или несколькими словами, поэтому лучше говорить о наименованиях, которые могут быть однословные, двухсловные... многословные.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7751519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6E75D07-7C2B-4733-A291-2B9F9D3C86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Семантический треугольник</a:t>
            </a:r>
            <a:endParaRPr lang="cs-CZ" dirty="0"/>
          </a:p>
        </p:txBody>
      </p:sp>
      <p:pic>
        <p:nvPicPr>
          <p:cNvPr id="4" name="Zástupný symbol pro obsah 4">
            <a:extLst>
              <a:ext uri="{FF2B5EF4-FFF2-40B4-BE49-F238E27FC236}">
                <a16:creationId xmlns:a16="http://schemas.microsoft.com/office/drawing/2014/main" id="{2B46E6D2-A240-4F8D-946E-0978E3626A5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6019" y="2196306"/>
            <a:ext cx="7620000" cy="3810000"/>
          </a:xfrm>
        </p:spPr>
      </p:pic>
    </p:spTree>
    <p:extLst>
      <p:ext uri="{BB962C8B-B14F-4D97-AF65-F5344CB8AC3E}">
        <p14:creationId xmlns:p14="http://schemas.microsoft.com/office/powerpoint/2010/main" val="33417610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837A27-A102-48F7-AE3B-8C6105A4F4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Образование новых наименований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EEC8E25-9385-4071-A265-76C054C9B4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000" dirty="0"/>
              <a:t>Образование новых наименований можно поминать шире, чем образование новых слов.</a:t>
            </a:r>
          </a:p>
          <a:p>
            <a:pPr marL="0" indent="0">
              <a:buNone/>
            </a:pPr>
            <a:endParaRPr lang="ru-RU" sz="2000" dirty="0"/>
          </a:p>
          <a:p>
            <a:pPr marL="0" indent="0">
              <a:buNone/>
            </a:pPr>
            <a:r>
              <a:rPr lang="ru-RU" sz="2000" i="1" dirty="0"/>
              <a:t>лицо</a:t>
            </a:r>
            <a:r>
              <a:rPr lang="ru-RU" sz="2000" dirty="0"/>
              <a:t> – 1. </a:t>
            </a:r>
            <a:r>
              <a:rPr lang="cs-CZ" sz="2000" dirty="0"/>
              <a:t>obličej, 2. osoba</a:t>
            </a:r>
          </a:p>
          <a:p>
            <a:pPr marL="0" indent="0">
              <a:buNone/>
            </a:pPr>
            <a:r>
              <a:rPr lang="ru-RU" sz="2000" i="1" dirty="0"/>
              <a:t>золотой</a:t>
            </a:r>
            <a:r>
              <a:rPr lang="ru-RU" sz="2000" dirty="0"/>
              <a:t> – 1. кольцо, 2. человек, руки</a:t>
            </a:r>
          </a:p>
          <a:p>
            <a:pPr marL="0" indent="0">
              <a:buNone/>
            </a:pPr>
            <a:r>
              <a:rPr lang="ru-RU" sz="2000" i="1" dirty="0"/>
              <a:t>высшее учебное заведение</a:t>
            </a:r>
          </a:p>
          <a:p>
            <a:pPr marL="0" indent="0">
              <a:buNone/>
            </a:pPr>
            <a:r>
              <a:rPr lang="ru-RU" sz="2000" i="1" dirty="0"/>
              <a:t>вуз</a:t>
            </a:r>
          </a:p>
          <a:p>
            <a:pPr marL="0" indent="0">
              <a:buNone/>
            </a:pPr>
            <a:r>
              <a:rPr lang="ru-RU" sz="2000" i="1" dirty="0"/>
              <a:t>...</a:t>
            </a:r>
          </a:p>
        </p:txBody>
      </p:sp>
    </p:spTree>
    <p:extLst>
      <p:ext uri="{BB962C8B-B14F-4D97-AF65-F5344CB8AC3E}">
        <p14:creationId xmlns:p14="http://schemas.microsoft.com/office/powerpoint/2010/main" val="8614549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CB6221-5C41-43F2-B6D5-1B53F9591E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Образование новых наименований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272B44A-7D18-4EA9-9459-F1CD6B76D9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011" y="1270000"/>
            <a:ext cx="8596668" cy="5289452"/>
          </a:xfrm>
        </p:spPr>
        <p:txBody>
          <a:bodyPr>
            <a:normAutofit/>
          </a:bodyPr>
          <a:lstStyle/>
          <a:p>
            <a:r>
              <a:rPr lang="ru-RU" sz="2000" dirty="0"/>
              <a:t>Наименования возникают разными способами, входят в язык своим путём</a:t>
            </a:r>
          </a:p>
          <a:p>
            <a:endParaRPr lang="ru-RU" sz="2000" dirty="0"/>
          </a:p>
          <a:p>
            <a:r>
              <a:rPr lang="ru-RU" sz="2000" dirty="0"/>
              <a:t>Слова, не имеющие никакой словообразовательной опоры в языке – слова заимствованные, немотивированные слова</a:t>
            </a:r>
          </a:p>
          <a:p>
            <a:pPr marL="0" indent="0">
              <a:buNone/>
            </a:pPr>
            <a:r>
              <a:rPr lang="ru-RU" sz="2000" i="1" dirty="0"/>
              <a:t>философия, футбол, компьютер</a:t>
            </a:r>
            <a:r>
              <a:rPr lang="ru-RU" sz="2000" dirty="0"/>
              <a:t>, </a:t>
            </a:r>
            <a:r>
              <a:rPr lang="ru-RU" sz="2000" i="1" dirty="0"/>
              <a:t>лес, дом, стол</a:t>
            </a:r>
            <a:endParaRPr lang="ru-RU" sz="2000" dirty="0"/>
          </a:p>
          <a:p>
            <a:r>
              <a:rPr lang="ru-RU" sz="2000" dirty="0"/>
              <a:t> Слова, имеющие словообразовательную опору в языке – словообразовательные отношения</a:t>
            </a:r>
          </a:p>
          <a:p>
            <a:pPr marL="0" indent="0">
              <a:buNone/>
            </a:pPr>
            <a:r>
              <a:rPr lang="ru-RU" sz="2000" i="1" dirty="0"/>
              <a:t>учить – учитель – учительница – учительская – ученик...</a:t>
            </a:r>
          </a:p>
          <a:p>
            <a:pPr marL="0" indent="0">
              <a:buNone/>
            </a:pPr>
            <a:r>
              <a:rPr lang="ru-RU" sz="2000" i="1" dirty="0"/>
              <a:t>булка – булочка – булочный – булочная</a:t>
            </a:r>
          </a:p>
          <a:p>
            <a:pPr marL="0" indent="0">
              <a:buNone/>
            </a:pPr>
            <a:r>
              <a:rPr lang="ru-RU" sz="2000" i="1" dirty="0"/>
              <a:t>бегать – бег</a:t>
            </a:r>
          </a:p>
          <a:p>
            <a:pPr marL="0" indent="0">
              <a:buNone/>
            </a:pPr>
            <a:r>
              <a:rPr lang="ru-RU" sz="2000" i="1" dirty="0"/>
              <a:t>завуч, педфак ...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82970806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193</TotalTime>
  <Words>2413</Words>
  <Application>Microsoft Office PowerPoint</Application>
  <PresentationFormat>Širokoúhlá obrazovka</PresentationFormat>
  <Paragraphs>236</Paragraphs>
  <Slides>33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33</vt:i4>
      </vt:variant>
    </vt:vector>
  </HeadingPairs>
  <TitlesOfParts>
    <vt:vector size="37" baseType="lpstr">
      <vt:lpstr>Arial</vt:lpstr>
      <vt:lpstr>Trebuchet MS</vt:lpstr>
      <vt:lpstr>Wingdings 3</vt:lpstr>
      <vt:lpstr>Fazeta</vt:lpstr>
      <vt:lpstr>Ономасиология</vt:lpstr>
      <vt:lpstr>Ономасиология (словообразование)</vt:lpstr>
      <vt:lpstr>Ономасиология  Х  Словообразование </vt:lpstr>
      <vt:lpstr>Словообразование и его отношение к другим наукам (Копецкий, 1974, с. 123-124) </vt:lpstr>
      <vt:lpstr>Наименование   Х    Слово (Man, 1974, с. 5)</vt:lpstr>
      <vt:lpstr>Образование новых наименований (Man, 1974, s. 4-5) </vt:lpstr>
      <vt:lpstr>Семантический треугольник</vt:lpstr>
      <vt:lpstr>Образование новых наименований</vt:lpstr>
      <vt:lpstr>Образование новых наименований</vt:lpstr>
      <vt:lpstr>Мотивированность (производность) наименований</vt:lpstr>
      <vt:lpstr>Мотивированное слово - признаки</vt:lpstr>
      <vt:lpstr>Типы мотивации</vt:lpstr>
      <vt:lpstr>Ономасиологическая структура наименований</vt:lpstr>
      <vt:lpstr>Ономасиологическая структура наименований - примеры</vt:lpstr>
      <vt:lpstr>Словообразовательный анализ </vt:lpstr>
      <vt:lpstr>Словообразовательное отношение (slovotvorný vztah, fundace)</vt:lpstr>
      <vt:lpstr>Словообразовательная структура мотивированных слов</vt:lpstr>
      <vt:lpstr>Словообразовательная основа  </vt:lpstr>
      <vt:lpstr>Словообразовательный формант</vt:lpstr>
      <vt:lpstr>Типы формантов - суффиксы</vt:lpstr>
      <vt:lpstr>Типы словообразовательных суффиксов</vt:lpstr>
      <vt:lpstr>Типы словообразовательных суффиксов</vt:lpstr>
      <vt:lpstr>Суффиксы субъективной оценки Уменьшительно-ласкательное значение</vt:lpstr>
      <vt:lpstr>Суффиксы субъективной оценки Презрительно-пренебрежительное значение</vt:lpstr>
      <vt:lpstr>Суффиксы субъективной оценки Увеличение</vt:lpstr>
      <vt:lpstr>Суффиксы субъективной оценки Что положительно – что отрицательно? Каково значение?</vt:lpstr>
      <vt:lpstr>Типы формантов – формообразовательная характеристика слова (tvaroslovná charakteristika)</vt:lpstr>
      <vt:lpstr>Типы формантов - префиксы</vt:lpstr>
      <vt:lpstr>Значение префиксов</vt:lpstr>
      <vt:lpstr>Словообразовательный анализ</vt:lpstr>
      <vt:lpstr>Словообразовательный тип</vt:lpstr>
      <vt:lpstr>Словообразовательная цепочка</vt:lpstr>
      <vt:lpstr>Словообразовательное гнездо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Ономасиология</dc:title>
  <dc:creator>Lenka Rozboudová</dc:creator>
  <cp:lastModifiedBy>Lenka Rozboudová</cp:lastModifiedBy>
  <cp:revision>24</cp:revision>
  <dcterms:created xsi:type="dcterms:W3CDTF">2019-02-19T12:47:21Z</dcterms:created>
  <dcterms:modified xsi:type="dcterms:W3CDTF">2023-03-27T10:49:14Z</dcterms:modified>
</cp:coreProperties>
</file>