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6" r:id="rId7"/>
    <p:sldId id="267" r:id="rId8"/>
    <p:sldId id="268" r:id="rId9"/>
    <p:sldId id="269" r:id="rId10"/>
    <p:sldId id="263" r:id="rId11"/>
    <p:sldId id="265" r:id="rId12"/>
    <p:sldId id="264" r:id="rId13"/>
    <p:sldId id="270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Konkurence, její identifikace a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etra.koudelkova@fsv.cuni.cz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1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atraktivnosti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Postup hodnocení podle </a:t>
            </a:r>
            <a:r>
              <a:rPr lang="cs-CZ" dirty="0" err="1" smtClean="0"/>
              <a:t>Porterových</a:t>
            </a:r>
            <a:r>
              <a:rPr lang="cs-CZ" dirty="0" smtClean="0"/>
              <a:t> hlavních determinantů ziskovosti (intenzity konkurence)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Definovat, které síly jsou důležité pro posuzování odvětví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Vytvořit přehled faktorů ovlivňujících jednotlivé konkurenční síly a vypsat je do 2. sloupce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Bodovou stupnici 1-10 posoudit vliv každého faktoru v rámci působení konkurenční síly(síla působí na snížení atraktivnosti = 1; síla je malá, přispívá ke zvýšení atraktivnosti = 10)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Určit celkový vliv každé konkurenční síly průměrnou hodnotou bodového hodnocení faktorů (třetí odstavec)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Určit atraktivnost odvětví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5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9473302"/>
              </p:ext>
            </p:extLst>
          </p:nvPr>
        </p:nvGraphicFramePr>
        <p:xfrm>
          <a:off x="498763" y="1591252"/>
          <a:ext cx="5778690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127">
                  <a:extLst>
                    <a:ext uri="{9D8B030D-6E8A-4147-A177-3AD203B41FA5}">
                      <a16:colId xmlns:a16="http://schemas.microsoft.com/office/drawing/2014/main" val="4111155696"/>
                    </a:ext>
                  </a:extLst>
                </a:gridCol>
                <a:gridCol w="1737333">
                  <a:extLst>
                    <a:ext uri="{9D8B030D-6E8A-4147-A177-3AD203B41FA5}">
                      <a16:colId xmlns:a16="http://schemas.microsoft.com/office/drawing/2014/main" val="780181495"/>
                    </a:ext>
                  </a:extLst>
                </a:gridCol>
                <a:gridCol w="1926230">
                  <a:extLst>
                    <a:ext uri="{9D8B030D-6E8A-4147-A177-3AD203B41FA5}">
                      <a16:colId xmlns:a16="http://schemas.microsoft.com/office/drawing/2014/main" val="32405313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Konkurenční</a:t>
                      </a:r>
                      <a:r>
                        <a:rPr lang="cs-CZ" baseline="0" dirty="0" smtClean="0"/>
                        <a:t> síla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Faktory působící</a:t>
                      </a:r>
                      <a:r>
                        <a:rPr lang="cs-CZ" baseline="0" dirty="0" smtClean="0"/>
                        <a:t> na </a:t>
                      </a:r>
                      <a:r>
                        <a:rPr lang="cs-CZ" baseline="0" dirty="0" err="1" smtClean="0"/>
                        <a:t>konkuren</a:t>
                      </a:r>
                      <a:r>
                        <a:rPr lang="cs-CZ" baseline="0" dirty="0" smtClean="0"/>
                        <a:t>. sílu a její bodové 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Vyjádření konkurenční síly průměrem bodového </a:t>
                      </a:r>
                      <a:r>
                        <a:rPr lang="cs-CZ" dirty="0" err="1" smtClean="0"/>
                        <a:t>hodn</a:t>
                      </a:r>
                      <a:r>
                        <a:rPr lang="cs-CZ" dirty="0" smtClean="0"/>
                        <a:t>.</a:t>
                      </a:r>
                      <a:r>
                        <a:rPr lang="cs-CZ" baseline="0" dirty="0" smtClean="0"/>
                        <a:t> faktorů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26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Intenzita konkurence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541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Vstup nových konkurentů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004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Vyjednávací síla zákazníků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786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Rivalita</a:t>
                      </a:r>
                      <a:r>
                        <a:rPr lang="cs-CZ" baseline="0" dirty="0" smtClean="0"/>
                        <a:t> dodavatelů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30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Substituty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441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Atraktivnost odvětví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Průměr: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3738"/>
                  </a:ext>
                </a:extLst>
              </a:tr>
            </a:tbl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7437438" y="2286000"/>
            <a:ext cx="4754562" cy="40227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Čím menší bodový výsledek, tím nižší atraktivnost odvětví: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smtClean="0"/>
              <a:t>Nízký vliv konkurence = zvýšení atraktivnosti odvětví (6-10)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smtClean="0"/>
              <a:t>Střední vliv konkurence = střední atraktivnost odvětví (4-5)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 smtClean="0"/>
              <a:t>Vysoký vliv konkurence = snížení atraktivnosti odvětví (1-3)</a:t>
            </a:r>
          </a:p>
          <a:p>
            <a:endParaRPr lang="cs-CZ" dirty="0"/>
          </a:p>
          <a:p>
            <a:r>
              <a:rPr lang="cs-CZ" dirty="0" smtClean="0"/>
              <a:t>Nezapomenout na slovní hodnocení a interpretaci výsledků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4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konkurenční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konkurence obsahuje i analýzu chování </a:t>
            </a:r>
            <a:r>
              <a:rPr lang="cs-CZ" dirty="0" err="1" smtClean="0"/>
              <a:t>indi</a:t>
            </a:r>
            <a:r>
              <a:rPr lang="cs-CZ" dirty="0" smtClean="0"/>
              <a:t> konkurentů. Tyto </a:t>
            </a:r>
            <a:r>
              <a:rPr lang="cs-CZ" dirty="0" err="1" smtClean="0"/>
              <a:t>info</a:t>
            </a:r>
            <a:r>
              <a:rPr lang="cs-CZ" dirty="0" smtClean="0"/>
              <a:t> mají zásadní význam při sestavování marketingových plánů. Měli bychom zkoumat tyto oblasti a následně je srovnat: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Výkon konkurence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Cílová skupina konkurence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Strategie MM u konkurence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Komerční síla/slabost konkurence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6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Konkurenční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1) </a:t>
            </a:r>
            <a:r>
              <a:rPr lang="cs-CZ" dirty="0" err="1" smtClean="0"/>
              <a:t>Porterovy</a:t>
            </a:r>
            <a:r>
              <a:rPr lang="cs-CZ" dirty="0" smtClean="0"/>
              <a:t> strategie konkurence:</a:t>
            </a:r>
          </a:p>
          <a:p>
            <a:pPr lvl="3"/>
            <a:r>
              <a:rPr lang="cs-CZ" dirty="0"/>
              <a:t> </a:t>
            </a:r>
            <a:r>
              <a:rPr lang="cs-CZ" sz="1800" dirty="0"/>
              <a:t>strategie diferenciace</a:t>
            </a:r>
          </a:p>
          <a:p>
            <a:pPr lvl="3"/>
            <a:r>
              <a:rPr lang="cs-CZ" sz="1800" dirty="0"/>
              <a:t> strategie ohniska (zaměření </a:t>
            </a:r>
            <a:r>
              <a:rPr lang="cs-CZ" sz="1800" dirty="0" smtClean="0"/>
              <a:t>se)</a:t>
            </a:r>
          </a:p>
          <a:p>
            <a:pPr lvl="3"/>
            <a:r>
              <a:rPr lang="cs-CZ" sz="1800" dirty="0" smtClean="0"/>
              <a:t>Strategie nejlepšího v oblasti nákladů</a:t>
            </a:r>
            <a:endParaRPr lang="cs-CZ" sz="1800" dirty="0"/>
          </a:p>
          <a:p>
            <a:pPr lvl="3"/>
            <a:endParaRPr lang="cs-CZ" sz="1800" dirty="0" smtClean="0"/>
          </a:p>
          <a:p>
            <a:r>
              <a:rPr lang="cs-CZ" sz="2600" dirty="0" smtClean="0"/>
              <a:t>2) </a:t>
            </a:r>
            <a:r>
              <a:rPr lang="cs-CZ" sz="2600" dirty="0" err="1" smtClean="0"/>
              <a:t>Kotlerova</a:t>
            </a:r>
            <a:r>
              <a:rPr lang="cs-CZ" sz="2600" dirty="0" smtClean="0"/>
              <a:t> teorie pozice konkurence: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dirty="0"/>
              <a:t>Vedoucí firma na trhu (leader)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dirty="0"/>
              <a:t>Vyzývatel (útočník)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dirty="0"/>
              <a:t>Následník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dirty="0" err="1"/>
              <a:t>Výklenkář</a:t>
            </a:r>
            <a:r>
              <a:rPr lang="cs-CZ" sz="1800" dirty="0"/>
              <a:t> (NIKA, GAP)</a:t>
            </a:r>
          </a:p>
        </p:txBody>
      </p:sp>
    </p:spTree>
    <p:extLst>
      <p:ext uri="{BB962C8B-B14F-4D97-AF65-F5344CB8AC3E}">
        <p14:creationId xmlns:p14="http://schemas.microsoft.com/office/powerpoint/2010/main" val="100633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1) proč je důležité určení tržní formy, ve které firma působí?</a:t>
            </a:r>
          </a:p>
          <a:p>
            <a:endParaRPr lang="cs-CZ" dirty="0"/>
          </a:p>
          <a:p>
            <a:r>
              <a:rPr lang="cs-CZ" dirty="0" smtClean="0"/>
              <a:t>2) jaké jsou rozdíly mezi tržní formou homogenního oligopolu a monopolistickou konkurencí. Zkuste se zamyslet nad použitím nástrojů marketingového mixu pro jednotlivé tržní formy.</a:t>
            </a:r>
          </a:p>
          <a:p>
            <a:endParaRPr lang="cs-CZ" dirty="0"/>
          </a:p>
          <a:p>
            <a:r>
              <a:rPr lang="cs-CZ" dirty="0" smtClean="0"/>
              <a:t>3) firma je výhradním dodavatelem produktu (např. léku), za který neexistuje substitut:</a:t>
            </a:r>
          </a:p>
          <a:p>
            <a:pPr marL="470916" lvl="1" indent="-342900">
              <a:buFont typeface="+mj-lt"/>
              <a:buAutoNum type="alphaLcPeriod"/>
            </a:pPr>
            <a:r>
              <a:rPr lang="cs-CZ" dirty="0"/>
              <a:t> o</a:t>
            </a:r>
            <a:r>
              <a:rPr lang="cs-CZ" dirty="0" smtClean="0"/>
              <a:t> jakou tržní formu se v tomto případě jedná?</a:t>
            </a:r>
          </a:p>
          <a:p>
            <a:pPr marL="470916" lvl="1" indent="-342900">
              <a:buFont typeface="+mj-lt"/>
              <a:buAutoNum type="alphaLcPeriod"/>
            </a:pPr>
            <a:r>
              <a:rPr lang="cs-CZ" dirty="0" smtClean="0"/>
              <a:t> vyjmenuj tři omezení, která mohou firmě zabránit v tom, aby stanovila extrémně vysokou cenu za produkt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6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</a:t>
            </a:r>
            <a:r>
              <a:rPr lang="cs-CZ" dirty="0" smtClean="0"/>
              <a:t>konkurence </a:t>
            </a:r>
            <a:r>
              <a:rPr lang="cs-CZ" smtClean="0"/>
              <a:t>– další </a:t>
            </a:r>
            <a:r>
              <a:rPr lang="cs-CZ" dirty="0" smtClean="0"/>
              <a:t>možná kritéria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zdroje</a:t>
            </a:r>
          </a:p>
          <a:p>
            <a:r>
              <a:rPr lang="cs-CZ" dirty="0"/>
              <a:t>Strategické cíle</a:t>
            </a:r>
          </a:p>
          <a:p>
            <a:r>
              <a:rPr lang="cs-CZ" dirty="0"/>
              <a:t>Výše zisku</a:t>
            </a:r>
          </a:p>
          <a:p>
            <a:r>
              <a:rPr lang="cs-CZ" dirty="0"/>
              <a:t>Disponibilní zdroje</a:t>
            </a:r>
          </a:p>
          <a:p>
            <a:r>
              <a:rPr lang="cs-CZ" dirty="0"/>
              <a:t>Trní obrat</a:t>
            </a:r>
          </a:p>
          <a:p>
            <a:r>
              <a:rPr lang="cs-CZ" dirty="0"/>
              <a:t>Marketingová koncepce</a:t>
            </a:r>
          </a:p>
          <a:p>
            <a:r>
              <a:rPr lang="cs-CZ" dirty="0"/>
              <a:t>Tržní </a:t>
            </a:r>
            <a:r>
              <a:rPr lang="cs-CZ" dirty="0" smtClean="0"/>
              <a:t>podíl</a:t>
            </a:r>
          </a:p>
          <a:p>
            <a:r>
              <a:rPr lang="cs-CZ" dirty="0"/>
              <a:t>Růst firmy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Zákazníci</a:t>
            </a:r>
            <a:endParaRPr lang="cs-CZ" dirty="0"/>
          </a:p>
          <a:p>
            <a:r>
              <a:rPr lang="cs-CZ" dirty="0"/>
              <a:t>Obory podnikání a flexibilita</a:t>
            </a:r>
          </a:p>
          <a:p>
            <a:r>
              <a:rPr lang="cs-CZ" dirty="0"/>
              <a:t>Technologická úroveň a inovační schopnosti</a:t>
            </a:r>
          </a:p>
          <a:p>
            <a:r>
              <a:rPr lang="cs-CZ" dirty="0"/>
              <a:t>Kvalita managementu a kvalifikace personálu</a:t>
            </a:r>
          </a:p>
          <a:p>
            <a:r>
              <a:rPr lang="cs-CZ" dirty="0"/>
              <a:t>Podíl na povědomí zákazníků a na oblibě produktů u zákazníka</a:t>
            </a:r>
          </a:p>
          <a:p>
            <a:r>
              <a:rPr lang="cs-CZ" dirty="0"/>
              <a:t>Nesporná konkurenční výhoda </a:t>
            </a:r>
          </a:p>
        </p:txBody>
      </p:sp>
    </p:spTree>
    <p:extLst>
      <p:ext uri="{BB962C8B-B14F-4D97-AF65-F5344CB8AC3E}">
        <p14:creationId xmlns:p14="http://schemas.microsoft.com/office/powerpoint/2010/main" val="64301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konkurence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Konkurence na úrovni variant a produktů/služeb (produktová kanibalizace)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Konkurence značek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Konkurence na úrovni různých technologií, uspokojujících stejnou potřebu zákazníka odlišným způsobem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Konkurence na úrovni průmyslového odvětví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Rozpočtová konkurence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83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konkurence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Teorie tržních forem podle klasických ekonomů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Teorie tržních sil podle průmyslového ekonoma </a:t>
            </a:r>
            <a:r>
              <a:rPr lang="cs-CZ" dirty="0" err="1" smtClean="0"/>
              <a:t>Portera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Porterova</a:t>
            </a:r>
            <a:r>
              <a:rPr lang="cs-CZ" dirty="0" smtClean="0"/>
              <a:t> analýza pěti sil) – bude upřesněno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6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1) teorie tržních forem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Chování dodavatele je určeno počtem konkurujících si dodavatelů a možností odlišit dodávky a do jaké míry je toto odlišení možné.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Monopol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Homogenní oligopol – omezené množství dodavatelů s obtížně rozlišitelnými výrobky (např. trh paliv); vznik kartelů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Heterogenní oligopol – několik dodavatelů s mírně odchylnou nabídkou (např. kavárny)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Dokonalá konkurence – velké množství dodavatelů, kteří se nemohou vzájemně ovlivňovat a nemohou ovlivnit ani ceny </a:t>
            </a:r>
          </a:p>
          <a:p>
            <a:pPr marL="459486" lvl="1" indent="-285750"/>
            <a:r>
              <a:rPr lang="cs-CZ" dirty="0" smtClean="0"/>
              <a:t>Hodně firem s malým tržním podílem</a:t>
            </a:r>
          </a:p>
          <a:p>
            <a:pPr marL="459486" lvl="1" indent="-285750"/>
            <a:r>
              <a:rPr lang="cs-CZ" dirty="0" smtClean="0"/>
              <a:t>Homogenní zboží</a:t>
            </a:r>
          </a:p>
          <a:p>
            <a:pPr marL="459486" lvl="1" indent="-285750"/>
            <a:r>
              <a:rPr lang="cs-CZ" dirty="0" smtClean="0"/>
              <a:t>Zákazník i prodávající zná tržní cenu</a:t>
            </a:r>
          </a:p>
          <a:p>
            <a:pPr marL="459486" lvl="1" indent="-285750"/>
            <a:r>
              <a:rPr lang="cs-CZ" dirty="0" smtClean="0"/>
              <a:t>Nejsou bariéry vstupu</a:t>
            </a:r>
          </a:p>
          <a:p>
            <a:pPr marL="459486" lvl="1" indent="-285750"/>
            <a:r>
              <a:rPr lang="cs-CZ" dirty="0" smtClean="0"/>
              <a:t>Zákazník nepreferuje 1 dodavatele – je dostatek substituční nabídky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Monopolistická konkurence (neúplná konkurence, či heterogenní </a:t>
            </a:r>
            <a:r>
              <a:rPr lang="cs-CZ" dirty="0" err="1" smtClean="0"/>
              <a:t>polypol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87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2) </a:t>
            </a:r>
            <a:r>
              <a:rPr lang="cs-CZ" dirty="0" err="1" smtClean="0"/>
              <a:t>Porterova</a:t>
            </a:r>
            <a:r>
              <a:rPr lang="cs-CZ" dirty="0" smtClean="0"/>
              <a:t> teorie pěti (konkurenčních)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Stávající konkurence (jinak označeno jako vnitřní rivalita) – </a:t>
            </a:r>
            <a:r>
              <a:rPr lang="cs-CZ" b="1" dirty="0" smtClean="0"/>
              <a:t>faktory</a:t>
            </a:r>
          </a:p>
          <a:p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stupeň koncentrace – čím je vyšší, tím je ostřejší koncentrace (většinou se udává v 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diferenciace výrobků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změna velikosti trhu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struktura nákladů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rostoucí výrobní kapacita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bariéry vstupu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43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Síla nových konkurentů </a:t>
            </a:r>
            <a:r>
              <a:rPr lang="cs-CZ" b="1" dirty="0" smtClean="0"/>
              <a:t>– faktory</a:t>
            </a:r>
          </a:p>
          <a:p>
            <a:endParaRPr lang="cs-CZ" dirty="0" smtClean="0"/>
          </a:p>
          <a:p>
            <a:r>
              <a:rPr lang="cs-CZ" dirty="0" smtClean="0"/>
              <a:t>Strategická bariéra (současní konkurenti dělají vše proto, aby byl trh neatraktivní)</a:t>
            </a:r>
          </a:p>
          <a:p>
            <a:r>
              <a:rPr lang="cs-CZ" dirty="0" smtClean="0"/>
              <a:t>Strukturální bariéra vytváří další faktory</a:t>
            </a:r>
          </a:p>
          <a:p>
            <a:pPr lvl="1"/>
            <a:r>
              <a:rPr lang="cs-CZ" dirty="0" smtClean="0"/>
              <a:t>Tržní investice</a:t>
            </a:r>
          </a:p>
          <a:p>
            <a:pPr lvl="1"/>
            <a:r>
              <a:rPr lang="cs-CZ" dirty="0" smtClean="0"/>
              <a:t>Požadovaná výrobní kapacita</a:t>
            </a:r>
          </a:p>
          <a:p>
            <a:pPr lvl="1"/>
            <a:r>
              <a:rPr lang="cs-CZ" dirty="0" smtClean="0"/>
              <a:t>(ne) dostatek zkušeností a přístupu k distribučním kanálům diferenciace a věrnost zákazníků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2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Působení substitutů </a:t>
            </a:r>
            <a:r>
              <a:rPr lang="cs-CZ" b="1" dirty="0"/>
              <a:t>– faktory</a:t>
            </a:r>
          </a:p>
          <a:p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Flexibilita zákazníků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Poměrný vztah kvality a ceny u substitučních výrobků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Investiční náročnost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Vyjednávací síla zákazníků </a:t>
            </a:r>
            <a:r>
              <a:rPr lang="cs-CZ" b="1" dirty="0"/>
              <a:t>– faktory</a:t>
            </a:r>
          </a:p>
          <a:p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Počet zákazníků:</a:t>
            </a:r>
          </a:p>
          <a:p>
            <a:pPr marL="0" indent="0">
              <a:buNone/>
            </a:pPr>
            <a:r>
              <a:rPr lang="cs-CZ" dirty="0" smtClean="0"/>
              <a:t>MONOPSON		OLIGOPSON		POLYPSON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Stupeň koncentrace zákazníků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Citlivost na kvalitu produktu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55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Rivalita způsobená dodavateli </a:t>
            </a:r>
            <a:r>
              <a:rPr lang="cs-CZ" b="1" dirty="0"/>
              <a:t>– </a:t>
            </a:r>
            <a:r>
              <a:rPr lang="cs-CZ" b="1" dirty="0" smtClean="0"/>
              <a:t>faktory, které ji zvyšují:</a:t>
            </a:r>
            <a:endParaRPr lang="cs-CZ" b="1" dirty="0"/>
          </a:p>
          <a:p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Zvýšení jejich stupně koncentrace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Obtíženější </a:t>
            </a:r>
            <a:r>
              <a:rPr lang="cs-CZ" dirty="0" err="1" smtClean="0"/>
              <a:t>dopředná</a:t>
            </a:r>
            <a:r>
              <a:rPr lang="cs-CZ" dirty="0" smtClean="0"/>
              <a:t> integrace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Snadnější možnost zpětné integrace zákazníků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Možnost zákazníka změnit dodavatele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Neschopnost dodávat jedinečné (diferencované produkty)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55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1338</TotalTime>
  <Words>733</Words>
  <Application>Microsoft Office PowerPoint</Application>
  <PresentationFormat>Širokoúhlá obrazovka</PresentationFormat>
  <Paragraphs>121</Paragraphs>
  <Slides>15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Integrál</vt:lpstr>
      <vt:lpstr>Konkurence, její identifikace a analýza</vt:lpstr>
      <vt:lpstr>úrovně konkurence</vt:lpstr>
      <vt:lpstr>Formy konkurence</vt:lpstr>
      <vt:lpstr>Ad 1) teorie tržních forem</vt:lpstr>
      <vt:lpstr>Ad 2) Porterova teorie pěti (konkurenčních) sil</vt:lpstr>
      <vt:lpstr>Prezentace aplikace PowerPoint</vt:lpstr>
      <vt:lpstr>Prezentace aplikace PowerPoint</vt:lpstr>
      <vt:lpstr>Prezentace aplikace PowerPoint</vt:lpstr>
      <vt:lpstr>Prezentace aplikace PowerPoint</vt:lpstr>
      <vt:lpstr>Hodnocení atraktivnosti odvětví</vt:lpstr>
      <vt:lpstr>Prezentace aplikace PowerPoint</vt:lpstr>
      <vt:lpstr>Analýza konkurenční pozice</vt:lpstr>
      <vt:lpstr>Konkurenční strategie</vt:lpstr>
      <vt:lpstr>Otázky:</vt:lpstr>
      <vt:lpstr>Hodnocení konkurence – další možná kritéria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Konkurence, její identifikace a analýza</dc:title>
  <dc:creator>Hewlett-Packard Company</dc:creator>
  <cp:lastModifiedBy>Hewlett-Packard Company</cp:lastModifiedBy>
  <cp:revision>20</cp:revision>
  <dcterms:created xsi:type="dcterms:W3CDTF">2018-10-13T19:18:02Z</dcterms:created>
  <dcterms:modified xsi:type="dcterms:W3CDTF">2021-02-05T09:57:54Z</dcterms:modified>
</cp:coreProperties>
</file>