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73" r:id="rId4"/>
    <p:sldId id="288" r:id="rId5"/>
    <p:sldId id="266" r:id="rId6"/>
    <p:sldId id="257" r:id="rId7"/>
    <p:sldId id="258" r:id="rId8"/>
    <p:sldId id="259" r:id="rId9"/>
    <p:sldId id="263" r:id="rId10"/>
    <p:sldId id="264" r:id="rId11"/>
    <p:sldId id="267" r:id="rId12"/>
    <p:sldId id="261" r:id="rId13"/>
    <p:sldId id="278" r:id="rId14"/>
    <p:sldId id="270" r:id="rId15"/>
    <p:sldId id="271" r:id="rId16"/>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p:cViewPr varScale="1">
        <p:scale>
          <a:sx n="103" d="100"/>
          <a:sy n="103" d="100"/>
        </p:scale>
        <p:origin x="106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F9C1051-8391-43C1-A24A-BF8728A0EC32}" type="datetimeFigureOut">
              <a:rPr lang="cs-CZ" smtClean="0"/>
              <a:pPr/>
              <a:t>14.03.2021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F7C30D-D72D-46EC-B7CA-8DE3CC1544B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C1051-8391-43C1-A24A-BF8728A0EC32}" type="datetimeFigureOut">
              <a:rPr lang="cs-CZ" smtClean="0"/>
              <a:pPr/>
              <a:t>14.03.2021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F7C30D-D72D-46EC-B7CA-8DE3CC1544B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Německá literatura 20. stol.</a:t>
            </a:r>
          </a:p>
        </p:txBody>
      </p:sp>
      <p:sp>
        <p:nvSpPr>
          <p:cNvPr id="3" name="Podnadpis 2"/>
          <p:cNvSpPr>
            <a:spLocks noGrp="1"/>
          </p:cNvSpPr>
          <p:nvPr>
            <p:ph type="subTitle" idx="1"/>
          </p:nvPr>
        </p:nvSpPr>
        <p:spPr/>
        <p:txBody>
          <a:bodyPr/>
          <a:lstStyle/>
          <a:p>
            <a:r>
              <a:rPr lang="cs-CZ" dirty="0"/>
              <a:t>IV. Bratři Mannové: Umělec a společnost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T. Mann kontra H. Mann – „</a:t>
            </a:r>
            <a:r>
              <a:rPr lang="cs-CZ" dirty="0" err="1"/>
              <a:t>Zivilisationsliterat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Radikální německý literát tedy patří tělem i duší k Entente, k impériu civilizace. Od prvního okamžiku přejal automaticky stanovisko Dohody. Samozřejmě, vždyť vlastně k němu patřil vždy.</a:t>
            </a:r>
          </a:p>
          <a:p>
            <a:r>
              <a:rPr lang="cs-CZ" dirty="0"/>
              <a:t>Je jedním z nejlepších francouzských patriotů. Víra jej povznáší a propůjčuje jeho stylu chvílemi nádherné tremolo, obdivuhodný vzlet: Víra v myšlenku slávy a misionářského poslání jednoho, totiž francouzského národa.. Válka, ve které se nacházíme, mu připadá, zcela v souladu s přesvědčením Dohody jako válka mezi mocí a duchem – to je její nejvyšší antitezí, tedy mezi šavlí  a myšlenkou, lží a pravdou, hrubostí a právem, jedním lovem: tato válka mu připadá jako opakování </a:t>
            </a:r>
            <a:r>
              <a:rPr lang="cs-CZ" dirty="0" err="1"/>
              <a:t>Dreyfussovy</a:t>
            </a:r>
            <a:r>
              <a:rPr lang="cs-CZ" dirty="0"/>
              <a:t> aféry…</a:t>
            </a:r>
          </a:p>
          <a:p>
            <a:r>
              <a:rPr lang="cs-CZ" dirty="0"/>
              <a:t>Důtkami a ostruhami vymáhá pokrok, který mi, alespoň nezřídka  připadá nezadržitelný a osudový a který  budu také osudem nucen sám podporovat; ale jemuž budu přesto z různých temných příčin připravovat jistou konzervativní opozici.</a:t>
            </a:r>
          </a:p>
          <a:p>
            <a:r>
              <a:rPr lang="cs-CZ" dirty="0"/>
              <a:t>Jedná se o politizaci, </a:t>
            </a:r>
            <a:r>
              <a:rPr lang="cs-CZ" dirty="0" err="1"/>
              <a:t>literarizaci</a:t>
            </a:r>
            <a:r>
              <a:rPr lang="cs-CZ" dirty="0"/>
              <a:t>, intelektualizaci, radikalizaci Německa, jeho „zlidštění“ v latinsko-politickém smyslu, avšak jeho „odlidštění ve smyslu německém. Jde o, abych použil oblíbené slovo a válečné a oslavné heslo civilizačního literáta, demokratizaci Německa, čili, abych vše shrnul na jednoho jmenovatele o </a:t>
            </a:r>
            <a:r>
              <a:rPr lang="cs-CZ" dirty="0" err="1"/>
              <a:t>odněmečtění</a:t>
            </a:r>
            <a:r>
              <a:rPr lang="cs-CZ" dirty="0"/>
              <a:t>. A na takovém zlořádu se mám podílet?!</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Konzervativní revoluce</a:t>
            </a:r>
          </a:p>
        </p:txBody>
      </p:sp>
      <p:sp>
        <p:nvSpPr>
          <p:cNvPr id="3" name="Zástupný symbol pro obsah 2"/>
          <p:cNvSpPr>
            <a:spLocks noGrp="1"/>
          </p:cNvSpPr>
          <p:nvPr>
            <p:ph idx="1"/>
          </p:nvPr>
        </p:nvSpPr>
        <p:spPr/>
        <p:txBody>
          <a:bodyPr>
            <a:normAutofit fontScale="40000" lnSpcReduction="20000"/>
          </a:bodyPr>
          <a:lstStyle/>
          <a:p>
            <a:r>
              <a:rPr lang="de-DE" dirty="0" err="1"/>
              <a:t>kon</a:t>
            </a:r>
            <a:r>
              <a:rPr lang="cs-CZ" dirty="0"/>
              <a:t>z</a:t>
            </a:r>
            <a:r>
              <a:rPr lang="de-DE" dirty="0" err="1"/>
              <a:t>ervativ</a:t>
            </a:r>
            <a:r>
              <a:rPr lang="cs-CZ" dirty="0"/>
              <a:t>ní</a:t>
            </a:r>
            <a:r>
              <a:rPr lang="de-DE" dirty="0"/>
              <a:t> </a:t>
            </a:r>
            <a:r>
              <a:rPr lang="cs-CZ" dirty="0"/>
              <a:t>r</a:t>
            </a:r>
            <a:r>
              <a:rPr lang="de-DE" dirty="0" err="1"/>
              <a:t>evolu</a:t>
            </a:r>
            <a:r>
              <a:rPr lang="cs-CZ" dirty="0" err="1"/>
              <a:t>ce</a:t>
            </a:r>
            <a:r>
              <a:rPr lang="de-DE" dirty="0"/>
              <a:t>: Thomas Mann </a:t>
            </a:r>
            <a:r>
              <a:rPr lang="cs-CZ" dirty="0"/>
              <a:t>do</a:t>
            </a:r>
            <a:r>
              <a:rPr lang="de-DE" dirty="0"/>
              <a:t> 1922 (</a:t>
            </a:r>
            <a:r>
              <a:rPr lang="cs-CZ" dirty="0"/>
              <a:t>poté usmíření s bratrem Heinrichem</a:t>
            </a:r>
            <a:r>
              <a:rPr lang="de-DE" dirty="0"/>
              <a:t>)</a:t>
            </a:r>
            <a:endParaRPr lang="cs-CZ" dirty="0"/>
          </a:p>
          <a:p>
            <a:r>
              <a:rPr lang="de-DE" dirty="0"/>
              <a:t>- </a:t>
            </a:r>
            <a:r>
              <a:rPr lang="cs-CZ" dirty="0"/>
              <a:t>další představitelé</a:t>
            </a:r>
            <a:r>
              <a:rPr lang="de-DE" dirty="0"/>
              <a:t>: Ernst Jünger, Carl Schmitt, Oswald Spengler, Hugo von Hofmannsthal</a:t>
            </a:r>
            <a:endParaRPr lang="cs-CZ" dirty="0"/>
          </a:p>
          <a:p>
            <a:r>
              <a:rPr lang="cs-CZ" dirty="0"/>
              <a:t>Zúžení německého konzervatismu na roli duchovního předchůdce nacismu je pochopitelné, nicméně neoprávněné. Konzervatismus je mnohem širší a podnětnější duchovní proud, který se v Evropě – a tedy i v Německu – vyvíjel od konce 18. století jako přínosná, ba nezbytná reakce na mnohé jednostrannosti liberálního myšlení. Jeho specifická pozice v kontextu německého společensko-politického myšlení je nicméně dána tím, že německý konzervatismus si již od svého počátku na konci 18. století dlouhodobě udržoval nejen antimodernistický, ale především antidemokratický základ. Postupem doby, zejména pak ve druhé polovině 19. století, jej upevňoval a prohluboval do té míry, v níž se prolínal s myšlenkami vysloveně pravicového, </a:t>
            </a:r>
            <a:r>
              <a:rPr lang="cs-CZ" dirty="0" err="1"/>
              <a:t>národovecky</a:t>
            </a:r>
            <a:r>
              <a:rPr lang="cs-CZ" dirty="0"/>
              <a:t> fundovaného nacionalismu. Tento vývoj vcelku přirozeně vyústil v bytostně </a:t>
            </a:r>
            <a:r>
              <a:rPr lang="cs-CZ" dirty="0" err="1"/>
              <a:t>antizápadní</a:t>
            </a:r>
            <a:r>
              <a:rPr lang="cs-CZ" dirty="0"/>
              <a:t> konzervativní “ideje roku 1914” a po 1. světové válce kulminoval v hnutí takzvané “konzervativní revoluce”. Na konzervativní revoluci je patrné, nakolik se mezi světovými válkami konzervativní antimodernistická tradice protnula s neochotou tehdejších konzervativců jakkoli přistoupit na stávající politickou a duchovní realitu výmarské republiky.</a:t>
            </a:r>
          </a:p>
          <a:p>
            <a:r>
              <a:rPr lang="cs-CZ" dirty="0"/>
              <a:t>Z mnoha pokusů o popis duchovní atmosféry, jež na konci 1. světové války zavládla v Německu, je vzhledem k tehdejší podobě konzervativního </a:t>
            </a:r>
            <a:r>
              <a:rPr lang="cs-CZ" dirty="0" err="1"/>
              <a:t>diskurzu</a:t>
            </a:r>
            <a:r>
              <a:rPr lang="cs-CZ" dirty="0"/>
              <a:t> asi nejpřiléhavější sentence H. </a:t>
            </a:r>
            <a:r>
              <a:rPr lang="cs-CZ" dirty="0" err="1"/>
              <a:t>Lübbeho</a:t>
            </a:r>
            <a:r>
              <a:rPr lang="cs-CZ" dirty="0"/>
              <a:t>, podle nějž se </a:t>
            </a:r>
            <a:r>
              <a:rPr lang="cs-CZ" b="1" dirty="0"/>
              <a:t>období konzervativní revoluce (1918 – 1932) vyznačovalo tím, že normální kultura byla stále méně samozřejmá, takže dramaticky klesala možnost se jakkoli a čímkoli znemožnit.</a:t>
            </a:r>
            <a:r>
              <a:rPr lang="cs-CZ" dirty="0"/>
              <a:t>[2] Mnohé tehdejší konzervativní texty vskutku profitují z proklamované nesamozřejmosti doby, jejich autoři se jen zřídkakdy podrobují přísným vědeckým nárokům a omezením a raději vytvářejí velkolepé, byť nijak nedoložené a ničím neověřitelné konstrukce, vesměs postavené na figuře analogie. V očích tehdejších konzervativců se však bez ustání znemožňovali právě ti, kteří nastolili tento “normální” stav a obhajovali ho: </a:t>
            </a:r>
            <a:r>
              <a:rPr lang="cs-CZ" b="1" dirty="0"/>
              <a:t>“západním bludem” pomatení otcové výmarské republiky, levicoví protagonisté “bezduché” listopadové revoluce 1918, postrádající jakékoli nadšení, zanícení a naději</a:t>
            </a:r>
            <a:r>
              <a:rPr lang="cs-CZ" dirty="0"/>
              <a:t>,[5] a všichni údajní zrádci pravého Německa, kteří spolupracovali s vítěznými mocnostmi a přijali mírovou smlouvu z Versailles. S rolí úhlavního nepřítele mohl v konzervativních textech počítat každý, kdo se v letech 1918-1932 smířil s realitou, protože tím zradil konzervativní přesvědčení, neboli sebe a národ.</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Thomas Mann proti nacismu</a:t>
            </a:r>
          </a:p>
        </p:txBody>
      </p:sp>
      <p:sp>
        <p:nvSpPr>
          <p:cNvPr id="3" name="Zástupný symbol pro obsah 2"/>
          <p:cNvSpPr>
            <a:spLocks noGrp="1"/>
          </p:cNvSpPr>
          <p:nvPr>
            <p:ph idx="1"/>
          </p:nvPr>
        </p:nvSpPr>
        <p:spPr/>
        <p:txBody>
          <a:bodyPr>
            <a:normAutofit fontScale="55000" lnSpcReduction="20000"/>
          </a:bodyPr>
          <a:lstStyle/>
          <a:p>
            <a:r>
              <a:rPr lang="de-DE" dirty="0"/>
              <a:t>1939: Kultur und Politik</a:t>
            </a:r>
            <a:r>
              <a:rPr lang="cs-CZ" dirty="0"/>
              <a:t> (o Schopenhauerovi)</a:t>
            </a:r>
            <a:r>
              <a:rPr lang="de-DE" dirty="0"/>
              <a:t>:</a:t>
            </a:r>
            <a:endParaRPr lang="cs-CZ" dirty="0"/>
          </a:p>
          <a:p>
            <a:r>
              <a:rPr lang="cs-CZ" dirty="0"/>
              <a:t>„Tato kniha sama o sobě byla  ve své snaze, mluvit o všem najednou</a:t>
            </a:r>
            <a:r>
              <a:rPr lang="de-DE" dirty="0"/>
              <a:t> </a:t>
            </a:r>
            <a:r>
              <a:rPr lang="cs-CZ" dirty="0"/>
              <a:t>výrazem krize, která je  výsledkem situace vyvolané novými hluboce znepokojivými vnějšími událostmi: otázka člověka, problém humanity stály ve své plnosti a naléhavě jako nikdy se obracely na duchovní svědomí a vedly k přiznání, že ducha a politiku nelze zcela oddělovat; že je omylem německého měšťanstva věřit, že lze být apolitickým kulturním člověkem; že se kultura dostává do nejvyššího ohrožení, když jí chybí politický instinkt a vůle – zkrátka: demokratické vyznání se dralo z úst a chtělo být vysloveno přese všechny překážky </a:t>
            </a:r>
            <a:r>
              <a:rPr lang="cs-CZ" dirty="0" err="1"/>
              <a:t>antipolitické</a:t>
            </a:r>
            <a:r>
              <a:rPr lang="cs-CZ" dirty="0"/>
              <a:t> tradice. Děkuji svému dobrému géniu, že jsem jej nezadržel. Neboť, kde bych dnes byl, na které straně bych se nacházel, kdybych setrval u konzervatismu svého němectví, které veškerý svůj duch a jeho hudbu nedokázalo uchránit, aby nesklouzly k mrzkému uctívání násilí a nevyústily do barbarství, které ohrožuje samotné základy západní ho myšlení!“</a:t>
            </a:r>
          </a:p>
          <a:p>
            <a:r>
              <a:rPr lang="de-DE" dirty="0"/>
              <a:t>17. 10. 1930: Appell an die Vernunft (Deutsche Ansprache)</a:t>
            </a:r>
            <a:endParaRPr lang="cs-CZ" dirty="0"/>
          </a:p>
          <a:p>
            <a:r>
              <a:rPr lang="de-DE" dirty="0"/>
              <a:t>19. 11. 1936 tschechoslowakische Staatsbürgerschaft, </a:t>
            </a:r>
            <a:r>
              <a:rPr lang="cs-CZ" dirty="0"/>
              <a:t>poté zbavení německého občanství</a:t>
            </a:r>
          </a:p>
          <a:p>
            <a:r>
              <a:rPr lang="de-DE" dirty="0" err="1"/>
              <a:t>Ameri</a:t>
            </a:r>
            <a:r>
              <a:rPr lang="cs-CZ" dirty="0" err="1"/>
              <a:t>cké</a:t>
            </a:r>
            <a:r>
              <a:rPr lang="cs-CZ" dirty="0"/>
              <a:t> občanství</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Poddaný – román a film</a:t>
            </a:r>
          </a:p>
        </p:txBody>
      </p:sp>
      <p:sp>
        <p:nvSpPr>
          <p:cNvPr id="3" name="Zástupný symbol pro obsah 2"/>
          <p:cNvSpPr>
            <a:spLocks noGrp="1"/>
          </p:cNvSpPr>
          <p:nvPr>
            <p:ph idx="1"/>
          </p:nvPr>
        </p:nvSpPr>
        <p:spPr/>
        <p:txBody>
          <a:bodyPr>
            <a:normAutofit fontScale="47500" lnSpcReduction="20000"/>
          </a:bodyPr>
          <a:lstStyle/>
          <a:p>
            <a:r>
              <a:rPr lang="cs-CZ" dirty="0"/>
              <a:t>osud románu</a:t>
            </a:r>
          </a:p>
          <a:p>
            <a:r>
              <a:rPr lang="cs-CZ" dirty="0"/>
              <a:t> H. Mann jej začal psát krátce před začátkem 1. sv. vycházel v roce 1914 časopisecky, ale až 1918 kompletně v knižní podobě</a:t>
            </a:r>
          </a:p>
          <a:p>
            <a:r>
              <a:rPr lang="de-DE" dirty="0"/>
              <a:t>Thomas Mann </a:t>
            </a:r>
            <a:r>
              <a:rPr lang="cs-CZ" dirty="0"/>
              <a:t>kritizoval bratrův „ničemný esteticismus“</a:t>
            </a:r>
            <a:r>
              <a:rPr lang="de-DE" dirty="0"/>
              <a:t> Kurt Tucholsky </a:t>
            </a:r>
            <a:r>
              <a:rPr lang="cs-CZ" dirty="0"/>
              <a:t>knihu chválil jako „herbář německého muže“</a:t>
            </a:r>
          </a:p>
          <a:p>
            <a:r>
              <a:rPr lang="cs-CZ" dirty="0"/>
              <a:t>osud filmu:</a:t>
            </a:r>
          </a:p>
          <a:p>
            <a:r>
              <a:rPr lang="cs-CZ" dirty="0"/>
              <a:t>H. Mann souhlasil se zfilmováním již v roce 1918, ale nedošlo k němu.</a:t>
            </a:r>
          </a:p>
          <a:p>
            <a:r>
              <a:rPr lang="cs-CZ" dirty="0"/>
              <a:t>W: </a:t>
            </a:r>
            <a:r>
              <a:rPr lang="cs-CZ" dirty="0" err="1"/>
              <a:t>Staudte</a:t>
            </a:r>
            <a:r>
              <a:rPr lang="cs-CZ" dirty="0"/>
              <a:t> pracoval v NDR</a:t>
            </a:r>
          </a:p>
          <a:p>
            <a:r>
              <a:rPr lang="de-DE" dirty="0"/>
              <a:t>der Spiegel </a:t>
            </a:r>
            <a:r>
              <a:rPr lang="de-DE" dirty="0" err="1"/>
              <a:t>kriti</a:t>
            </a:r>
            <a:r>
              <a:rPr lang="cs-CZ" dirty="0" err="1"/>
              <a:t>zoval</a:t>
            </a:r>
            <a:r>
              <a:rPr lang="de-DE" dirty="0"/>
              <a:t>:</a:t>
            </a:r>
          </a:p>
          <a:p>
            <a:r>
              <a:rPr lang="de-DE" i="1" dirty="0"/>
              <a:t>Ein Paradebeispiel ostzonaler Filmpolitik: Man lässt einen politischen Kindskopf wie den verwirrten Pazifisten Staudte einen scheinbar unpolitischen Film drehen, der aber geeignet ist, in der westlichen Welt Stimmung gegen Deutschland und damit gegen die Aufrüstung der Bundesrepublik zu machen. Der Film lässt vollständig außer acht, dass es in der ganzen preußischen Geschichte keinen Untertan gegeben hat, der so unfrei gewesen wäre wie die volkseigenen Menschen unter Stalins Gesinnungspolizei es samt und sonders sind.</a:t>
            </a:r>
            <a:endParaRPr lang="cs-CZ" i="1" dirty="0"/>
          </a:p>
          <a:p>
            <a:r>
              <a:rPr lang="cs-CZ" i="1" dirty="0"/>
              <a:t>v </a:t>
            </a:r>
            <a:r>
              <a:rPr lang="cs-CZ" dirty="0"/>
              <a:t>SRN byl film až do roku 1956 zakázán, poté sice dáván, ale ve zkrácené podobě; kompletně až roku 1971 v televizi.</a:t>
            </a:r>
          </a:p>
          <a:p>
            <a:r>
              <a:rPr lang="cs-CZ" dirty="0"/>
              <a:t>Byl vyznamenán roku 1951 v Karlových Varech</a:t>
            </a:r>
          </a:p>
        </p:txBody>
      </p:sp>
    </p:spTree>
    <p:extLst>
      <p:ext uri="{BB962C8B-B14F-4D97-AF65-F5344CB8AC3E}">
        <p14:creationId xmlns:p14="http://schemas.microsoft.com/office/powerpoint/2010/main" val="1905372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Poddaný a Profesor Neřád</a:t>
            </a:r>
          </a:p>
        </p:txBody>
      </p:sp>
      <p:sp>
        <p:nvSpPr>
          <p:cNvPr id="3" name="Zástupný symbol pro obsah 2"/>
          <p:cNvSpPr>
            <a:spLocks noGrp="1"/>
          </p:cNvSpPr>
          <p:nvPr>
            <p:ph idx="1"/>
          </p:nvPr>
        </p:nvSpPr>
        <p:spPr/>
        <p:txBody>
          <a:bodyPr>
            <a:normAutofit fontScale="92500"/>
          </a:bodyPr>
          <a:lstStyle/>
          <a:p>
            <a:r>
              <a:rPr lang="cs-CZ" dirty="0"/>
              <a:t>Lze srovnávat </a:t>
            </a:r>
            <a:r>
              <a:rPr lang="cs-CZ" dirty="0" err="1"/>
              <a:t>Wilhelminské</a:t>
            </a:r>
            <a:r>
              <a:rPr lang="cs-CZ" dirty="0"/>
              <a:t> a </a:t>
            </a:r>
            <a:r>
              <a:rPr lang="cs-CZ" dirty="0" err="1"/>
              <a:t>Adenauerovské</a:t>
            </a:r>
            <a:r>
              <a:rPr lang="cs-CZ" dirty="0"/>
              <a:t> Německo?</a:t>
            </a:r>
          </a:p>
          <a:p>
            <a:r>
              <a:rPr lang="cs-CZ" dirty="0"/>
              <a:t>Co je autorita? Co je hierarchie? Co demokracie?</a:t>
            </a:r>
          </a:p>
          <a:p>
            <a:r>
              <a:rPr lang="cs-CZ" dirty="0"/>
              <a:t>Film Modrý anděl vznikl v roce 1930, tedy v období , kdy kultuře vládl styl Nové věcnosti, </a:t>
            </a:r>
          </a:p>
          <a:p>
            <a:r>
              <a:rPr lang="cs-CZ" dirty="0"/>
              <a:t>Kniha Profesor Neřád vyšla roku 1904 a vznikala tedy v temné atmosféře přelomu století, kdy se již blížil počátek 1. sv. v. a  s ním i nástup expresionismu</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Tonio</a:t>
            </a:r>
            <a:r>
              <a:rPr lang="cs-CZ" dirty="0"/>
              <a:t> </a:t>
            </a:r>
            <a:r>
              <a:rPr lang="cs-CZ" dirty="0" err="1"/>
              <a:t>Kröger</a:t>
            </a:r>
            <a:endParaRPr lang="cs-CZ" dirty="0"/>
          </a:p>
        </p:txBody>
      </p:sp>
      <p:sp>
        <p:nvSpPr>
          <p:cNvPr id="3" name="Zástupný symbol pro obsah 2"/>
          <p:cNvSpPr>
            <a:spLocks noGrp="1"/>
          </p:cNvSpPr>
          <p:nvPr>
            <p:ph idx="1"/>
          </p:nvPr>
        </p:nvSpPr>
        <p:spPr/>
        <p:txBody>
          <a:bodyPr/>
          <a:lstStyle/>
          <a:p>
            <a:r>
              <a:rPr lang="cs-CZ" dirty="0"/>
              <a:t>Jak popisuje postavení intelektuála / spisovatele?</a:t>
            </a:r>
          </a:p>
          <a:p>
            <a:r>
              <a:rPr lang="cs-CZ" dirty="0"/>
              <a:t>Jaký je poměr mezi spisovatelem, jeho dílem a jeho životem?</a:t>
            </a:r>
          </a:p>
          <a:p>
            <a:r>
              <a:rPr lang="cs-CZ" dirty="0"/>
              <a:t>Lze srovnat Mannovu novelou a povídkou E. T. A. Hoffmanna Bratrancovo okno? (Rozdíly, podobnosti)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003232" cy="994122"/>
          </a:xfrm>
        </p:spPr>
        <p:txBody>
          <a:bodyPr>
            <a:normAutofit/>
          </a:bodyPr>
          <a:lstStyle/>
          <a:p>
            <a:r>
              <a:rPr lang="cs-CZ" sz="2800" dirty="0"/>
              <a:t>Poezie Nové věcnosti – </a:t>
            </a:r>
            <a:r>
              <a:rPr lang="cs-CZ" sz="2800" dirty="0" err="1"/>
              <a:t>Kästner</a:t>
            </a:r>
            <a:r>
              <a:rPr lang="cs-CZ" sz="2800" dirty="0"/>
              <a:t>, </a:t>
            </a:r>
            <a:r>
              <a:rPr lang="cs-CZ" sz="2800" dirty="0" err="1"/>
              <a:t>Ringelnatz</a:t>
            </a:r>
            <a:r>
              <a:rPr lang="cs-CZ" sz="2800" dirty="0"/>
              <a:t>, </a:t>
            </a:r>
          </a:p>
        </p:txBody>
      </p:sp>
      <p:sp>
        <p:nvSpPr>
          <p:cNvPr id="4" name="Zástupný symbol pro obsah 3"/>
          <p:cNvSpPr>
            <a:spLocks noGrp="1"/>
          </p:cNvSpPr>
          <p:nvPr>
            <p:ph sz="half" idx="1"/>
          </p:nvPr>
        </p:nvSpPr>
        <p:spPr>
          <a:xfrm>
            <a:off x="395536" y="1052736"/>
            <a:ext cx="3888432" cy="6264696"/>
          </a:xfrm>
        </p:spPr>
        <p:txBody>
          <a:bodyPr>
            <a:normAutofit fontScale="25000" lnSpcReduction="20000"/>
          </a:bodyPr>
          <a:lstStyle/>
          <a:p>
            <a:pPr>
              <a:buNone/>
            </a:pPr>
            <a:r>
              <a:rPr lang="cs-CZ" sz="4800" dirty="0"/>
              <a:t>Nepřijde o moc, kdo se nenarodí.</a:t>
            </a:r>
          </a:p>
          <a:p>
            <a:pPr>
              <a:buNone/>
            </a:pPr>
            <a:r>
              <a:rPr lang="cs-CZ" sz="4800" dirty="0"/>
              <a:t>Směje se v kosmu na stromě a sní.</a:t>
            </a:r>
          </a:p>
          <a:p>
            <a:pPr>
              <a:buNone/>
            </a:pPr>
            <a:r>
              <a:rPr lang="cs-CZ" sz="4800" dirty="0"/>
              <a:t>Však pak Vás – jak mě kdysi – na svět hodí a to se ví, že bez ptaní.</a:t>
            </a:r>
          </a:p>
          <a:p>
            <a:pPr>
              <a:buNone/>
            </a:pPr>
            <a:endParaRPr lang="cs-CZ" sz="4800" dirty="0"/>
          </a:p>
          <a:p>
            <a:pPr>
              <a:buNone/>
            </a:pPr>
            <a:r>
              <a:rPr lang="cs-CZ" sz="4800" dirty="0"/>
              <a:t>Z toho, co znal jsem zůstalo jen trochu. Jsem z těch, co padli škole za oběť.</a:t>
            </a:r>
          </a:p>
          <a:p>
            <a:pPr>
              <a:buNone/>
            </a:pPr>
            <a:r>
              <a:rPr lang="cs-CZ" sz="4800" dirty="0"/>
              <a:t>Co hoch jsem býval vzorem jiným hochům</a:t>
            </a:r>
          </a:p>
          <a:p>
            <a:pPr>
              <a:buNone/>
            </a:pPr>
            <a:r>
              <a:rPr lang="cs-CZ" sz="4800" dirty="0"/>
              <a:t>a je mi toho líto ještě teď.</a:t>
            </a:r>
          </a:p>
          <a:p>
            <a:pPr>
              <a:buNone/>
            </a:pPr>
            <a:endParaRPr lang="cs-CZ" sz="4800" dirty="0"/>
          </a:p>
          <a:p>
            <a:pPr>
              <a:buNone/>
            </a:pPr>
            <a:r>
              <a:rPr lang="cs-CZ" sz="4800" dirty="0"/>
              <a:t>Pak přišla válka místo prázdnin v létě.</a:t>
            </a:r>
          </a:p>
          <a:p>
            <a:pPr>
              <a:buNone/>
            </a:pPr>
            <a:r>
              <a:rPr lang="cs-CZ" sz="4800" dirty="0"/>
              <a:t>Svět krvácel a ukrýval si zrak.</a:t>
            </a:r>
          </a:p>
          <a:p>
            <a:pPr>
              <a:buNone/>
            </a:pPr>
            <a:r>
              <a:rPr lang="cs-CZ" sz="4800" dirty="0"/>
              <a:t>S dělostřelectvem </a:t>
            </a:r>
            <a:r>
              <a:rPr lang="cs-CZ" sz="4800" dirty="0" err="1"/>
              <a:t>táh</a:t>
            </a:r>
            <a:r>
              <a:rPr lang="cs-CZ" sz="4800" dirty="0"/>
              <a:t> jsem po tom světě</a:t>
            </a:r>
          </a:p>
          <a:p>
            <a:pPr>
              <a:buNone/>
            </a:pPr>
            <a:r>
              <a:rPr lang="cs-CZ" sz="4800" dirty="0"/>
              <a:t>a žil jsem dál. Jen neptejte se jak.</a:t>
            </a:r>
          </a:p>
          <a:p>
            <a:pPr>
              <a:buNone/>
            </a:pPr>
            <a:endParaRPr lang="cs-CZ" sz="4800" dirty="0"/>
          </a:p>
          <a:p>
            <a:pPr>
              <a:buNone/>
            </a:pPr>
            <a:r>
              <a:rPr lang="cs-CZ" sz="4800" dirty="0"/>
              <a:t>Nastala inflace a stěhování.</a:t>
            </a:r>
          </a:p>
          <a:p>
            <a:pPr>
              <a:buNone/>
            </a:pPr>
            <a:r>
              <a:rPr lang="cs-CZ" sz="4800" dirty="0"/>
              <a:t>Kancelář, burza, umělecký vliv</a:t>
            </a:r>
          </a:p>
          <a:p>
            <a:pPr>
              <a:buNone/>
            </a:pPr>
            <a:r>
              <a:rPr lang="cs-CZ" sz="4800" dirty="0"/>
              <a:t>a politika, Kant a milování…</a:t>
            </a:r>
          </a:p>
          <a:p>
            <a:pPr>
              <a:buNone/>
            </a:pPr>
            <a:r>
              <a:rPr lang="cs-CZ" sz="4800" dirty="0"/>
              <a:t>V neděli stejně pršelo jak dřív.</a:t>
            </a:r>
          </a:p>
          <a:p>
            <a:pPr>
              <a:buNone/>
            </a:pPr>
            <a:endParaRPr lang="cs-CZ" sz="4800" dirty="0"/>
          </a:p>
          <a:p>
            <a:pPr>
              <a:buNone/>
            </a:pPr>
            <a:r>
              <a:rPr lang="cs-CZ" sz="4800" dirty="0"/>
              <a:t>Dnes je mi 30 a asi dva roky</a:t>
            </a:r>
          </a:p>
          <a:p>
            <a:pPr>
              <a:buNone/>
            </a:pPr>
            <a:r>
              <a:rPr lang="cs-CZ" sz="4800" dirty="0"/>
              <a:t>a skládám verše na běžící pás.</a:t>
            </a:r>
          </a:p>
          <a:p>
            <a:pPr>
              <a:buNone/>
            </a:pPr>
            <a:r>
              <a:rPr lang="cs-CZ" sz="4800" dirty="0"/>
              <a:t>Mým přátelům se zaoblují boky,</a:t>
            </a:r>
          </a:p>
          <a:p>
            <a:pPr>
              <a:buNone/>
            </a:pPr>
            <a:r>
              <a:rPr lang="cs-CZ" sz="4800" dirty="0"/>
              <a:t>tu a tam vytrhnu si šedý vlas.</a:t>
            </a:r>
          </a:p>
          <a:p>
            <a:pPr>
              <a:buNone/>
            </a:pPr>
            <a:endParaRPr lang="cs-CZ" sz="4800" dirty="0"/>
          </a:p>
          <a:p>
            <a:pPr>
              <a:buNone/>
            </a:pPr>
            <a:r>
              <a:rPr lang="cs-CZ" sz="4800" dirty="0"/>
              <a:t>Obývám raději hned více bytů</a:t>
            </a:r>
          </a:p>
          <a:p>
            <a:pPr>
              <a:buNone/>
            </a:pPr>
            <a:r>
              <a:rPr lang="cs-CZ" sz="4800" dirty="0"/>
              <a:t>a podřezávám větev pod námi.</a:t>
            </a:r>
          </a:p>
          <a:p>
            <a:pPr>
              <a:buNone/>
            </a:pPr>
            <a:r>
              <a:rPr lang="cs-CZ" sz="4800" dirty="0"/>
              <a:t>Rád chodím zahradami mrtvých citů</a:t>
            </a:r>
          </a:p>
          <a:p>
            <a:pPr>
              <a:buNone/>
            </a:pPr>
            <a:r>
              <a:rPr lang="cs-CZ" sz="4800" dirty="0"/>
              <a:t>a snažím se z nich úsměv vymámit.</a:t>
            </a:r>
          </a:p>
          <a:p>
            <a:pPr>
              <a:buNone/>
            </a:pPr>
            <a:endParaRPr lang="cs-CZ" sz="4800" dirty="0"/>
          </a:p>
          <a:p>
            <a:pPr>
              <a:buNone/>
            </a:pPr>
            <a:r>
              <a:rPr lang="cs-CZ" sz="4800" dirty="0"/>
              <a:t>batoh, co nesu, zaplnil se léty</a:t>
            </a:r>
          </a:p>
          <a:p>
            <a:pPr>
              <a:buNone/>
            </a:pPr>
            <a:r>
              <a:rPr lang="cs-CZ" sz="4800" dirty="0"/>
              <a:t>a teď je těžší, než se kdysi zdál.</a:t>
            </a:r>
          </a:p>
          <a:p>
            <a:pPr>
              <a:buNone/>
            </a:pPr>
            <a:r>
              <a:rPr lang="cs-CZ" sz="4800" dirty="0"/>
              <a:t>A když to shrnu do jediné věty: </a:t>
            </a:r>
          </a:p>
          <a:p>
            <a:pPr>
              <a:buNone/>
            </a:pPr>
            <a:r>
              <a:rPr lang="cs-CZ" sz="4800" dirty="0"/>
              <a:t>Přišel jsem na svět, přesto žiju dál</a:t>
            </a:r>
            <a:r>
              <a:rPr lang="cs-CZ" dirty="0"/>
              <a:t>.</a:t>
            </a:r>
          </a:p>
          <a:p>
            <a:pPr>
              <a:buNone/>
            </a:pPr>
            <a:endParaRPr lang="cs-CZ" dirty="0"/>
          </a:p>
        </p:txBody>
      </p:sp>
      <p:sp>
        <p:nvSpPr>
          <p:cNvPr id="5" name="Zástupný symbol pro obsah 4"/>
          <p:cNvSpPr>
            <a:spLocks noGrp="1"/>
          </p:cNvSpPr>
          <p:nvPr>
            <p:ph sz="half" idx="2"/>
          </p:nvPr>
        </p:nvSpPr>
        <p:spPr>
          <a:xfrm>
            <a:off x="4572000" y="1052736"/>
            <a:ext cx="4176464" cy="5616624"/>
          </a:xfrm>
        </p:spPr>
        <p:txBody>
          <a:bodyPr>
            <a:normAutofit fontScale="25000" lnSpcReduction="20000"/>
          </a:bodyPr>
          <a:lstStyle/>
          <a:p>
            <a:pPr>
              <a:buNone/>
            </a:pPr>
            <a:r>
              <a:rPr lang="de-DE" sz="5500" b="1" dirty="0"/>
              <a:t>Bumerang</a:t>
            </a:r>
          </a:p>
          <a:p>
            <a:pPr>
              <a:buNone/>
            </a:pPr>
            <a:r>
              <a:rPr lang="de-DE" sz="5500" dirty="0"/>
              <a:t>War einmal ein Bumerang; </a:t>
            </a:r>
          </a:p>
          <a:p>
            <a:pPr>
              <a:buNone/>
            </a:pPr>
            <a:r>
              <a:rPr lang="de-DE" sz="5500" dirty="0"/>
              <a:t>War ein weniges zu lang. </a:t>
            </a:r>
          </a:p>
          <a:p>
            <a:pPr>
              <a:buNone/>
            </a:pPr>
            <a:r>
              <a:rPr lang="de-DE" sz="5500" dirty="0"/>
              <a:t>Bumerang flog ein Stück, </a:t>
            </a:r>
          </a:p>
          <a:p>
            <a:pPr>
              <a:buNone/>
            </a:pPr>
            <a:r>
              <a:rPr lang="de-DE" sz="5500" dirty="0"/>
              <a:t>Aber kam nicht mehr zurück. </a:t>
            </a:r>
          </a:p>
          <a:p>
            <a:pPr>
              <a:buNone/>
            </a:pPr>
            <a:r>
              <a:rPr lang="de-DE" sz="5500" dirty="0"/>
              <a:t>Publikum — noch stundenlang —</a:t>
            </a:r>
          </a:p>
          <a:p>
            <a:pPr>
              <a:buNone/>
            </a:pPr>
            <a:r>
              <a:rPr lang="de-DE" sz="5500" dirty="0"/>
              <a:t>Wartete auf Bumerang.</a:t>
            </a:r>
            <a:endParaRPr lang="cs-CZ" sz="5500" dirty="0"/>
          </a:p>
          <a:p>
            <a:pPr>
              <a:buNone/>
            </a:pPr>
            <a:endParaRPr lang="cs-CZ" sz="4900" b="1" dirty="0"/>
          </a:p>
          <a:p>
            <a:pPr>
              <a:buNone/>
            </a:pPr>
            <a:r>
              <a:rPr lang="cs-CZ" sz="4900" b="1" dirty="0"/>
              <a:t>Trápení v </a:t>
            </a:r>
            <a:r>
              <a:rPr lang="cs-CZ" sz="4900" b="1" dirty="0" err="1"/>
              <a:t>Bielefeldu</a:t>
            </a:r>
            <a:r>
              <a:rPr lang="cs-CZ" sz="4900" b="1" dirty="0"/>
              <a:t> </a:t>
            </a:r>
          </a:p>
          <a:p>
            <a:pPr>
              <a:buNone/>
            </a:pPr>
            <a:r>
              <a:rPr lang="cs-CZ" sz="4900" dirty="0"/>
              <a:t>V </a:t>
            </a:r>
            <a:r>
              <a:rPr lang="cs-CZ" sz="4900" dirty="0" err="1"/>
              <a:t>Bielefeldu</a:t>
            </a:r>
            <a:r>
              <a:rPr lang="cs-CZ" sz="4900" dirty="0"/>
              <a:t> mrzlo, jen to praštělo.</a:t>
            </a:r>
          </a:p>
          <a:p>
            <a:pPr>
              <a:buNone/>
            </a:pPr>
            <a:r>
              <a:rPr lang="cs-CZ" sz="4900" dirty="0"/>
              <a:t>Zahlédl jsem ženu – hrozně jsem se lekl –</a:t>
            </a:r>
          </a:p>
          <a:p>
            <a:pPr>
              <a:buNone/>
            </a:pPr>
            <a:r>
              <a:rPr lang="cs-CZ" sz="4900" dirty="0"/>
              <a:t>v krátkém kombiné. To tělo trpělo!</a:t>
            </a:r>
          </a:p>
          <a:p>
            <a:pPr>
              <a:buNone/>
            </a:pPr>
            <a:r>
              <a:rPr lang="cs-CZ" sz="4900" dirty="0"/>
              <a:t>A lítost srdce svírá,</a:t>
            </a:r>
          </a:p>
          <a:p>
            <a:pPr>
              <a:buNone/>
            </a:pPr>
            <a:r>
              <a:rPr lang="cs-CZ" sz="4900" dirty="0"/>
              <a:t>že stojí a zírá, že ji mráz tak týrá...</a:t>
            </a:r>
          </a:p>
          <a:p>
            <a:pPr>
              <a:buNone/>
            </a:pPr>
            <a:r>
              <a:rPr lang="cs-CZ" sz="4900" dirty="0"/>
              <a:t> </a:t>
            </a:r>
          </a:p>
          <a:p>
            <a:pPr>
              <a:buNone/>
            </a:pPr>
            <a:r>
              <a:rPr lang="cs-CZ" sz="4900" dirty="0"/>
              <a:t>Ach, jen figurína. Pouhý papundekl.</a:t>
            </a:r>
          </a:p>
          <a:p>
            <a:pPr>
              <a:buNone/>
            </a:pPr>
            <a:r>
              <a:rPr lang="cs-CZ" sz="4900" dirty="0"/>
              <a:t> </a:t>
            </a:r>
          </a:p>
          <a:p>
            <a:pPr>
              <a:buNone/>
            </a:pPr>
            <a:r>
              <a:rPr lang="cs-CZ" sz="4900" dirty="0"/>
              <a:t>Já se viděl šťasten vedle živé ženy,</a:t>
            </a:r>
          </a:p>
          <a:p>
            <a:pPr>
              <a:buNone/>
            </a:pPr>
            <a:r>
              <a:rPr lang="cs-CZ" sz="4900" dirty="0"/>
              <a:t>přitažlivým zjevem zmámen doslova,</a:t>
            </a:r>
          </a:p>
          <a:p>
            <a:pPr>
              <a:buNone/>
            </a:pPr>
            <a:r>
              <a:rPr lang="cs-CZ" sz="4900" dirty="0"/>
              <a:t>bez valného zájmu o snížené ceny.</a:t>
            </a:r>
          </a:p>
          <a:p>
            <a:pPr>
              <a:buNone/>
            </a:pPr>
            <a:r>
              <a:rPr lang="cs-CZ" sz="4900" dirty="0"/>
              <a:t> </a:t>
            </a:r>
          </a:p>
          <a:p>
            <a:pPr>
              <a:buNone/>
            </a:pPr>
            <a:r>
              <a:rPr lang="cs-CZ" sz="4900" dirty="0"/>
              <a:t>Výloha však byla ledová.</a:t>
            </a:r>
          </a:p>
          <a:p>
            <a:pPr>
              <a:buNone/>
            </a:pPr>
            <a:r>
              <a:rPr lang="cs-CZ" sz="4900" dirty="0"/>
              <a:t> </a:t>
            </a:r>
          </a:p>
          <a:p>
            <a:pPr>
              <a:buNone/>
            </a:pPr>
            <a:r>
              <a:rPr lang="cs-CZ" sz="4900" dirty="0"/>
              <a:t>Mrazem vyhrkly mi slzy. Arciže.</a:t>
            </a:r>
          </a:p>
          <a:p>
            <a:pPr>
              <a:buNone/>
            </a:pPr>
            <a:r>
              <a:rPr lang="cs-CZ" sz="4900" dirty="0"/>
              <a:t>Dáma mlčela. A slunce svítilo.</a:t>
            </a:r>
          </a:p>
          <a:p>
            <a:pPr>
              <a:buNone/>
            </a:pPr>
            <a:r>
              <a:rPr lang="cs-CZ" sz="4900" dirty="0"/>
              <a:t>V nitru se mi v mukách cosi vznítilo.</a:t>
            </a:r>
          </a:p>
          <a:p>
            <a:pPr>
              <a:buNone/>
            </a:pPr>
            <a:r>
              <a:rPr lang="cs-CZ" sz="4900" dirty="0"/>
              <a:t> </a:t>
            </a:r>
          </a:p>
          <a:p>
            <a:pPr>
              <a:buNone/>
            </a:pPr>
            <a:r>
              <a:rPr lang="cs-CZ" sz="4900" dirty="0"/>
              <a:t>Žádný muž nezívá před ženským negližé!</a:t>
            </a:r>
          </a:p>
          <a:p>
            <a:endParaRPr lang="de-DE" sz="5500"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Autoři Nové věcnosti – Hans Fallada</a:t>
            </a:r>
          </a:p>
        </p:txBody>
      </p:sp>
      <p:sp>
        <p:nvSpPr>
          <p:cNvPr id="3" name="Zástupný symbol pro obsah 2"/>
          <p:cNvSpPr>
            <a:spLocks noGrp="1"/>
          </p:cNvSpPr>
          <p:nvPr>
            <p:ph idx="1"/>
          </p:nvPr>
        </p:nvSpPr>
        <p:spPr/>
        <p:txBody>
          <a:bodyPr>
            <a:normAutofit fontScale="85000" lnSpcReduction="20000"/>
          </a:bodyPr>
          <a:lstStyle/>
          <a:p>
            <a:r>
              <a:rPr lang="de-DE" i="1" dirty="0"/>
              <a:t>Kleiner Mann – was nun?</a:t>
            </a:r>
            <a:r>
              <a:rPr lang="de-DE" dirty="0"/>
              <a:t> (1932, </a:t>
            </a:r>
            <a:r>
              <a:rPr lang="de-DE" dirty="0" err="1"/>
              <a:t>Občánku</a:t>
            </a:r>
            <a:r>
              <a:rPr lang="de-DE" dirty="0"/>
              <a:t>, a </a:t>
            </a:r>
            <a:r>
              <a:rPr lang="de-DE" dirty="0" err="1"/>
              <a:t>co</a:t>
            </a:r>
            <a:r>
              <a:rPr lang="de-DE" dirty="0"/>
              <a:t> </a:t>
            </a:r>
            <a:r>
              <a:rPr lang="de-DE" dirty="0" err="1"/>
              <a:t>teď</a:t>
            </a:r>
            <a:r>
              <a:rPr lang="de-DE" dirty="0"/>
              <a:t>?</a:t>
            </a:r>
            <a:endParaRPr lang="cs-CZ" dirty="0"/>
          </a:p>
          <a:p>
            <a:r>
              <a:rPr lang="cs-CZ" dirty="0"/>
              <a:t>1937 po vydání románu </a:t>
            </a:r>
            <a:r>
              <a:rPr lang="cs-CZ" i="1" dirty="0"/>
              <a:t>Wolf </a:t>
            </a:r>
            <a:r>
              <a:rPr lang="cs-CZ" i="1" dirty="0" err="1"/>
              <a:t>unter</a:t>
            </a:r>
            <a:r>
              <a:rPr lang="cs-CZ" i="1" dirty="0"/>
              <a:t> </a:t>
            </a:r>
            <a:r>
              <a:rPr lang="cs-CZ" i="1" dirty="0" err="1"/>
              <a:t>Wölfen</a:t>
            </a:r>
            <a:r>
              <a:rPr lang="cs-CZ" dirty="0"/>
              <a:t> (Vlk mezi vlky), který obsahoval ostrou kritiku Výmarské republiky a který jmenovitě ocenil </a:t>
            </a:r>
            <a:r>
              <a:rPr lang="cs-CZ" dirty="0" err="1"/>
              <a:t>Goebbels</a:t>
            </a:r>
            <a:r>
              <a:rPr lang="cs-CZ" dirty="0"/>
              <a:t>, se stahuje do soukromí a k literatuře pro děti</a:t>
            </a:r>
          </a:p>
          <a:p>
            <a:r>
              <a:rPr lang="cs-CZ" i="1" dirty="0" err="1"/>
              <a:t>Fridolin</a:t>
            </a:r>
            <a:r>
              <a:rPr lang="cs-CZ" i="1" dirty="0"/>
              <a:t>, der </a:t>
            </a:r>
            <a:r>
              <a:rPr lang="cs-CZ" i="1" dirty="0" err="1"/>
              <a:t>freche</a:t>
            </a:r>
            <a:r>
              <a:rPr lang="cs-CZ" i="1" dirty="0"/>
              <a:t> </a:t>
            </a:r>
            <a:r>
              <a:rPr lang="cs-CZ" i="1" dirty="0" err="1"/>
              <a:t>Dachs</a:t>
            </a:r>
            <a:r>
              <a:rPr lang="cs-CZ" dirty="0"/>
              <a:t> (1938, Jezevec Fridolín</a:t>
            </a:r>
          </a:p>
          <a:p>
            <a:r>
              <a:rPr lang="cs-CZ" dirty="0"/>
              <a:t>Poválečné romány:</a:t>
            </a:r>
          </a:p>
          <a:p>
            <a:r>
              <a:rPr lang="de-DE" i="1" dirty="0"/>
              <a:t>Jeder stirbt für sich allein</a:t>
            </a:r>
            <a:r>
              <a:rPr lang="cs-CZ" i="1" dirty="0"/>
              <a:t> (1946, Každý umírá sám) </a:t>
            </a:r>
            <a:r>
              <a:rPr lang="cs-CZ" dirty="0"/>
              <a:t>– příběh staršího manželského páru, kteří se pokusí o protinacistický odboj a je r. 1943 popraven</a:t>
            </a:r>
          </a:p>
          <a:p>
            <a:r>
              <a:rPr lang="cs-CZ" i="1" dirty="0"/>
              <a:t>D</a:t>
            </a:r>
            <a:r>
              <a:rPr lang="de-DE" i="1" dirty="0"/>
              <a:t>er Trinker</a:t>
            </a:r>
            <a:r>
              <a:rPr lang="cs-CZ" i="1" dirty="0"/>
              <a:t> (1950, Pijan) </a:t>
            </a:r>
            <a:r>
              <a:rPr lang="cs-CZ" dirty="0"/>
              <a:t>– muže zničí alkoholismus</a:t>
            </a:r>
          </a:p>
        </p:txBody>
      </p:sp>
    </p:spTree>
    <p:extLst>
      <p:ext uri="{BB962C8B-B14F-4D97-AF65-F5344CB8AC3E}">
        <p14:creationId xmlns:p14="http://schemas.microsoft.com/office/powerpoint/2010/main" val="421124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Autoři Nové věcnosti – </a:t>
            </a:r>
            <a:r>
              <a:rPr lang="cs-CZ" sz="2800" dirty="0" err="1"/>
              <a:t>Carl</a:t>
            </a:r>
            <a:r>
              <a:rPr lang="cs-CZ" sz="2800" dirty="0"/>
              <a:t> </a:t>
            </a:r>
            <a:r>
              <a:rPr lang="cs-CZ" sz="2800" dirty="0" err="1"/>
              <a:t>Zuckmayer</a:t>
            </a:r>
            <a:r>
              <a:rPr lang="cs-CZ" sz="2800" dirty="0"/>
              <a:t> (1896 v </a:t>
            </a:r>
            <a:r>
              <a:rPr lang="cs-CZ" sz="2800" dirty="0" err="1"/>
              <a:t>Nackenheimu</a:t>
            </a:r>
            <a:r>
              <a:rPr lang="cs-CZ" sz="2800" dirty="0"/>
              <a:t> – 1977 ve </a:t>
            </a:r>
            <a:r>
              <a:rPr lang="cs-CZ" sz="2800" dirty="0" err="1"/>
              <a:t>Vispu</a:t>
            </a:r>
            <a:r>
              <a:rPr lang="cs-CZ" sz="2800" dirty="0"/>
              <a:t>)</a:t>
            </a:r>
          </a:p>
        </p:txBody>
      </p:sp>
      <p:sp>
        <p:nvSpPr>
          <p:cNvPr id="3" name="Zástupný symbol pro obsah 2"/>
          <p:cNvSpPr>
            <a:spLocks noGrp="1"/>
          </p:cNvSpPr>
          <p:nvPr>
            <p:ph idx="1"/>
          </p:nvPr>
        </p:nvSpPr>
        <p:spPr/>
        <p:txBody>
          <a:bodyPr>
            <a:normAutofit fontScale="77500" lnSpcReduction="20000"/>
          </a:bodyPr>
          <a:lstStyle/>
          <a:p>
            <a:r>
              <a:rPr lang="cs-CZ" dirty="0"/>
              <a:t>1. sv. v. – nejprve pacifista, posléze expresionistické básně</a:t>
            </a:r>
          </a:p>
          <a:p>
            <a:r>
              <a:rPr lang="cs-CZ" dirty="0"/>
              <a:t>od 1920 angažmá u berlínských divadel jako asistent režie, posléze dramaturg</a:t>
            </a:r>
          </a:p>
          <a:p>
            <a:r>
              <a:rPr lang="cs-CZ" dirty="0"/>
              <a:t>od 1925 spolupráce a přátelství s Brechtem</a:t>
            </a:r>
            <a:br>
              <a:rPr lang="cs-CZ" dirty="0"/>
            </a:br>
            <a:r>
              <a:rPr lang="cs-CZ" dirty="0"/>
              <a:t>1933 emigrace přes Švýcarsko do USA (pronajme si farmu, učí na exilové divadelní škole</a:t>
            </a:r>
          </a:p>
          <a:p>
            <a:r>
              <a:rPr lang="cs-CZ" dirty="0"/>
              <a:t>Komedie </a:t>
            </a:r>
            <a:r>
              <a:rPr lang="cs-CZ" dirty="0" err="1"/>
              <a:t>Das</a:t>
            </a:r>
            <a:r>
              <a:rPr lang="cs-CZ" dirty="0"/>
              <a:t> </a:t>
            </a:r>
            <a:r>
              <a:rPr lang="cs-CZ" dirty="0" err="1"/>
              <a:t>fröhliche</a:t>
            </a:r>
            <a:r>
              <a:rPr lang="cs-CZ" dirty="0"/>
              <a:t> </a:t>
            </a:r>
            <a:r>
              <a:rPr lang="cs-CZ" dirty="0" err="1"/>
              <a:t>Weinberg</a:t>
            </a:r>
            <a:r>
              <a:rPr lang="cs-CZ" dirty="0"/>
              <a:t> (1925, česky 1960 </a:t>
            </a:r>
            <a:r>
              <a:rPr lang="cs-CZ" i="1" dirty="0"/>
              <a:t>Veselý vinohrad</a:t>
            </a:r>
          </a:p>
          <a:p>
            <a:r>
              <a:rPr lang="cs-CZ" dirty="0"/>
              <a:t>1931 </a:t>
            </a:r>
            <a:r>
              <a:rPr lang="cs-CZ" i="1" dirty="0"/>
              <a:t>Der Hauptmann </a:t>
            </a:r>
            <a:r>
              <a:rPr lang="cs-CZ" i="1" dirty="0" err="1"/>
              <a:t>von</a:t>
            </a:r>
            <a:r>
              <a:rPr lang="cs-CZ" i="1" dirty="0"/>
              <a:t> </a:t>
            </a:r>
            <a:r>
              <a:rPr lang="cs-CZ" i="1" dirty="0" err="1"/>
              <a:t>Köpenick</a:t>
            </a:r>
            <a:r>
              <a:rPr lang="cs-CZ" i="1" dirty="0"/>
              <a:t>. </a:t>
            </a:r>
            <a:r>
              <a:rPr lang="cs-CZ" i="1" dirty="0" err="1"/>
              <a:t>Ein</a:t>
            </a:r>
            <a:r>
              <a:rPr lang="cs-CZ" i="1" dirty="0"/>
              <a:t> </a:t>
            </a:r>
            <a:r>
              <a:rPr lang="cs-CZ" i="1" dirty="0" err="1"/>
              <a:t>deutsches</a:t>
            </a:r>
            <a:r>
              <a:rPr lang="cs-CZ" i="1" dirty="0"/>
              <a:t> </a:t>
            </a:r>
            <a:r>
              <a:rPr lang="cs-CZ" i="1" dirty="0" err="1"/>
              <a:t>Märchen</a:t>
            </a:r>
            <a:r>
              <a:rPr lang="cs-CZ" dirty="0"/>
              <a:t> (česky 1983-1993 v Činoherním klubu </a:t>
            </a:r>
            <a:r>
              <a:rPr lang="cs-CZ" i="1" dirty="0"/>
              <a:t>Hejtman z </a:t>
            </a:r>
            <a:r>
              <a:rPr lang="cs-CZ" i="1" dirty="0" err="1"/>
              <a:t>Kopníku</a:t>
            </a:r>
            <a:r>
              <a:rPr lang="cs-CZ" i="1" dirty="0"/>
              <a:t>: Německá pohádka o 3 dějstvích</a:t>
            </a:r>
          </a:p>
          <a:p>
            <a:r>
              <a:rPr lang="pl-PL" dirty="0"/>
              <a:t>Roku 1946 je  v Curychu uvedena jeho protinacistická hra </a:t>
            </a:r>
            <a:r>
              <a:rPr lang="pl-PL" i="1" dirty="0"/>
              <a:t>Des Teufels General</a:t>
            </a:r>
            <a:r>
              <a:rPr lang="pl-PL" dirty="0"/>
              <a:t>  (Ďáblův generál)</a:t>
            </a:r>
            <a:endParaRPr lang="cs-CZ" i="1" dirty="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Heinrich Mann - život</a:t>
            </a:r>
          </a:p>
        </p:txBody>
      </p:sp>
      <p:sp>
        <p:nvSpPr>
          <p:cNvPr id="3" name="Zástupný symbol pro obsah 2"/>
          <p:cNvSpPr>
            <a:spLocks noGrp="1"/>
          </p:cNvSpPr>
          <p:nvPr>
            <p:ph idx="1"/>
          </p:nvPr>
        </p:nvSpPr>
        <p:spPr/>
        <p:txBody>
          <a:bodyPr>
            <a:normAutofit fontScale="62500" lnSpcReduction="20000"/>
          </a:bodyPr>
          <a:lstStyle/>
          <a:p>
            <a:r>
              <a:rPr lang="cs-CZ" dirty="0"/>
              <a:t>bratři Mannové se narodili v Lübecku, kde jejich rodina  patřila mezi bohaté obchodnické rody, matka pocházela z Brazílie a měla umělecké sklony, které podporovala i u svých synů</a:t>
            </a:r>
          </a:p>
          <a:p>
            <a:r>
              <a:rPr lang="cs-CZ" dirty="0"/>
              <a:t>roku 1891 zemřel otec bratří Mannů, </a:t>
            </a:r>
            <a:r>
              <a:rPr lang="cs-CZ" dirty="0" err="1"/>
              <a:t>Johannes</a:t>
            </a:r>
            <a:r>
              <a:rPr lang="cs-CZ" dirty="0"/>
              <a:t>, podle otcovy závěti se dům i obchod prodal, peníze uložily do fondu, z jehož výnosů rodina dále žila, a to od roku 1893 v Mnichově; obě jeho sestry spáchaly sebevraždu – H, Mann to nesl velmi těžce</a:t>
            </a:r>
          </a:p>
          <a:p>
            <a:r>
              <a:rPr lang="cs-CZ" dirty="0"/>
              <a:t>vyučil se v Drážďanech knihkupcem</a:t>
            </a:r>
          </a:p>
          <a:p>
            <a:r>
              <a:rPr lang="cs-CZ" dirty="0"/>
              <a:t>podnikl mnoho cest po blízkém Východě, Itálii i do Ruska</a:t>
            </a:r>
          </a:p>
          <a:p>
            <a:r>
              <a:rPr lang="cs-CZ" dirty="0"/>
              <a:t>roku 1914 se oženil s pražskou herečkou Marií </a:t>
            </a:r>
            <a:r>
              <a:rPr lang="cs-CZ" dirty="0" err="1"/>
              <a:t>Kanovou</a:t>
            </a:r>
            <a:r>
              <a:rPr lang="cs-CZ" dirty="0"/>
              <a:t> (1930 rozvod)</a:t>
            </a:r>
          </a:p>
          <a:p>
            <a:r>
              <a:rPr lang="cs-CZ" dirty="0"/>
              <a:t>Po rozvodu se přestěhoval do Berlína</a:t>
            </a:r>
          </a:p>
          <a:p>
            <a:r>
              <a:rPr lang="cs-CZ" dirty="0"/>
              <a:t>1931 zvolen prezidentem Pruské akademie umění, angažoval se ve prospěch spolupráce </a:t>
            </a:r>
            <a:r>
              <a:rPr lang="cs-CZ" dirty="0" err="1"/>
              <a:t>soc</a:t>
            </a:r>
            <a:r>
              <a:rPr lang="cs-CZ" dirty="0"/>
              <a:t>. </a:t>
            </a:r>
            <a:r>
              <a:rPr lang="cs-CZ" dirty="0" err="1"/>
              <a:t>dem</a:t>
            </a:r>
            <a:r>
              <a:rPr lang="cs-CZ" dirty="0"/>
              <a:t> a komunistů proti nacistům</a:t>
            </a:r>
          </a:p>
          <a:p>
            <a:r>
              <a:rPr lang="cs-CZ" dirty="0"/>
              <a:t>jeho první román Profesor Neřád byl v podstatě zakázán</a:t>
            </a:r>
          </a:p>
          <a:p>
            <a:r>
              <a:rPr lang="cs-CZ" dirty="0"/>
              <a:t>1940 emigroval přes Španělsko do USA (s Golo Mannem a manžely </a:t>
            </a:r>
            <a:r>
              <a:rPr lang="cs-CZ" dirty="0" err="1"/>
              <a:t>Werfelovými</a:t>
            </a:r>
            <a:r>
              <a:rPr lang="cs-CZ"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Heinrich Mann (1871-1950):</a:t>
            </a:r>
          </a:p>
        </p:txBody>
      </p:sp>
      <p:sp>
        <p:nvSpPr>
          <p:cNvPr id="3" name="Zástupný symbol pro obsah 2"/>
          <p:cNvSpPr>
            <a:spLocks noGrp="1"/>
          </p:cNvSpPr>
          <p:nvPr>
            <p:ph idx="1"/>
          </p:nvPr>
        </p:nvSpPr>
        <p:spPr/>
        <p:txBody>
          <a:bodyPr>
            <a:normAutofit fontScale="92500" lnSpcReduction="10000"/>
          </a:bodyPr>
          <a:lstStyle/>
          <a:p>
            <a:pPr>
              <a:buNone/>
            </a:pPr>
            <a:r>
              <a:rPr lang="cs-CZ" dirty="0"/>
              <a:t>V zemi hojnosti (</a:t>
            </a:r>
            <a:r>
              <a:rPr lang="cs-CZ" dirty="0" err="1"/>
              <a:t>Im</a:t>
            </a:r>
            <a:r>
              <a:rPr lang="cs-CZ" dirty="0"/>
              <a:t> </a:t>
            </a:r>
            <a:r>
              <a:rPr lang="cs-CZ" dirty="0" err="1"/>
              <a:t>Schlaraffenland</a:t>
            </a:r>
            <a:r>
              <a:rPr lang="cs-CZ" dirty="0"/>
              <a:t>, 1900)</a:t>
            </a:r>
          </a:p>
          <a:p>
            <a:pPr>
              <a:buNone/>
            </a:pPr>
            <a:r>
              <a:rPr lang="cs-CZ" dirty="0" err="1"/>
              <a:t>Professor</a:t>
            </a:r>
            <a:r>
              <a:rPr lang="cs-CZ" dirty="0"/>
              <a:t> </a:t>
            </a:r>
            <a:r>
              <a:rPr lang="cs-CZ" dirty="0" err="1"/>
              <a:t>Unrat</a:t>
            </a:r>
            <a:r>
              <a:rPr lang="cs-CZ" dirty="0"/>
              <a:t> (Profesor Neřád, 1905)</a:t>
            </a:r>
          </a:p>
          <a:p>
            <a:pPr>
              <a:buNone/>
            </a:pPr>
            <a:r>
              <a:rPr lang="cs-CZ" dirty="0"/>
              <a:t>Der </a:t>
            </a:r>
            <a:r>
              <a:rPr lang="cs-CZ" dirty="0" err="1"/>
              <a:t>Untertan</a:t>
            </a:r>
            <a:r>
              <a:rPr lang="cs-CZ" dirty="0"/>
              <a:t> (Poddaný, 1918)</a:t>
            </a:r>
          </a:p>
          <a:p>
            <a:pPr>
              <a:buNone/>
            </a:pPr>
            <a:r>
              <a:rPr lang="cs-CZ" i="1" dirty="0" err="1"/>
              <a:t>Jugend</a:t>
            </a:r>
            <a:r>
              <a:rPr lang="cs-CZ" i="1" dirty="0"/>
              <a:t> des </a:t>
            </a:r>
            <a:r>
              <a:rPr lang="cs-CZ" i="1" dirty="0" err="1"/>
              <a:t>Königs</a:t>
            </a:r>
            <a:r>
              <a:rPr lang="cs-CZ" i="1" dirty="0"/>
              <a:t> </a:t>
            </a:r>
            <a:r>
              <a:rPr lang="cs-CZ" i="1" dirty="0" err="1"/>
              <a:t>Heinri</a:t>
            </a:r>
            <a:r>
              <a:rPr lang="cs-CZ" i="1" dirty="0"/>
              <a:t> </a:t>
            </a:r>
            <a:r>
              <a:rPr lang="cs-CZ" i="1" dirty="0" err="1"/>
              <a:t>Quatre</a:t>
            </a:r>
            <a:r>
              <a:rPr lang="cs-CZ" i="1" dirty="0"/>
              <a:t> </a:t>
            </a:r>
            <a:r>
              <a:rPr lang="cs-CZ" dirty="0"/>
              <a:t>(</a:t>
            </a:r>
            <a:r>
              <a:rPr lang="cs-CZ" i="1" dirty="0"/>
              <a:t>Mládí Jindřicha IV.</a:t>
            </a:r>
            <a:r>
              <a:rPr lang="cs-CZ" dirty="0"/>
              <a:t>,  (1935)</a:t>
            </a:r>
          </a:p>
          <a:p>
            <a:pPr>
              <a:buNone/>
            </a:pPr>
            <a:r>
              <a:rPr lang="cs-CZ" i="1" dirty="0"/>
              <a:t>Lidice</a:t>
            </a:r>
            <a:r>
              <a:rPr lang="cs-CZ" dirty="0"/>
              <a:t> (1942)</a:t>
            </a:r>
          </a:p>
          <a:p>
            <a:pPr>
              <a:buNone/>
            </a:pPr>
            <a:r>
              <a:rPr lang="cs-CZ" i="1" dirty="0" err="1"/>
              <a:t>Zola</a:t>
            </a:r>
            <a:r>
              <a:rPr lang="cs-CZ" dirty="0"/>
              <a:t> (1915)</a:t>
            </a:r>
          </a:p>
          <a:p>
            <a:pPr>
              <a:buNone/>
            </a:pPr>
            <a:r>
              <a:rPr lang="cs-CZ" i="1" dirty="0" err="1"/>
              <a:t>Geist</a:t>
            </a:r>
            <a:r>
              <a:rPr lang="cs-CZ" i="1" dirty="0"/>
              <a:t> </a:t>
            </a:r>
            <a:r>
              <a:rPr lang="cs-CZ" i="1" dirty="0" err="1"/>
              <a:t>und</a:t>
            </a:r>
            <a:r>
              <a:rPr lang="cs-CZ" i="1" dirty="0"/>
              <a:t> </a:t>
            </a:r>
            <a:r>
              <a:rPr lang="cs-CZ" i="1" dirty="0" err="1"/>
              <a:t>Tat</a:t>
            </a:r>
            <a:r>
              <a:rPr lang="cs-CZ" i="1" dirty="0"/>
              <a:t> </a:t>
            </a:r>
            <a:r>
              <a:rPr lang="cs-CZ" dirty="0"/>
              <a:t>(1910-1918)</a:t>
            </a:r>
          </a:p>
          <a:p>
            <a:pPr>
              <a:buNone/>
            </a:pPr>
            <a:r>
              <a:rPr lang="cs-CZ" dirty="0"/>
              <a:t>autobiografie </a:t>
            </a:r>
            <a:r>
              <a:rPr lang="cs-CZ" i="1" dirty="0" err="1"/>
              <a:t>Ein</a:t>
            </a:r>
            <a:r>
              <a:rPr lang="cs-CZ" i="1" dirty="0"/>
              <a:t> </a:t>
            </a:r>
            <a:r>
              <a:rPr lang="cs-CZ" i="1" dirty="0" err="1"/>
              <a:t>Zeitalter</a:t>
            </a:r>
            <a:r>
              <a:rPr lang="cs-CZ" i="1" dirty="0"/>
              <a:t> </a:t>
            </a:r>
            <a:r>
              <a:rPr lang="cs-CZ" i="1" dirty="0" err="1"/>
              <a:t>wird</a:t>
            </a:r>
            <a:r>
              <a:rPr lang="cs-CZ" i="1" dirty="0"/>
              <a:t> </a:t>
            </a:r>
            <a:r>
              <a:rPr lang="cs-CZ" i="1" dirty="0" err="1"/>
              <a:t>besichtigt</a:t>
            </a:r>
            <a:r>
              <a:rPr lang="cs-CZ" i="1" dirty="0"/>
              <a:t> </a:t>
            </a:r>
            <a:r>
              <a:rPr lang="cs-CZ" dirty="0"/>
              <a:t>(1946)</a:t>
            </a:r>
          </a:p>
          <a:p>
            <a:pPr>
              <a:buNone/>
            </a:pPr>
            <a:endParaRPr lang="cs-CZ" dirty="0"/>
          </a:p>
          <a:p>
            <a:endParaRPr lang="cs-CZ" dirty="0"/>
          </a:p>
          <a:p>
            <a:pPr>
              <a:buNone/>
            </a:pPr>
            <a:endParaRPr lang="cs-CZ" dirty="0"/>
          </a:p>
        </p:txBody>
      </p:sp>
      <p:pic>
        <p:nvPicPr>
          <p:cNvPr id="4" name="Obrázek 3" descr="170px-Heinrich_Thomas_Mann.jpg"/>
          <p:cNvPicPr>
            <a:picLocks noChangeAspect="1"/>
          </p:cNvPicPr>
          <p:nvPr/>
        </p:nvPicPr>
        <p:blipFill>
          <a:blip r:embed="rId2" cstate="print"/>
          <a:stretch>
            <a:fillRect/>
          </a:stretch>
        </p:blipFill>
        <p:spPr>
          <a:xfrm>
            <a:off x="7489768" y="846138"/>
            <a:ext cx="1619250" cy="23145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Thomas Mann (1875-1955)</a:t>
            </a:r>
          </a:p>
        </p:txBody>
      </p:sp>
      <p:sp>
        <p:nvSpPr>
          <p:cNvPr id="3" name="Zástupný symbol pro obsah 2"/>
          <p:cNvSpPr>
            <a:spLocks noGrp="1"/>
          </p:cNvSpPr>
          <p:nvPr>
            <p:ph idx="1"/>
          </p:nvPr>
        </p:nvSpPr>
        <p:spPr/>
        <p:txBody>
          <a:bodyPr>
            <a:normAutofit fontScale="92500" lnSpcReduction="20000"/>
          </a:bodyPr>
          <a:lstStyle/>
          <a:p>
            <a:pPr>
              <a:buNone/>
            </a:pPr>
            <a:r>
              <a:rPr lang="cs-CZ" i="1" dirty="0" err="1"/>
              <a:t>Buddenbrooks</a:t>
            </a:r>
            <a:r>
              <a:rPr lang="cs-CZ" dirty="0"/>
              <a:t> (1901)</a:t>
            </a:r>
          </a:p>
          <a:p>
            <a:pPr>
              <a:buNone/>
            </a:pPr>
            <a:r>
              <a:rPr lang="cs-CZ" dirty="0"/>
              <a:t>novela </a:t>
            </a:r>
            <a:r>
              <a:rPr lang="cs-CZ" i="1" dirty="0" err="1"/>
              <a:t>Tonio</a:t>
            </a:r>
            <a:r>
              <a:rPr lang="cs-CZ" i="1" dirty="0"/>
              <a:t> </a:t>
            </a:r>
            <a:r>
              <a:rPr lang="cs-CZ" i="1" dirty="0" err="1"/>
              <a:t>Kröger</a:t>
            </a:r>
            <a:r>
              <a:rPr lang="cs-CZ" i="1" dirty="0"/>
              <a:t> </a:t>
            </a:r>
            <a:r>
              <a:rPr lang="cs-CZ" dirty="0"/>
              <a:t>(1903)</a:t>
            </a:r>
          </a:p>
          <a:p>
            <a:pPr>
              <a:buNone/>
            </a:pPr>
            <a:r>
              <a:rPr lang="cs-CZ" i="1" dirty="0"/>
              <a:t>Der </a:t>
            </a:r>
            <a:r>
              <a:rPr lang="cs-CZ" i="1" dirty="0" err="1"/>
              <a:t>Tod</a:t>
            </a:r>
            <a:r>
              <a:rPr lang="cs-CZ" i="1" dirty="0"/>
              <a:t> in </a:t>
            </a:r>
            <a:r>
              <a:rPr lang="cs-CZ" i="1" dirty="0" err="1"/>
              <a:t>Venedig</a:t>
            </a:r>
            <a:r>
              <a:rPr lang="cs-CZ" i="1" dirty="0"/>
              <a:t> </a:t>
            </a:r>
            <a:r>
              <a:rPr lang="cs-CZ" dirty="0"/>
              <a:t>(Smrt v Benátkách, 1911)</a:t>
            </a:r>
          </a:p>
          <a:p>
            <a:pPr>
              <a:buNone/>
            </a:pPr>
            <a:r>
              <a:rPr lang="cs-CZ" i="1" dirty="0"/>
              <a:t>Der </a:t>
            </a:r>
            <a:r>
              <a:rPr lang="cs-CZ" i="1" dirty="0" err="1"/>
              <a:t>Zauberberg</a:t>
            </a:r>
            <a:r>
              <a:rPr lang="cs-CZ" i="1" dirty="0"/>
              <a:t> </a:t>
            </a:r>
            <a:r>
              <a:rPr lang="cs-CZ" dirty="0"/>
              <a:t>( Kouzelný vrch, 1924)</a:t>
            </a:r>
          </a:p>
          <a:p>
            <a:pPr>
              <a:buNone/>
            </a:pPr>
            <a:r>
              <a:rPr lang="cs-CZ" dirty="0"/>
              <a:t>tetralogie </a:t>
            </a:r>
            <a:r>
              <a:rPr lang="cs-CZ" i="1" dirty="0" err="1"/>
              <a:t>Joseph</a:t>
            </a:r>
            <a:r>
              <a:rPr lang="cs-CZ" i="1" dirty="0"/>
              <a:t> </a:t>
            </a:r>
            <a:r>
              <a:rPr lang="cs-CZ" i="1" dirty="0" err="1"/>
              <a:t>und</a:t>
            </a:r>
            <a:r>
              <a:rPr lang="cs-CZ" i="1" dirty="0"/>
              <a:t> </a:t>
            </a:r>
            <a:r>
              <a:rPr lang="cs-CZ" i="1" dirty="0" err="1"/>
              <a:t>seine</a:t>
            </a:r>
            <a:r>
              <a:rPr lang="cs-CZ" i="1" dirty="0"/>
              <a:t> </a:t>
            </a:r>
            <a:r>
              <a:rPr lang="cs-CZ" i="1" dirty="0" err="1"/>
              <a:t>Brüder</a:t>
            </a:r>
            <a:r>
              <a:rPr lang="cs-CZ" i="1" dirty="0"/>
              <a:t> </a:t>
            </a:r>
            <a:r>
              <a:rPr lang="cs-CZ" dirty="0"/>
              <a:t>(Josef a jeho bratři, 1933-1943)</a:t>
            </a:r>
          </a:p>
          <a:p>
            <a:pPr>
              <a:buNone/>
            </a:pPr>
            <a:r>
              <a:rPr lang="cs-CZ" i="1" dirty="0"/>
              <a:t>Doktor </a:t>
            </a:r>
            <a:r>
              <a:rPr lang="cs-CZ" i="1" dirty="0" err="1"/>
              <a:t>Faustus</a:t>
            </a:r>
            <a:r>
              <a:rPr lang="cs-CZ" i="1" dirty="0"/>
              <a:t> </a:t>
            </a:r>
            <a:r>
              <a:rPr lang="cs-CZ" dirty="0"/>
              <a:t>(1947)</a:t>
            </a:r>
          </a:p>
          <a:p>
            <a:pPr>
              <a:buNone/>
            </a:pPr>
            <a:r>
              <a:rPr lang="cs-CZ" dirty="0"/>
              <a:t>esejistická sbírka </a:t>
            </a:r>
            <a:r>
              <a:rPr lang="cs-CZ" i="1" dirty="0" err="1"/>
              <a:t>Betrachtungen</a:t>
            </a:r>
            <a:r>
              <a:rPr lang="cs-CZ" i="1" dirty="0"/>
              <a:t> </a:t>
            </a:r>
            <a:r>
              <a:rPr lang="cs-CZ" i="1" dirty="0" err="1"/>
              <a:t>eines</a:t>
            </a:r>
            <a:r>
              <a:rPr lang="cs-CZ" i="1" dirty="0"/>
              <a:t> </a:t>
            </a:r>
            <a:r>
              <a:rPr lang="cs-CZ" i="1" dirty="0" err="1"/>
              <a:t>Unpolitischen</a:t>
            </a:r>
            <a:r>
              <a:rPr lang="cs-CZ" i="1" dirty="0"/>
              <a:t> </a:t>
            </a:r>
            <a:r>
              <a:rPr lang="cs-CZ" dirty="0"/>
              <a:t>(1918)</a:t>
            </a:r>
          </a:p>
          <a:p>
            <a:pPr>
              <a:buNone/>
            </a:pPr>
            <a:r>
              <a:rPr lang="cs-CZ" dirty="0"/>
              <a:t>- Nobelova cena: 1929</a:t>
            </a:r>
          </a:p>
          <a:p>
            <a:endParaRPr lang="cs-CZ" dirty="0"/>
          </a:p>
        </p:txBody>
      </p:sp>
      <p:pic>
        <p:nvPicPr>
          <p:cNvPr id="4" name="Obrázek 3" descr="220px-Thomas_Mann_1937.jpg"/>
          <p:cNvPicPr>
            <a:picLocks noChangeAspect="1"/>
          </p:cNvPicPr>
          <p:nvPr/>
        </p:nvPicPr>
        <p:blipFill>
          <a:blip r:embed="rId2" cstate="print"/>
          <a:stretch>
            <a:fillRect/>
          </a:stretch>
        </p:blipFill>
        <p:spPr>
          <a:xfrm>
            <a:off x="7397028" y="1196752"/>
            <a:ext cx="1746972" cy="221547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T. Mann kontra H. Mann</a:t>
            </a:r>
          </a:p>
        </p:txBody>
      </p:sp>
      <p:sp>
        <p:nvSpPr>
          <p:cNvPr id="3" name="Zástupný symbol pro obsah 2"/>
          <p:cNvSpPr>
            <a:spLocks noGrp="1"/>
          </p:cNvSpPr>
          <p:nvPr>
            <p:ph idx="1"/>
          </p:nvPr>
        </p:nvSpPr>
        <p:spPr/>
        <p:txBody>
          <a:bodyPr>
            <a:normAutofit fontScale="70000" lnSpcReduction="20000"/>
          </a:bodyPr>
          <a:lstStyle/>
          <a:p>
            <a:r>
              <a:rPr lang="de-DE" dirty="0"/>
              <a:t>1914 </a:t>
            </a:r>
            <a:r>
              <a:rPr lang="cs-CZ" dirty="0"/>
              <a:t>T. Mann: </a:t>
            </a:r>
            <a:r>
              <a:rPr lang="de-DE" dirty="0"/>
              <a:t>Gedanken im Kriege und Friedrich und die große Koalition: </a:t>
            </a:r>
            <a:r>
              <a:rPr lang="cs-CZ" dirty="0"/>
              <a:t>podpora německého angažmá v 1. sv. v.</a:t>
            </a:r>
          </a:p>
          <a:p>
            <a:r>
              <a:rPr lang="cs-CZ" dirty="0"/>
              <a:t>odpověď</a:t>
            </a:r>
            <a:r>
              <a:rPr lang="de-DE" dirty="0"/>
              <a:t>: Heinrich Mann: 1915 Émile Zola: „Geist ist Tat“</a:t>
            </a:r>
            <a:r>
              <a:rPr lang="cs-CZ" dirty="0"/>
              <a:t>: duch je čin – vyslovuje se pro veřejné angažmá spisovatelů, tedy </a:t>
            </a:r>
            <a:r>
              <a:rPr lang="cs-CZ" dirty="0" err="1"/>
              <a:t>Zolovu</a:t>
            </a:r>
            <a:r>
              <a:rPr lang="cs-CZ" dirty="0"/>
              <a:t> ideu </a:t>
            </a:r>
            <a:r>
              <a:rPr lang="cs-CZ" dirty="0" err="1"/>
              <a:t>intektuála</a:t>
            </a:r>
            <a:endParaRPr lang="cs-CZ" dirty="0"/>
          </a:p>
          <a:p>
            <a:r>
              <a:rPr lang="cs-CZ" dirty="0"/>
              <a:t>odpověď </a:t>
            </a:r>
            <a:r>
              <a:rPr lang="de-DE" dirty="0"/>
              <a:t>Thomas Mann </a:t>
            </a:r>
            <a:r>
              <a:rPr lang="cs-CZ" dirty="0"/>
              <a:t>od r. </a:t>
            </a:r>
            <a:r>
              <a:rPr lang="de-DE" dirty="0"/>
              <a:t> 1915 </a:t>
            </a:r>
            <a:r>
              <a:rPr lang="cs-CZ" dirty="0"/>
              <a:t>pracuje na svých </a:t>
            </a:r>
            <a:r>
              <a:rPr lang="de-DE" dirty="0"/>
              <a:t> Betrachtungen eines Unpolitischen</a:t>
            </a:r>
            <a:r>
              <a:rPr lang="cs-CZ" dirty="0"/>
              <a:t> (Úvahy nepolitického člověka)</a:t>
            </a:r>
            <a:r>
              <a:rPr lang="de-DE" dirty="0"/>
              <a:t>:</a:t>
            </a:r>
            <a:endParaRPr lang="cs-CZ" dirty="0"/>
          </a:p>
          <a:p>
            <a:r>
              <a:rPr lang="cs-CZ" dirty="0"/>
              <a:t>Předmluva</a:t>
            </a:r>
            <a:r>
              <a:rPr lang="de-DE" dirty="0"/>
              <a:t>:</a:t>
            </a:r>
            <a:endParaRPr lang="cs-CZ" dirty="0"/>
          </a:p>
          <a:p>
            <a:r>
              <a:rPr lang="cs-CZ" dirty="0"/>
              <a:t>Rozdíl mezi duchem a politikou v sobě zahrnuje rozdíl mezi kulturou a civilizací, duší a společností, svobodou a hlasovacím právem, uměním a literaturou; a  němectví, to je kultura, duše, svoboda, umění a a ne civilizace, společnost, hlasovací právo a literatura</a:t>
            </a:r>
            <a:r>
              <a:rPr lang="de-DE" dirty="0"/>
              <a:t>.</a:t>
            </a:r>
            <a:endParaRPr lang="cs-CZ" dirty="0"/>
          </a:p>
          <a:p>
            <a:r>
              <a:rPr lang="cs-CZ" dirty="0"/>
              <a:t>T. Mann Nejpříměji </a:t>
            </a:r>
            <a:r>
              <a:rPr lang="cs-CZ" dirty="0" err="1"/>
              <a:t>raguje</a:t>
            </a:r>
            <a:r>
              <a:rPr lang="cs-CZ" dirty="0"/>
              <a:t> na osobnost svého bratra a jeho polemiku v  k</a:t>
            </a:r>
            <a:r>
              <a:rPr lang="de-DE" dirty="0" err="1"/>
              <a:t>apit</a:t>
            </a:r>
            <a:r>
              <a:rPr lang="cs-CZ" dirty="0"/>
              <a:t>o</a:t>
            </a:r>
            <a:r>
              <a:rPr lang="de-DE" dirty="0"/>
              <a:t>l</a:t>
            </a:r>
            <a:r>
              <a:rPr lang="cs-CZ" dirty="0"/>
              <a:t>e</a:t>
            </a:r>
            <a:r>
              <a:rPr lang="de-DE" dirty="0"/>
              <a:t> „Zivilisationsliterat“</a:t>
            </a:r>
            <a:endParaRPr lang="cs-CZ" dirty="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T. Mann kontra H. Mann – „</a:t>
            </a:r>
            <a:r>
              <a:rPr lang="cs-CZ" dirty="0" err="1"/>
              <a:t>Zivilisationsliterat</a:t>
            </a:r>
            <a:endParaRPr lang="cs-CZ" dirty="0"/>
          </a:p>
        </p:txBody>
      </p:sp>
      <p:sp>
        <p:nvSpPr>
          <p:cNvPr id="3" name="Zástupný symbol pro obsah 2"/>
          <p:cNvSpPr>
            <a:spLocks noGrp="1"/>
          </p:cNvSpPr>
          <p:nvPr>
            <p:ph idx="1"/>
          </p:nvPr>
        </p:nvSpPr>
        <p:spPr/>
        <p:txBody>
          <a:bodyPr>
            <a:normAutofit fontScale="70000" lnSpcReduction="20000"/>
          </a:bodyPr>
          <a:lstStyle/>
          <a:p>
            <a:r>
              <a:rPr lang="de-DE" dirty="0"/>
              <a:t>„</a:t>
            </a:r>
            <a:r>
              <a:rPr lang="cs-CZ" dirty="0"/>
              <a:t>Vnitřní duchovní kontroverze Německa nejsou povahy národní, ale jsou v podstatě ryze evropské.</a:t>
            </a:r>
          </a:p>
          <a:p>
            <a:r>
              <a:rPr lang="cs-CZ" dirty="0"/>
              <a:t>To je národním určením Německa. Duchovně je Německo stále ještě bojištěm Evropy. Duchovním bojištěm pro evropské kontroverze: to je německé…</a:t>
            </a:r>
          </a:p>
          <a:p>
            <a:r>
              <a:rPr lang="cs-CZ" dirty="0"/>
              <a:t>Ten, jehož snahou by bylo učinit z Německa jednoduše občanskou demokracii v románsko-západním smyslu a duchu, ten by mu chtěl vzít to nejlepší  nejtěžší, jeho problematiku, jež vlastně určuje jeho národní identitu. Takový člověk by jej chtěl učinit nudné, prostí, hloupé, neněmecké, ten by byl protinárodní, kdo by trval na tom, aby se stalo národem v cizím smyslu a duchu.</a:t>
            </a:r>
          </a:p>
          <a:p>
            <a:r>
              <a:rPr lang="cs-CZ" dirty="0"/>
              <a:t>Podle T. Manna je Německo protestem proti duchu Západu, civilizační literát je protestem proti tomuto protestu ve francouzských službách.</a:t>
            </a:r>
          </a:p>
          <a:p>
            <a:r>
              <a:rPr lang="de-DE" dirty="0"/>
              <a:t> </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2175</TotalTime>
  <Words>2378</Words>
  <Application>Microsoft Office PowerPoint</Application>
  <PresentationFormat>Předvádění na obrazovce (4:3)</PresentationFormat>
  <Paragraphs>155</Paragraphs>
  <Slides>15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15</vt:i4>
      </vt:variant>
    </vt:vector>
  </HeadingPairs>
  <TitlesOfParts>
    <vt:vector size="18" baseType="lpstr">
      <vt:lpstr>Arial</vt:lpstr>
      <vt:lpstr>Calibri</vt:lpstr>
      <vt:lpstr>Motiv sady Office</vt:lpstr>
      <vt:lpstr>Německá literatura 20. stol.</vt:lpstr>
      <vt:lpstr>Poezie Nové věcnosti – Kästner, Ringelnatz, </vt:lpstr>
      <vt:lpstr>Autoři Nové věcnosti – Hans Fallada</vt:lpstr>
      <vt:lpstr>Autoři Nové věcnosti – Carl Zuckmayer (1896 v Nackenheimu – 1977 ve Vispu)</vt:lpstr>
      <vt:lpstr>Heinrich Mann - život</vt:lpstr>
      <vt:lpstr>Heinrich Mann (1871-1950):</vt:lpstr>
      <vt:lpstr>Thomas Mann (1875-1955)</vt:lpstr>
      <vt:lpstr>T. Mann kontra H. Mann</vt:lpstr>
      <vt:lpstr>T. Mann kontra H. Mann – „Zivilisationsliterat</vt:lpstr>
      <vt:lpstr>T. Mann kontra H. Mann – „Zivilisationsliterat</vt:lpstr>
      <vt:lpstr>Konzervativní revoluce</vt:lpstr>
      <vt:lpstr>Thomas Mann proti nacismu</vt:lpstr>
      <vt:lpstr>Poddaný – román a film</vt:lpstr>
      <vt:lpstr>Poddaný a Profesor Neřád</vt:lpstr>
      <vt:lpstr>Tonio Kröger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Německá literatura 20. stol.</dc:title>
  <dc:creator>PC</dc:creator>
  <cp:lastModifiedBy>Alena Zelená</cp:lastModifiedBy>
  <cp:revision>33</cp:revision>
  <dcterms:created xsi:type="dcterms:W3CDTF">2016-03-17T12:57:03Z</dcterms:created>
  <dcterms:modified xsi:type="dcterms:W3CDTF">2021-03-14T15:02:54Z</dcterms:modified>
</cp:coreProperties>
</file>