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0" r:id="rId3"/>
    <p:sldId id="264" r:id="rId4"/>
    <p:sldId id="258" r:id="rId5"/>
    <p:sldId id="259" r:id="rId6"/>
    <p:sldId id="265" r:id="rId7"/>
    <p:sldId id="267" r:id="rId8"/>
    <p:sldId id="268" r:id="rId9"/>
    <p:sldId id="260" r:id="rId10"/>
    <p:sldId id="270" r:id="rId11"/>
    <p:sldId id="271" r:id="rId12"/>
    <p:sldId id="266" r:id="rId13"/>
    <p:sldId id="269" r:id="rId14"/>
    <p:sldId id="261" r:id="rId15"/>
    <p:sldId id="281" r:id="rId16"/>
    <p:sldId id="273" r:id="rId17"/>
    <p:sldId id="274" r:id="rId18"/>
    <p:sldId id="275" r:id="rId19"/>
    <p:sldId id="272" r:id="rId20"/>
    <p:sldId id="282" r:id="rId21"/>
    <p:sldId id="262" r:id="rId22"/>
    <p:sldId id="277" r:id="rId23"/>
    <p:sldId id="278" r:id="rId24"/>
    <p:sldId id="257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7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-90" y="-552"/>
      </p:cViewPr>
      <p:guideLst>
        <p:guide orient="horz" pos="4133"/>
        <p:guide pos="7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8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74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30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3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1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07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3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0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08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6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2181-423E-4602-B38F-939B36550911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9298-1263-48DC-B0C3-4161EB0F7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29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earnspace.org/Articles/connectivism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04850"/>
            <a:ext cx="9315450" cy="3223723"/>
          </a:xfrm>
        </p:spPr>
        <p:txBody>
          <a:bodyPr>
            <a:noAutofit/>
          </a:bodyPr>
          <a:lstStyle/>
          <a:p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Pedagogické teorie 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v e-</a:t>
            </a:r>
            <a:r>
              <a:rPr lang="cs-CZ" sz="7200" b="1" i="1" dirty="0" err="1" smtClean="0">
                <a:solidFill>
                  <a:schemeClr val="accent1">
                    <a:lumMod val="75000"/>
                  </a:schemeClr>
                </a:solidFill>
              </a:rPr>
              <a:t>learningu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dirty="0"/>
              <a:t>Projekt ESF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52899"/>
            <a:ext cx="9753600" cy="219075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975" y="4090178"/>
            <a:ext cx="10153650" cy="225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Kognitivismus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Nejlépe odráží proces učení (jak se žák učí)</a:t>
            </a:r>
          </a:p>
          <a:p>
            <a:r>
              <a:rPr lang="cs-CZ" dirty="0" smtClean="0"/>
              <a:t>Využívají se metafory (přirovnání), mentální mapy, osnovy, přehledy, grafy, schémata – organizace výuky podporuje proces výuky (pomáhá mozku se učit)</a:t>
            </a:r>
          </a:p>
          <a:p>
            <a:r>
              <a:rPr lang="cs-CZ" dirty="0" smtClean="0"/>
              <a:t>Opakování je klíčové pro upevňování znalostí a tvorbu schémat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v mysli</a:t>
            </a:r>
          </a:p>
          <a:p>
            <a:r>
              <a:rPr lang="cs-CZ" dirty="0" smtClean="0"/>
              <a:t>Informace mají být snadno zapamatovatelné a snadno dostupné</a:t>
            </a:r>
          </a:p>
          <a:p>
            <a:r>
              <a:rPr lang="cs-CZ" dirty="0" smtClean="0"/>
              <a:t>Organizace (uspořádání) informací je další klíčový prvek pro tvorbu myšlenkových schémat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20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Kognitivistismus</a:t>
            </a:r>
            <a:r>
              <a:rPr lang="cs-CZ" sz="5400" b="1" i="1" dirty="0" smtClean="0">
                <a:solidFill>
                  <a:schemeClr val="accent1">
                    <a:lumMod val="75000"/>
                  </a:schemeClr>
                </a:solidFill>
              </a:rPr>
              <a:t> x Behaviorismus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Shodné rysy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Centrální role učitele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Ú</a:t>
            </a:r>
            <a:r>
              <a:rPr lang="cs-CZ" dirty="0" smtClean="0"/>
              <a:t>kolem žáka je osvojit si to, co je mu učitelem (příp. s využitím technologií) prezentováno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Obě teorie jsou založeny na objektivismu</a:t>
            </a:r>
          </a:p>
          <a:p>
            <a:pPr marL="0" indent="0">
              <a:buNone/>
            </a:pPr>
            <a:r>
              <a:rPr lang="cs-CZ" b="1" dirty="0" smtClean="0"/>
              <a:t>Přínos kognitivismu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Zabývá se myšlenkovými procesy žáka, které pokládá za klíčové činitele v procesu učení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Důraz na porozumění novým informacím, jejich začlenění                   do kognitivní struktury a schopnosti použít je v kontextu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59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Kognitivismus a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6101" cy="3641725"/>
          </a:xfrm>
        </p:spPr>
        <p:txBody>
          <a:bodyPr>
            <a:normAutofit/>
          </a:bodyPr>
          <a:lstStyle/>
          <a:p>
            <a:r>
              <a:rPr lang="cs-CZ" dirty="0" smtClean="0"/>
              <a:t>Využití počítače k řízení výuky (počítač je v roli tutora)</a:t>
            </a:r>
          </a:p>
          <a:p>
            <a:r>
              <a:rPr lang="cs-CZ" dirty="0" smtClean="0"/>
              <a:t>Individualizace výuky</a:t>
            </a:r>
          </a:p>
          <a:p>
            <a:r>
              <a:rPr lang="cs-CZ" dirty="0" smtClean="0"/>
              <a:t>Využití interaktivních prvků (dvousměrná komunikace)</a:t>
            </a:r>
          </a:p>
          <a:p>
            <a:r>
              <a:rPr lang="cs-CZ" dirty="0" smtClean="0"/>
              <a:t>Využití počítačových simulací podněcujících kognitivní procesy</a:t>
            </a:r>
          </a:p>
          <a:p>
            <a:r>
              <a:rPr lang="cs-CZ" dirty="0" smtClean="0"/>
              <a:t>Kognitivní teorie Multimediálního učení (Richard Mayer, 2014) – snaha o vytvoření výukového programu, který funguje shodně jako lidská mysl. Využívá vizuální a verbální komunikaci.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930141" y="5682734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75]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236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914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Kritika kognitivismu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5914" y="1416206"/>
            <a:ext cx="10515600" cy="238058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Přílišný důraz na roli učitele</a:t>
            </a:r>
          </a:p>
          <a:p>
            <a:pPr>
              <a:lnSpc>
                <a:spcPct val="110000"/>
              </a:lnSpc>
            </a:pPr>
            <a:r>
              <a:rPr lang="cs-CZ" dirty="0"/>
              <a:t>Jednosměrný transfer znalostí učitel =&gt; žák</a:t>
            </a:r>
          </a:p>
          <a:p>
            <a:pPr>
              <a:lnSpc>
                <a:spcPct val="110000"/>
              </a:lnSpc>
            </a:pPr>
            <a:r>
              <a:rPr lang="cs-CZ" dirty="0"/>
              <a:t>Přílišný důraz na individuální aspekty učení</a:t>
            </a:r>
          </a:p>
          <a:p>
            <a:pPr>
              <a:lnSpc>
                <a:spcPct val="110000"/>
              </a:lnSpc>
            </a:pPr>
            <a:r>
              <a:rPr lang="cs-CZ" dirty="0"/>
              <a:t>Podcenění emoční stránky učení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5914" y="3796793"/>
            <a:ext cx="10870692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Kognitivismus a e-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learning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35914" y="4637023"/>
            <a:ext cx="8822436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Využití počítačových </a:t>
            </a:r>
            <a:r>
              <a:rPr lang="cs-CZ" sz="2800" dirty="0" smtClean="0"/>
              <a:t>simulací</a:t>
            </a:r>
            <a:endParaRPr lang="cs-CZ" sz="28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P</a:t>
            </a:r>
            <a:r>
              <a:rPr lang="cs-CZ" sz="2800" dirty="0" smtClean="0"/>
              <a:t>rogramy </a:t>
            </a:r>
            <a:r>
              <a:rPr lang="cs-CZ" sz="2800" dirty="0" smtClean="0"/>
              <a:t>pro tvorbu online her</a:t>
            </a:r>
            <a:endParaRPr lang="cs-CZ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Teorie multimediálního </a:t>
            </a:r>
            <a:r>
              <a:rPr lang="cs-CZ" sz="2800" dirty="0" smtClean="0"/>
              <a:t>učení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Dalším přínosem mohou být kognitivní neurovědy</a:t>
            </a:r>
            <a:endParaRPr lang="cs-CZ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10413255" y="6049454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76]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536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  <a:t>Konstruktivistické teorie vzdělávání</a:t>
            </a:r>
            <a:b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6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cs-CZ" dirty="0" smtClean="0"/>
              <a:t>Moderní široce přijímaná skupina teorií</a:t>
            </a:r>
          </a:p>
          <a:p>
            <a:r>
              <a:rPr lang="cs-CZ" dirty="0" smtClean="0"/>
              <a:t>Nosná myšlenka a největší rozdíl od předešlých teorií – žák si sám konstruuje a vytváří své vlastní znalosti a dovednosti a přestává být závislý na informacích, které mu učitel předá</a:t>
            </a:r>
          </a:p>
          <a:p>
            <a:r>
              <a:rPr lang="cs-CZ" dirty="0" smtClean="0"/>
              <a:t>Důležité je stanovení výukových cílů, které jsou žákovi známé.</a:t>
            </a:r>
          </a:p>
          <a:p>
            <a:r>
              <a:rPr lang="cs-CZ" dirty="0" smtClean="0"/>
              <a:t>Předpoklad zdárného průběhu učení (vytváření konceptů) jsou předchozí znalosti (</a:t>
            </a:r>
            <a:r>
              <a:rPr lang="cs-CZ" dirty="0" err="1" smtClean="0"/>
              <a:t>prekoncepty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Velký vliv má skupinové učení a vzájemné rozhovory žáků.</a:t>
            </a:r>
          </a:p>
          <a:p>
            <a:r>
              <a:rPr lang="cs-CZ" dirty="0" smtClean="0"/>
              <a:t>Žák by měl být chopen sebekontroly a </a:t>
            </a:r>
            <a:r>
              <a:rPr lang="cs-CZ" dirty="0" err="1" smtClean="0"/>
              <a:t>sebetestování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13255" y="6049454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77]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091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820681"/>
              </p:ext>
            </p:extLst>
          </p:nvPr>
        </p:nvGraphicFramePr>
        <p:xfrm>
          <a:off x="754566" y="263537"/>
          <a:ext cx="10251688" cy="598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874">
                  <a:extLst>
                    <a:ext uri="{9D8B030D-6E8A-4147-A177-3AD203B41FA5}">
                      <a16:colId xmlns="" xmlns:a16="http://schemas.microsoft.com/office/drawing/2014/main" val="3331890023"/>
                    </a:ext>
                  </a:extLst>
                </a:gridCol>
                <a:gridCol w="8104814">
                  <a:extLst>
                    <a:ext uri="{9D8B030D-6E8A-4147-A177-3AD203B41FA5}">
                      <a16:colId xmlns="" xmlns:a16="http://schemas.microsoft.com/office/drawing/2014/main" val="1023076122"/>
                    </a:ext>
                  </a:extLst>
                </a:gridCol>
              </a:tblGrid>
              <a:tr h="898938">
                <a:tc>
                  <a:txBody>
                    <a:bodyPr/>
                    <a:lstStyle/>
                    <a:p>
                      <a:r>
                        <a:rPr lang="cs-CZ" dirty="0" smtClean="0"/>
                        <a:t>Prvky konstruktivistického vzdělávání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Aplikace do vzdělávání</a:t>
                      </a:r>
                      <a:endParaRPr lang="cs-CZ" sz="4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2553669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Role učitele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Facilitátor</a:t>
                      </a:r>
                      <a:r>
                        <a:rPr lang="cs-CZ" dirty="0" smtClean="0"/>
                        <a:t>, průvodce, kouč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3011421"/>
                  </a:ext>
                </a:extLst>
              </a:tr>
              <a:tr h="629256">
                <a:tc>
                  <a:txBody>
                    <a:bodyPr/>
                    <a:lstStyle/>
                    <a:p>
                      <a:r>
                        <a:rPr lang="cs-CZ" dirty="0" smtClean="0"/>
                        <a:t>Výukový styl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Interaktivní a dialogové pojetí výuky.</a:t>
                      </a:r>
                      <a:r>
                        <a:rPr lang="cs-CZ" baseline="0" dirty="0" smtClean="0"/>
                        <a:t> Přizpůsobení výuky existujícím konceptům         a dovednostem žáků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3552044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Role studenta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Aktivní a kooperující tvůrce vlastních znalostí, přebírá zodpovědnost</a:t>
                      </a:r>
                      <a:r>
                        <a:rPr lang="cs-CZ" baseline="0" dirty="0" smtClean="0"/>
                        <a:t> za své učení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4362429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Kurikulum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Projekty a problémové učení,</a:t>
                      </a:r>
                      <a:r>
                        <a:rPr lang="cs-CZ" baseline="0" dirty="0" smtClean="0"/>
                        <a:t> podněcující osvojení si nových poznatků a dovedností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4572404"/>
                  </a:ext>
                </a:extLst>
              </a:tr>
              <a:tr h="629256">
                <a:tc>
                  <a:txBody>
                    <a:bodyPr/>
                    <a:lstStyle/>
                    <a:p>
                      <a:r>
                        <a:rPr lang="cs-CZ" dirty="0" smtClean="0"/>
                        <a:t>Učení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Znalosti, a způsoby, jak se učit,</a:t>
                      </a:r>
                      <a:r>
                        <a:rPr lang="cs-CZ" baseline="0" dirty="0" smtClean="0"/>
                        <a:t> učení probíhá v kontextu, trvá delší dobu. Je zaměřeno na porozumění ne výkon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5046096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Učební cíle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konstruovat znalosti, kritické myšlení, sebereflexe, sdílení zkušeností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5605036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Typy výuky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Skupinová</a:t>
                      </a:r>
                      <a:r>
                        <a:rPr lang="cs-CZ" baseline="0" dirty="0" smtClean="0"/>
                        <a:t> práce, projektová výuka, velká variabilita učebních činností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4423559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Výukové metody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Diskuze</a:t>
                      </a:r>
                      <a:r>
                        <a:rPr lang="cs-CZ" baseline="0" dirty="0" smtClean="0"/>
                        <a:t> o problémech, řízené objevování, aktivní zapojení se při řešení úloh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9647258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Zdroje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Široká škála</a:t>
                      </a:r>
                      <a:r>
                        <a:rPr lang="cs-CZ" baseline="0" dirty="0" smtClean="0"/>
                        <a:t> zdrojů – učebnice, knihy, časopisy, učitel, spolužáci, odborníci mimo školu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6359360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Role technologií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Informativní, konstruktivní, kognitivní, komunikativní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8209326"/>
                  </a:ext>
                </a:extLst>
              </a:tr>
              <a:tr h="420804"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Výkonové testy, portfolia, formativní hodnocení, vzájemné hodnocení spolužáky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4580697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9802601" y="6245333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79]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625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Konstruktivismus a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358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Využití technologií může být významným prvkem, není však zcela nezbytné</a:t>
            </a:r>
          </a:p>
          <a:p>
            <a:r>
              <a:rPr lang="cs-CZ" dirty="0" smtClean="0"/>
              <a:t>Fungují jako nástroj, který podporuje konstruování vědění</a:t>
            </a:r>
          </a:p>
          <a:p>
            <a:r>
              <a:rPr lang="cs-CZ" dirty="0" smtClean="0"/>
              <a:t>Jsou používány jako informační nástroj pro objevování </a:t>
            </a:r>
          </a:p>
          <a:p>
            <a:r>
              <a:rPr lang="cs-CZ" dirty="0" smtClean="0"/>
              <a:t>Mohou vytvářet kontext podporující učení</a:t>
            </a:r>
          </a:p>
          <a:p>
            <a:r>
              <a:rPr lang="cs-CZ" dirty="0" smtClean="0"/>
              <a:t>Lze využít jako sociální médium podporující učení prostřednictvím komunikace</a:t>
            </a:r>
          </a:p>
          <a:p>
            <a:r>
              <a:rPr lang="cs-CZ" dirty="0" smtClean="0"/>
              <a:t>Mohou vystupovat jako intelektuální partner studentů, který podporuje učení se reflexí</a:t>
            </a:r>
          </a:p>
          <a:p>
            <a:r>
              <a:rPr lang="cs-CZ" dirty="0" smtClean="0"/>
              <a:t>Jiný přístup k hodnocení – e-portfolio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027283" y="6049455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80]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338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14690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Kritika konstruktivismu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40253"/>
            <a:ext cx="10515600" cy="24796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Konstruktivismus je v současné době nejpřijímanějším paradigmatem</a:t>
            </a:r>
          </a:p>
          <a:p>
            <a:r>
              <a:rPr lang="cs-CZ" dirty="0" smtClean="0"/>
              <a:t>Přesto se objevují pochybnosti, zda je možné tyto principy aplikovat    v podmínkách současného formálního vzdělávání</a:t>
            </a:r>
          </a:p>
          <a:p>
            <a:r>
              <a:rPr lang="cs-CZ" dirty="0" smtClean="0"/>
              <a:t>Principy konstruktivismu nejsou zcela nové, prvky této teorie lze vysledovat např. v principech reformní pedagogiky, problémové vyučování nebo kooperativního učení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200" y="4287396"/>
            <a:ext cx="8461932" cy="840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Konstruktivismus a e-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learning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38200" y="5114588"/>
            <a:ext cx="969574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Konstruktivismus je v současné době přijímán zvláště v teoretické rovině, zda se více rozšíří do praxe </a:t>
            </a:r>
            <a:r>
              <a:rPr lang="cs-CZ" sz="2800" dirty="0" smtClean="0"/>
              <a:t>je </a:t>
            </a:r>
            <a:r>
              <a:rPr lang="cs-CZ" sz="2800" dirty="0"/>
              <a:t>otázkou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318005" y="6130251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82]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257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Konektivistická</a:t>
            </a:r>
            <a:r>
              <a:rPr lang="cs-CZ" sz="5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teorie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Tato teorie byla vyvinuta G. Siemensem a S. </a:t>
            </a:r>
            <a:r>
              <a:rPr lang="cs-CZ" dirty="0" err="1" smtClean="0"/>
              <a:t>Downesem</a:t>
            </a:r>
            <a:r>
              <a:rPr lang="cs-CZ" dirty="0" smtClean="0"/>
              <a:t>. </a:t>
            </a:r>
          </a:p>
          <a:p>
            <a:r>
              <a:rPr lang="cs-CZ" dirty="0" smtClean="0"/>
              <a:t>Byla vytvořena na základě analýzy nedostatků dosavadních teorií učení</a:t>
            </a:r>
          </a:p>
          <a:p>
            <a:r>
              <a:rPr lang="cs-CZ" dirty="0" smtClean="0"/>
              <a:t>Reaguje na změny v společnosti, zvláště ty způsobené rozšířením informačních a komunikačních technologií</a:t>
            </a:r>
          </a:p>
          <a:p>
            <a:r>
              <a:rPr lang="cs-CZ" dirty="0" smtClean="0"/>
              <a:t>Nejaktuálnější</a:t>
            </a:r>
            <a:r>
              <a:rPr lang="cs-CZ" dirty="0"/>
              <a:t>, protože reflektuje možnosti digitálních technologií </a:t>
            </a:r>
            <a:r>
              <a:rPr lang="cs-CZ" dirty="0" smtClean="0"/>
              <a:t>	   v prostředí propojeného světa, a </a:t>
            </a:r>
            <a:r>
              <a:rPr lang="cs-CZ" dirty="0"/>
              <a:t>snaží se je  integrovat do teorie učení.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250" y="345247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i="1" dirty="0" smtClean="0">
                <a:solidFill>
                  <a:schemeClr val="accent1">
                    <a:lumMod val="75000"/>
                  </a:schemeClr>
                </a:solidFill>
              </a:rPr>
              <a:t>Základní východiska 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cs-CZ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onektivismu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250" y="1524000"/>
            <a:ext cx="11132654" cy="4697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Významné charakteristiky současného učebního prostředí, které reflektují změny ve společnosti vlivem používání digitálních sítí:</a:t>
            </a:r>
          </a:p>
          <a:p>
            <a:pPr marL="0" indent="0">
              <a:buNone/>
            </a:pPr>
            <a:r>
              <a:rPr lang="cs-CZ" dirty="0" smtClean="0"/>
              <a:t>Studenti se budou pohybovat v mnoha navzájem odlišných oborech činnosti</a:t>
            </a:r>
          </a:p>
          <a:p>
            <a:pPr marL="0" indent="0">
              <a:buNone/>
            </a:pPr>
            <a:r>
              <a:rPr lang="cs-CZ" dirty="0" smtClean="0"/>
              <a:t>Neformální a informální vzdělávání je významnou součástí vzdělávacího procesu</a:t>
            </a:r>
          </a:p>
          <a:p>
            <a:pPr marL="0" indent="0">
              <a:buNone/>
            </a:pPr>
            <a:r>
              <a:rPr lang="cs-CZ" dirty="0" smtClean="0"/>
              <a:t>Učení probíhá nepřetržitě celý život</a:t>
            </a:r>
          </a:p>
          <a:p>
            <a:pPr marL="0" indent="0">
              <a:buNone/>
            </a:pPr>
            <a:r>
              <a:rPr lang="cs-CZ" dirty="0" smtClean="0"/>
              <a:t>Technologie mění způsob našeho myšlení</a:t>
            </a:r>
          </a:p>
          <a:p>
            <a:pPr marL="0" indent="0">
              <a:buNone/>
            </a:pPr>
            <a:r>
              <a:rPr lang="cs-CZ" dirty="0" smtClean="0"/>
              <a:t>Mnoho činností, které dříve dělali lidé je nyní nahrazeno technologiemi</a:t>
            </a:r>
          </a:p>
          <a:p>
            <a:pPr marL="0" indent="0">
              <a:buNone/>
            </a:pPr>
            <a:r>
              <a:rPr lang="cs-CZ" dirty="0" smtClean="0"/>
              <a:t>Znalost oboru (</a:t>
            </a:r>
            <a:r>
              <a:rPr lang="cs-CZ" dirty="0" err="1" smtClean="0"/>
              <a:t>know-what</a:t>
            </a:r>
            <a:r>
              <a:rPr lang="cs-CZ" dirty="0" smtClean="0"/>
              <a:t>), </a:t>
            </a:r>
            <a:r>
              <a:rPr lang="cs-CZ" dirty="0" smtClean="0"/>
              <a:t>znalost postupů (</a:t>
            </a:r>
            <a:r>
              <a:rPr lang="cs-CZ" dirty="0" smtClean="0"/>
              <a:t>know-how), </a:t>
            </a:r>
            <a:r>
              <a:rPr lang="cs-CZ" dirty="0" smtClean="0"/>
              <a:t>znalost zdrojů informací (</a:t>
            </a:r>
            <a:r>
              <a:rPr lang="cs-CZ" dirty="0" err="1" smtClean="0"/>
              <a:t>know-where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sz="2400" dirty="0" smtClean="0"/>
              <a:t>										    [</a:t>
            </a:r>
            <a:r>
              <a:rPr lang="cs-CZ" sz="2400" dirty="0"/>
              <a:t>2, str. </a:t>
            </a:r>
            <a:r>
              <a:rPr lang="cs-CZ" sz="2400" dirty="0" smtClean="0"/>
              <a:t>84]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3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4912" cy="659003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008"/>
            <a:ext cx="10515600" cy="4969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[1]</a:t>
            </a:r>
            <a:r>
              <a:rPr lang="cs-CZ" dirty="0"/>
              <a:t>	</a:t>
            </a:r>
            <a:r>
              <a:rPr lang="cs-CZ" dirty="0" smtClean="0"/>
              <a:t>Průcha, J., Walterová, E., Mareš, J.(2009). </a:t>
            </a:r>
            <a:r>
              <a:rPr lang="cs-CZ" i="1" dirty="0"/>
              <a:t>Pedagogický </a:t>
            </a:r>
            <a:r>
              <a:rPr lang="cs-CZ" i="1" dirty="0" smtClean="0"/>
              <a:t>slovník, 	</a:t>
            </a:r>
            <a:r>
              <a:rPr lang="cs-CZ" dirty="0" smtClean="0"/>
              <a:t>Portál, Praha </a:t>
            </a:r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2</a:t>
            </a:r>
            <a:r>
              <a:rPr lang="cs-CZ" dirty="0" smtClean="0"/>
              <a:t>] 	</a:t>
            </a:r>
            <a:r>
              <a:rPr lang="cs-CZ" dirty="0" err="1" smtClean="0"/>
              <a:t>Zounek</a:t>
            </a:r>
            <a:r>
              <a:rPr lang="cs-CZ" dirty="0" smtClean="0"/>
              <a:t>, J., </a:t>
            </a:r>
            <a:r>
              <a:rPr lang="cs-CZ" dirty="0" err="1" smtClean="0"/>
              <a:t>Juhaňák</a:t>
            </a:r>
            <a:r>
              <a:rPr lang="cs-CZ" dirty="0" smtClean="0"/>
              <a:t>, L., Staudková, </a:t>
            </a:r>
            <a:r>
              <a:rPr lang="cs-CZ" dirty="0"/>
              <a:t>H.</a:t>
            </a:r>
            <a:r>
              <a:rPr lang="cs-CZ" dirty="0" smtClean="0"/>
              <a:t>, Poláček, </a:t>
            </a:r>
            <a:r>
              <a:rPr lang="cs-CZ" dirty="0"/>
              <a:t>J</a:t>
            </a:r>
            <a:r>
              <a:rPr lang="cs-CZ" dirty="0" smtClean="0"/>
              <a:t>. (2016).                    	</a:t>
            </a:r>
            <a:r>
              <a:rPr lang="cs-CZ" i="1" dirty="0" smtClean="0"/>
              <a:t>E-</a:t>
            </a:r>
            <a:r>
              <a:rPr lang="cs-CZ" i="1" dirty="0" err="1" smtClean="0"/>
              <a:t>learning</a:t>
            </a:r>
            <a:r>
              <a:rPr lang="cs-CZ" i="1" dirty="0"/>
              <a:t>, </a:t>
            </a:r>
            <a:r>
              <a:rPr lang="cs-CZ" i="1" dirty="0" smtClean="0"/>
              <a:t>Učení se </a:t>
            </a:r>
            <a:r>
              <a:rPr lang="cs-CZ" i="1" dirty="0"/>
              <a:t>s digitálními technologiemi</a:t>
            </a:r>
            <a:r>
              <a:rPr lang="cs-CZ" dirty="0"/>
              <a:t>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 smtClean="0"/>
              <a:t>Kluwer</a:t>
            </a:r>
            <a:r>
              <a:rPr lang="cs-CZ" dirty="0"/>
              <a:t>, </a:t>
            </a:r>
            <a:r>
              <a:rPr lang="cs-CZ" dirty="0" smtClean="0"/>
              <a:t>	Praha </a:t>
            </a:r>
            <a:endParaRPr lang="pl-PL" dirty="0" smtClean="0"/>
          </a:p>
          <a:p>
            <a:pPr marL="0" indent="0">
              <a:buNone/>
            </a:pPr>
            <a:r>
              <a:rPr lang="cs-CZ" dirty="0" smtClean="0"/>
              <a:t>[3]      Siemens, G. (2004), </a:t>
            </a:r>
            <a:r>
              <a:rPr lang="cs-CZ" i="1" dirty="0" smtClean="0"/>
              <a:t>A </a:t>
            </a:r>
            <a:r>
              <a:rPr lang="cs-CZ" i="1" dirty="0" err="1"/>
              <a:t>L</a:t>
            </a:r>
            <a:r>
              <a:rPr lang="cs-CZ" i="1" dirty="0" err="1" smtClean="0"/>
              <a:t>earning</a:t>
            </a:r>
            <a:r>
              <a:rPr lang="cs-CZ" i="1" dirty="0" smtClean="0"/>
              <a:t> </a:t>
            </a:r>
            <a:r>
              <a:rPr lang="cs-CZ" i="1" dirty="0" err="1"/>
              <a:t>T</a:t>
            </a:r>
            <a:r>
              <a:rPr lang="cs-CZ" i="1" dirty="0" err="1" smtClean="0"/>
              <a:t>heory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/>
              <a:t>D</a:t>
            </a:r>
            <a:r>
              <a:rPr lang="cs-CZ" i="1" dirty="0" smtClean="0"/>
              <a:t>igital Age,</a:t>
            </a:r>
            <a:r>
              <a:rPr lang="cs-CZ" dirty="0" smtClean="0"/>
              <a:t> 	</a:t>
            </a:r>
            <a:r>
              <a:rPr lang="cs-CZ" dirty="0" err="1" smtClean="0"/>
              <a:t>Elearnspace</a:t>
            </a:r>
            <a:r>
              <a:rPr lang="cs-CZ" dirty="0" smtClean="0"/>
              <a:t> [online], dostupné z</a:t>
            </a:r>
            <a:r>
              <a:rPr lang="cs-CZ" dirty="0"/>
              <a:t>: </a:t>
            </a:r>
            <a:r>
              <a:rPr lang="cs-CZ" dirty="0" smtClean="0"/>
              <a:t>	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www.elearnspace.org/Articles/connectivism.htm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858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</a:rPr>
              <a:t>Konektivismus</a:t>
            </a: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 – základní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Autonomie</a:t>
            </a:r>
          </a:p>
          <a:p>
            <a:r>
              <a:rPr lang="cs-CZ" sz="6000" dirty="0" smtClean="0"/>
              <a:t>Různorodost</a:t>
            </a:r>
          </a:p>
          <a:p>
            <a:r>
              <a:rPr lang="cs-CZ" sz="6000" dirty="0" smtClean="0"/>
              <a:t>Otevřenost</a:t>
            </a:r>
          </a:p>
          <a:p>
            <a:r>
              <a:rPr lang="cs-CZ" sz="6000" dirty="0" smtClean="0"/>
              <a:t>Interaktivita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9752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550" y="331787"/>
            <a:ext cx="11010900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6000" b="1" i="1" dirty="0" err="1" smtClean="0">
                <a:solidFill>
                  <a:schemeClr val="accent1">
                    <a:lumMod val="75000"/>
                  </a:schemeClr>
                </a:solidFill>
              </a:rPr>
              <a:t>Konektivismus</a:t>
            </a:r>
            <a:r>
              <a:rPr lang="cs-CZ" sz="6000" b="1" i="1" dirty="0" smtClean="0">
                <a:solidFill>
                  <a:schemeClr val="accent1">
                    <a:lumMod val="75000"/>
                  </a:schemeClr>
                </a:solidFill>
              </a:rPr>
              <a:t> – základní charakteristiky</a:t>
            </a:r>
            <a: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6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550" y="1798639"/>
            <a:ext cx="11010900" cy="4762499"/>
          </a:xfrm>
        </p:spPr>
        <p:txBody>
          <a:bodyPr>
            <a:normAutofit/>
          </a:bodyPr>
          <a:lstStyle/>
          <a:p>
            <a:r>
              <a:rPr lang="cs-CZ" dirty="0" smtClean="0"/>
              <a:t>Učení je proces při němž dochází k propojování uzlů všeobecné komplexní sítě</a:t>
            </a:r>
          </a:p>
          <a:p>
            <a:r>
              <a:rPr lang="cs-CZ" dirty="0" smtClean="0"/>
              <a:t>Poznávání je založeno na množství různorodých zkušeností</a:t>
            </a:r>
          </a:p>
          <a:p>
            <a:r>
              <a:rPr lang="cs-CZ" dirty="0" smtClean="0"/>
              <a:t>Schopnost poznávat je považována za nejdůležitější</a:t>
            </a:r>
          </a:p>
          <a:p>
            <a:r>
              <a:rPr lang="cs-CZ" dirty="0" smtClean="0"/>
              <a:t>Navazování a údržba spojení je podmínkou soustavného poznávání</a:t>
            </a:r>
          </a:p>
          <a:p>
            <a:r>
              <a:rPr lang="cs-CZ" dirty="0" smtClean="0"/>
              <a:t>Klíčovou kompetencí je rozeznat souvislosti mezi různými obory, koncepty</a:t>
            </a:r>
          </a:p>
          <a:p>
            <a:r>
              <a:rPr lang="cs-CZ" dirty="0" smtClean="0"/>
              <a:t>Přítomnost (aktuálnost) je důležitým atributem všech vzdělávacích aktivit</a:t>
            </a:r>
          </a:p>
          <a:p>
            <a:r>
              <a:rPr lang="cs-CZ" dirty="0" smtClean="0"/>
              <a:t>I neživá zařízení jsou schopna učení</a:t>
            </a:r>
          </a:p>
          <a:p>
            <a:r>
              <a:rPr lang="cs-CZ" dirty="0" smtClean="0"/>
              <a:t>Vlastní rozhodování je součástí vzdělávacího procesu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274933" y="6130251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85]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57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8675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Kritika 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</a:rPr>
              <a:t>konektivismu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699" y="1499967"/>
            <a:ext cx="10696576" cy="2310033"/>
          </a:xfrm>
        </p:spPr>
        <p:txBody>
          <a:bodyPr>
            <a:normAutofit fontScale="40000" lnSpcReduction="20000"/>
          </a:bodyPr>
          <a:lstStyle/>
          <a:p>
            <a:pPr marL="457200" indent="-457200"/>
            <a:r>
              <a:rPr lang="cs-CZ" sz="6500" dirty="0"/>
              <a:t>Jedná se o nový moderní přístup, proto jeho kritika není zatím rozvinutá</a:t>
            </a:r>
          </a:p>
          <a:p>
            <a:pPr marL="457200" indent="-457200"/>
            <a:r>
              <a:rPr lang="cs-CZ" sz="6500" dirty="0"/>
              <a:t>Možná slabina je přílišný důraz na význam digitálních sítí a jejich roli </a:t>
            </a:r>
            <a:r>
              <a:rPr lang="cs-CZ" sz="6500" dirty="0" smtClean="0"/>
              <a:t>           v </a:t>
            </a:r>
            <a:r>
              <a:rPr lang="cs-CZ" sz="6500" dirty="0"/>
              <a:t>učení</a:t>
            </a:r>
          </a:p>
          <a:p>
            <a:pPr marL="457200" indent="-457200"/>
            <a:r>
              <a:rPr lang="cs-CZ" sz="6500" dirty="0"/>
              <a:t>Možné nebezpečí je podceňování lidského faktoru</a:t>
            </a:r>
          </a:p>
          <a:p>
            <a:pPr marL="457200" indent="-457200"/>
            <a:r>
              <a:rPr lang="cs-CZ" sz="6500" dirty="0"/>
              <a:t>Otázkou je, zda v učení v tomto pojetí není jen povrchní propojování dílčích </a:t>
            </a:r>
            <a:r>
              <a:rPr lang="cs-CZ" sz="6500" dirty="0" smtClean="0"/>
              <a:t>znalostí, a </a:t>
            </a:r>
            <a:r>
              <a:rPr lang="cs-CZ" sz="6500" dirty="0"/>
              <a:t>zda skutečně dochází k učení s porozuměním</a:t>
            </a:r>
          </a:p>
          <a:p>
            <a:endParaRPr lang="cs-CZ" sz="65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14387" y="3810000"/>
            <a:ext cx="1036320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5400" b="1" i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Konektivismus</a:t>
            </a:r>
            <a:r>
              <a:rPr lang="cs-CZ" sz="5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 e-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learning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47699" y="4762184"/>
            <a:ext cx="10696576" cy="359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600" dirty="0"/>
              <a:t>Tato teorie zdůrazňuje nutnost využití moderních technologií ve výuce</a:t>
            </a:r>
          </a:p>
          <a:p>
            <a:pPr marL="457200" indent="-4572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600" dirty="0"/>
              <a:t>Snaha o propojování lidských zdrojů</a:t>
            </a:r>
          </a:p>
          <a:p>
            <a:pPr marL="457200" indent="-4572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600" dirty="0" err="1"/>
              <a:t>Externalizace</a:t>
            </a:r>
            <a:r>
              <a:rPr lang="cs-CZ" sz="2600" dirty="0"/>
              <a:t> znalostí </a:t>
            </a:r>
          </a:p>
          <a:p>
            <a:pPr marL="457200" indent="-4572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600" dirty="0"/>
              <a:t>Vytváření technologických či lidských databank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225186" y="6120033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86]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724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>
            <a:normAutofit/>
          </a:bodyPr>
          <a:lstStyle/>
          <a:p>
            <a:r>
              <a:rPr lang="cs-CZ" dirty="0" smtClean="0"/>
              <a:t>Všechny zmíněné teorie jsou stále relevantní, existují paralelně. </a:t>
            </a:r>
          </a:p>
          <a:p>
            <a:r>
              <a:rPr lang="cs-CZ" dirty="0" smtClean="0"/>
              <a:t>Každou ze zmíněných teorií je možné vnímat jako jeden z přístup, který zdůrazňuje určité prvky vzdělávacího procesu</a:t>
            </a:r>
          </a:p>
          <a:p>
            <a:r>
              <a:rPr lang="cs-CZ" b="1" i="1" dirty="0" err="1" smtClean="0"/>
              <a:t>Neobehaviorismus</a:t>
            </a:r>
            <a:r>
              <a:rPr lang="cs-CZ" dirty="0" smtClean="0"/>
              <a:t> – učitel předává žákovi základní poznatky</a:t>
            </a:r>
          </a:p>
          <a:p>
            <a:r>
              <a:rPr lang="cs-CZ" b="1" i="1" dirty="0"/>
              <a:t>Kognitivismus</a:t>
            </a:r>
            <a:r>
              <a:rPr lang="cs-CZ" dirty="0" smtClean="0"/>
              <a:t> – klade důraz na výběr adekvátních výukových strategií, počítá s mentální aktivitou žáka</a:t>
            </a:r>
          </a:p>
          <a:p>
            <a:r>
              <a:rPr lang="cs-CZ" b="1" i="1" dirty="0"/>
              <a:t>Konstruktivismus</a:t>
            </a:r>
            <a:r>
              <a:rPr lang="cs-CZ" dirty="0" smtClean="0"/>
              <a:t> – žák si sám konstruuje vlastní znalosti, učitel je        v roli </a:t>
            </a:r>
            <a:r>
              <a:rPr lang="cs-CZ" dirty="0" err="1" smtClean="0"/>
              <a:t>facilitátora</a:t>
            </a:r>
            <a:endParaRPr lang="cs-CZ" dirty="0" smtClean="0"/>
          </a:p>
          <a:p>
            <a:r>
              <a:rPr lang="cs-CZ" b="1" i="1" dirty="0" err="1"/>
              <a:t>Konektivismus</a:t>
            </a:r>
            <a:r>
              <a:rPr lang="cs-CZ" b="1" i="1" dirty="0"/>
              <a:t> </a:t>
            </a:r>
            <a:r>
              <a:rPr lang="cs-CZ" dirty="0" smtClean="0"/>
              <a:t>– student si buduje svůj vlastní prostor v rámci sítě, který podporuj jeho další učení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822705" y="6096914"/>
            <a:ext cx="16984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87-88]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397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i="1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4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Teorie učení</a:t>
            </a:r>
            <a:endParaRPr lang="cs-CZ" sz="7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Teorie učení slouží k lepšímu pochopení, jak pomocí technologií řídit 	   a podporovat vyučování z pozice učitele a jak mohou tyto prostředky přispět k učení studentů .</a:t>
            </a:r>
          </a:p>
          <a:p>
            <a:pPr marL="0" indent="0">
              <a:buNone/>
            </a:pPr>
            <a:endParaRPr lang="cs-CZ" sz="800" b="1" i="1" dirty="0" smtClean="0"/>
          </a:p>
          <a:p>
            <a:pPr marL="0" indent="0">
              <a:buNone/>
            </a:pPr>
            <a:r>
              <a:rPr lang="cs-CZ" b="1" i="1" dirty="0" smtClean="0"/>
              <a:t>Definice:</a:t>
            </a:r>
          </a:p>
          <a:p>
            <a:pPr marL="0" indent="0">
              <a:buNone/>
            </a:pPr>
            <a:r>
              <a:rPr lang="cs-CZ" dirty="0"/>
              <a:t>Teorie učení je soubor obecných předpokladů a tvrzení, které se snaží vysvětlit podstatu psychického procesu učení, předvídat jeho průběh </a:t>
            </a:r>
            <a:r>
              <a:rPr lang="cs-CZ" dirty="0" smtClean="0"/>
              <a:t>    a </a:t>
            </a:r>
            <a:r>
              <a:rPr lang="cs-CZ" dirty="0"/>
              <a:t>umožnit účinné zasahování do děje. </a:t>
            </a:r>
          </a:p>
          <a:p>
            <a:pPr marL="0" indent="0">
              <a:buNone/>
            </a:pPr>
            <a:r>
              <a:rPr lang="cs-CZ" dirty="0" smtClean="0"/>
              <a:t>									</a:t>
            </a:r>
            <a:r>
              <a:rPr lang="cs-CZ" sz="2200" dirty="0" smtClean="0"/>
              <a:t>[1, </a:t>
            </a:r>
            <a:r>
              <a:rPr lang="cs-CZ" sz="2200" dirty="0"/>
              <a:t>str. </a:t>
            </a:r>
            <a:r>
              <a:rPr lang="cs-CZ" sz="2200" dirty="0" smtClean="0"/>
              <a:t>311]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18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Teorie učení v e-</a:t>
            </a:r>
            <a:r>
              <a:rPr lang="cs-CZ" sz="7200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endParaRPr lang="cs-CZ" sz="7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6000" dirty="0" err="1" smtClean="0"/>
              <a:t>Neobehaviorismus</a:t>
            </a:r>
            <a:endParaRPr lang="cs-CZ" sz="6000" dirty="0" smtClean="0"/>
          </a:p>
          <a:p>
            <a:r>
              <a:rPr lang="cs-CZ" sz="6000" dirty="0" smtClean="0"/>
              <a:t>Kognitivismus</a:t>
            </a:r>
          </a:p>
          <a:p>
            <a:r>
              <a:rPr lang="cs-CZ" sz="6000" dirty="0" smtClean="0"/>
              <a:t>Konstruktivismus</a:t>
            </a:r>
          </a:p>
          <a:p>
            <a:r>
              <a:rPr lang="cs-CZ" sz="6000" dirty="0" err="1" smtClean="0"/>
              <a:t>Konektivismus</a:t>
            </a:r>
            <a:endParaRPr lang="cs-CZ" sz="6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</a:rPr>
              <a:t>Neobehavioristické</a:t>
            </a: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 teorie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Vychází z behaviorismu, I.P. Pavlov, J.B. </a:t>
            </a:r>
            <a:r>
              <a:rPr lang="cs-CZ" sz="3600" dirty="0"/>
              <a:t>W</a:t>
            </a:r>
            <a:r>
              <a:rPr lang="cs-CZ" sz="3600" dirty="0" smtClean="0"/>
              <a:t>atson, 	       B.F. </a:t>
            </a:r>
            <a:r>
              <a:rPr lang="cs-CZ" sz="3600" dirty="0" err="1" smtClean="0"/>
              <a:t>Skinner</a:t>
            </a:r>
            <a:r>
              <a:rPr lang="cs-CZ" sz="3600" dirty="0" smtClean="0"/>
              <a:t> – dobré učení závisí především na dobrém prostředí</a:t>
            </a:r>
          </a:p>
          <a:p>
            <a:r>
              <a:rPr lang="cs-CZ" sz="3600" dirty="0" smtClean="0"/>
              <a:t>Učení je definováno jako změna chování, která může být přičtena modifikaci prostředí</a:t>
            </a:r>
          </a:p>
          <a:p>
            <a:r>
              <a:rPr lang="cs-CZ" sz="3600" dirty="0" smtClean="0"/>
              <a:t>Pojetí této teorie nepřihlíží k vnitřním proměnným lidské psychiky</a:t>
            </a:r>
          </a:p>
          <a:p>
            <a:endParaRPr lang="cs-CZ" sz="3600" dirty="0"/>
          </a:p>
        </p:txBody>
      </p:sp>
      <p:sp>
        <p:nvSpPr>
          <p:cNvPr id="4" name="Obdélník 3"/>
          <p:cNvSpPr/>
          <p:nvPr/>
        </p:nvSpPr>
        <p:spPr>
          <a:xfrm>
            <a:off x="9589958" y="5746076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[2, </a:t>
            </a:r>
            <a:r>
              <a:rPr lang="cs-CZ" sz="2200" dirty="0"/>
              <a:t>str. </a:t>
            </a:r>
            <a:r>
              <a:rPr lang="cs-CZ" sz="2200" dirty="0" smtClean="0"/>
              <a:t>69]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029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54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064639"/>
              </p:ext>
            </p:extLst>
          </p:nvPr>
        </p:nvGraphicFramePr>
        <p:xfrm>
          <a:off x="838200" y="339957"/>
          <a:ext cx="10515600" cy="586684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16151">
                  <a:extLst>
                    <a:ext uri="{9D8B030D-6E8A-4147-A177-3AD203B41FA5}">
                      <a16:colId xmlns="" xmlns:a16="http://schemas.microsoft.com/office/drawing/2014/main" val="572656542"/>
                    </a:ext>
                  </a:extLst>
                </a:gridCol>
                <a:gridCol w="8599449">
                  <a:extLst>
                    <a:ext uri="{9D8B030D-6E8A-4147-A177-3AD203B41FA5}">
                      <a16:colId xmlns="" xmlns:a16="http://schemas.microsoft.com/office/drawing/2014/main" val="1554349586"/>
                    </a:ext>
                  </a:extLst>
                </a:gridCol>
              </a:tblGrid>
              <a:tr h="87808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Prvky </a:t>
                      </a:r>
                      <a:r>
                        <a:rPr lang="cs-CZ" sz="1800" dirty="0" err="1" smtClean="0"/>
                        <a:t>neobehaviorisické</a:t>
                      </a:r>
                      <a:r>
                        <a:rPr lang="cs-CZ" sz="1800" dirty="0" smtClean="0"/>
                        <a:t> teorie</a:t>
                      </a:r>
                      <a:r>
                        <a:rPr lang="cs-CZ" sz="1800" baseline="0" dirty="0" smtClean="0"/>
                        <a:t> vzdělání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Aplikace do vzdělání</a:t>
                      </a:r>
                      <a:endParaRPr lang="cs-CZ" sz="4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79184174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Role učitele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Centrální osoba,</a:t>
                      </a:r>
                      <a:r>
                        <a:rPr lang="cs-CZ" baseline="0" dirty="0" smtClean="0"/>
                        <a:t> řídí proces učení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3072492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Výukový styl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Instruktivní výuka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0959313"/>
                  </a:ext>
                </a:extLst>
              </a:tr>
              <a:tr h="527097">
                <a:tc>
                  <a:txBody>
                    <a:bodyPr/>
                    <a:lstStyle/>
                    <a:p>
                      <a:r>
                        <a:rPr lang="cs-CZ" dirty="0" smtClean="0"/>
                        <a:t>Role studenta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Většinou pasivní, aktivita vyžadována pouze</a:t>
                      </a:r>
                      <a:r>
                        <a:rPr lang="cs-CZ" baseline="0" dirty="0" smtClean="0"/>
                        <a:t> v omezených případech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29449757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Kurikulum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vymezené,</a:t>
                      </a:r>
                      <a:r>
                        <a:rPr lang="cs-CZ" baseline="0" dirty="0" smtClean="0"/>
                        <a:t> standardy, osnovy, oddělené předměty a hodiny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3121865"/>
                  </a:ext>
                </a:extLst>
              </a:tr>
              <a:tr h="631541">
                <a:tc>
                  <a:txBody>
                    <a:bodyPr/>
                    <a:lstStyle/>
                    <a:p>
                      <a:r>
                        <a:rPr lang="cs-CZ" dirty="0" smtClean="0"/>
                        <a:t>Učení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Učení je změna chování, kterou způsobí vnější podnět, vnější motivace hraje klíčovou roli,</a:t>
                      </a:r>
                      <a:r>
                        <a:rPr lang="cs-CZ" baseline="0" dirty="0" smtClean="0"/>
                        <a:t> r</a:t>
                      </a:r>
                      <a:r>
                        <a:rPr lang="cs-CZ" dirty="0" smtClean="0"/>
                        <a:t>ozdělení učiva do menších částí, pochopení je založeno na pozorování</a:t>
                      </a:r>
                      <a:r>
                        <a:rPr lang="cs-CZ" baseline="0" dirty="0" smtClean="0"/>
                        <a:t> vzorů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61211179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Učební cíle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Osvojení si</a:t>
                      </a:r>
                      <a:r>
                        <a:rPr lang="cs-CZ" baseline="0" dirty="0" smtClean="0"/>
                        <a:t> či zapamatování konkrétních činností a dovedností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4474178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Typy výuky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Frontální výuka, skupinová</a:t>
                      </a:r>
                      <a:r>
                        <a:rPr lang="cs-CZ" baseline="0" dirty="0" smtClean="0"/>
                        <a:t> výuka, individualizovaná cesta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263095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Výukové metody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Výklad, vysvětlování, studium učebnic, audiovizuální výuka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7218745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Zdroje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Učitel, omezené výukové materiály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5413227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Role technologií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Nosič výukového obsahu, procvičování, opakování, zpětná</a:t>
                      </a:r>
                      <a:r>
                        <a:rPr lang="cs-CZ" baseline="0" dirty="0" smtClean="0"/>
                        <a:t> vazba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3577589"/>
                  </a:ext>
                </a:extLst>
              </a:tr>
              <a:tr h="420585"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Testování, známkování, </a:t>
                      </a:r>
                      <a:r>
                        <a:rPr lang="cs-CZ" dirty="0" err="1" smtClean="0"/>
                        <a:t>sumativní</a:t>
                      </a:r>
                      <a:r>
                        <a:rPr lang="cs-CZ" dirty="0" smtClean="0"/>
                        <a:t> hodnocení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8130221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0027283" y="6206799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[2, str. 70]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6057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Neobehaviorismus</a:t>
            </a:r>
            <a:r>
              <a:rPr lang="cs-CZ" sz="5400" b="1" i="1" dirty="0" smtClean="0">
                <a:solidFill>
                  <a:schemeClr val="accent1">
                    <a:lumMod val="75000"/>
                  </a:schemeClr>
                </a:solidFill>
              </a:rPr>
              <a:t> a technologie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Učivo je prezentováno v malých částech</a:t>
            </a:r>
          </a:p>
          <a:p>
            <a:r>
              <a:rPr lang="cs-CZ" dirty="0"/>
              <a:t>S</a:t>
            </a:r>
            <a:r>
              <a:rPr lang="cs-CZ" dirty="0" smtClean="0"/>
              <a:t>tudent musí zvládnout určitou úroveň, aby se dostal dál</a:t>
            </a:r>
          </a:p>
          <a:p>
            <a:r>
              <a:rPr lang="cs-CZ" dirty="0" smtClean="0"/>
              <a:t>Výuková prostředí obsahují nástroje pro prezentaci a pro jeho procvičování</a:t>
            </a:r>
          </a:p>
          <a:p>
            <a:r>
              <a:rPr lang="cs-CZ" dirty="0" smtClean="0"/>
              <a:t>Cvičení ve formě – otázka – odpověď</a:t>
            </a:r>
          </a:p>
          <a:p>
            <a:r>
              <a:rPr lang="cs-CZ" dirty="0" smtClean="0"/>
              <a:t>Správná odpově</a:t>
            </a:r>
            <a:r>
              <a:rPr lang="cs-CZ" dirty="0"/>
              <a:t>ď</a:t>
            </a:r>
            <a:r>
              <a:rPr lang="cs-CZ" dirty="0" smtClean="0"/>
              <a:t> – pozitivní zpětná vazba</a:t>
            </a:r>
          </a:p>
          <a:p>
            <a:r>
              <a:rPr lang="cs-CZ" dirty="0" smtClean="0"/>
              <a:t>Výukový program umožňuje opakovaný přístup k učení</a:t>
            </a:r>
          </a:p>
          <a:p>
            <a:r>
              <a:rPr lang="cs-CZ" dirty="0" smtClean="0"/>
              <a:t>Program studenta obvykle i testuje a zaznamenává jeho pokrok</a:t>
            </a:r>
          </a:p>
          <a:p>
            <a:pPr marL="0" indent="0">
              <a:buNone/>
            </a:pPr>
            <a:r>
              <a:rPr lang="cs-CZ" dirty="0" smtClean="0"/>
              <a:t>									</a:t>
            </a:r>
            <a:r>
              <a:rPr lang="cs-CZ" sz="2200" dirty="0" smtClean="0"/>
              <a:t>[</a:t>
            </a:r>
            <a:r>
              <a:rPr lang="cs-CZ" sz="2200" dirty="0"/>
              <a:t>2, str. </a:t>
            </a:r>
            <a:r>
              <a:rPr lang="cs-CZ" sz="2200" dirty="0" smtClean="0"/>
              <a:t>71]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303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339"/>
          </a:xfrm>
        </p:spPr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</a:rPr>
              <a:t>Kritika 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</a:rPr>
              <a:t>Neobehaviorismu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80317"/>
            <a:ext cx="10335767" cy="25613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Některé jeho postupy jsou důležité a takřka nenahraditelné</a:t>
            </a:r>
          </a:p>
          <a:p>
            <a:r>
              <a:rPr lang="cs-CZ" dirty="0" smtClean="0"/>
              <a:t>Kritizován je za to že:</a:t>
            </a:r>
            <a:endParaRPr lang="cs-CZ" sz="2800" dirty="0" smtClean="0"/>
          </a:p>
          <a:p>
            <a:pPr lvl="5">
              <a:buFont typeface="Wingdings" panose="05000000000000000000" pitchFamily="2" charset="2"/>
              <a:buChar char="ü"/>
            </a:pPr>
            <a:r>
              <a:rPr lang="cs-CZ" sz="2800" dirty="0" smtClean="0"/>
              <a:t>Důraz na pamětní učení</a:t>
            </a:r>
          </a:p>
          <a:p>
            <a:pPr lvl="5">
              <a:buFont typeface="Wingdings" panose="05000000000000000000" pitchFamily="2" charset="2"/>
              <a:buChar char="ü"/>
            </a:pPr>
            <a:r>
              <a:rPr lang="cs-CZ" sz="2800" dirty="0"/>
              <a:t>Chybějící kontext </a:t>
            </a:r>
            <a:r>
              <a:rPr lang="cs-CZ" sz="2800" dirty="0" smtClean="0"/>
              <a:t>obsahu</a:t>
            </a:r>
          </a:p>
          <a:p>
            <a:pPr lvl="5">
              <a:buFont typeface="Wingdings" panose="05000000000000000000" pitchFamily="2" charset="2"/>
              <a:buChar char="ü"/>
            </a:pPr>
            <a:r>
              <a:rPr lang="cs-CZ" sz="2800" dirty="0"/>
              <a:t>N</a:t>
            </a:r>
            <a:r>
              <a:rPr lang="cs-CZ" sz="2800" dirty="0" smtClean="0"/>
              <a:t>ezájem </a:t>
            </a:r>
            <a:r>
              <a:rPr lang="cs-CZ" sz="2800" dirty="0"/>
              <a:t>o duševní procesy učícího se </a:t>
            </a:r>
            <a:r>
              <a:rPr lang="cs-CZ" sz="2800" dirty="0" smtClean="0"/>
              <a:t>žáka</a:t>
            </a:r>
          </a:p>
          <a:p>
            <a:pPr marL="2286000" lvl="5" indent="0">
              <a:buNone/>
            </a:pPr>
            <a:r>
              <a:rPr lang="cs-CZ" dirty="0" smtClean="0"/>
              <a:t>	</a:t>
            </a:r>
            <a:r>
              <a:rPr lang="cs-CZ" dirty="0"/>
              <a:t>	</a:t>
            </a:r>
            <a:r>
              <a:rPr lang="cs-CZ" dirty="0" smtClean="0"/>
              <a:t>		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38199" y="3734390"/>
            <a:ext cx="1066800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Neobehaviorismus</a:t>
            </a:r>
            <a:r>
              <a:rPr lang="cs-CZ" sz="5400" b="1" i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a e-</a:t>
            </a:r>
            <a:r>
              <a:rPr lang="cs-CZ" sz="5400" b="1" i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learning</a:t>
            </a:r>
            <a:endParaRPr lang="cs-CZ" sz="5400" b="1" i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 rot="10800000" flipV="1">
            <a:off x="838199" y="4783742"/>
            <a:ext cx="103357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Jeho principy jsou dobře využitelné v </a:t>
            </a:r>
            <a:r>
              <a:rPr lang="cs-CZ" sz="2800" dirty="0" smtClean="0"/>
              <a:t>e-</a:t>
            </a:r>
            <a:r>
              <a:rPr lang="cs-CZ" sz="2800" dirty="0" err="1" smtClean="0"/>
              <a:t>learningu</a:t>
            </a:r>
            <a:r>
              <a:rPr lang="cs-CZ" sz="2800" dirty="0"/>
              <a:t>, protože mají jasnou strukturu a bezprostřední zpětnou </a:t>
            </a:r>
            <a:r>
              <a:rPr lang="cs-CZ" sz="2800" dirty="0" smtClean="0"/>
              <a:t>vazbu.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9847449" y="5864834"/>
            <a:ext cx="1326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[2, str. 72]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671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6000" b="1" i="1" dirty="0" err="1">
                <a:solidFill>
                  <a:schemeClr val="accent1">
                    <a:lumMod val="75000"/>
                  </a:schemeClr>
                </a:solidFill>
              </a:rPr>
              <a:t>Kognitivistické</a:t>
            </a:r>
            <a: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  <a:t> teorie vzdělávání</a:t>
            </a:r>
            <a:br>
              <a:rPr lang="cs-CZ" sz="60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6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306050" cy="4117976"/>
          </a:xfrm>
        </p:spPr>
        <p:txBody>
          <a:bodyPr/>
          <a:lstStyle/>
          <a:p>
            <a:r>
              <a:rPr lang="cs-CZ" dirty="0" smtClean="0"/>
              <a:t>Kognitivismus vznikl jako reakce na behavioristické teorie učení, které neumožňují studovat lidskou mysl</a:t>
            </a:r>
          </a:p>
          <a:p>
            <a:r>
              <a:rPr lang="cs-CZ" dirty="0" smtClean="0"/>
              <a:t>Neodmítá behaviorismus, ale zabývá se tím, jak pracuje lidská mysl</a:t>
            </a:r>
          </a:p>
          <a:p>
            <a:r>
              <a:rPr lang="cs-CZ" dirty="0" smtClean="0"/>
              <a:t>V centru zájmu stojí myšlení, řešení problémů, jazyk, získávání                     a zpracování informací a jejich začleňování do existujících poznatkových struktur</a:t>
            </a:r>
          </a:p>
          <a:p>
            <a:r>
              <a:rPr lang="cs-CZ" dirty="0" smtClean="0"/>
              <a:t>Učitelé mají žákům pomáhat, aby si nové informace ukládali optimálním způsobem</a:t>
            </a:r>
          </a:p>
          <a:p>
            <a:r>
              <a:rPr lang="cs-CZ" dirty="0" smtClean="0"/>
              <a:t>Důležité je, aby žák uměl znalost použít v kontextu</a:t>
            </a:r>
          </a:p>
          <a:p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9655386" y="5943601"/>
            <a:ext cx="16984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[2, str. </a:t>
            </a:r>
            <a:r>
              <a:rPr lang="cs-CZ" sz="2200" dirty="0" smtClean="0"/>
              <a:t>73-74]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564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960</TotalTime>
  <Words>1412</Words>
  <Application>Microsoft Office PowerPoint</Application>
  <PresentationFormat>Vlastní</PresentationFormat>
  <Paragraphs>212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Office</vt:lpstr>
      <vt:lpstr>Pedagogické teorie  v e-learningu Projekt ESF</vt:lpstr>
      <vt:lpstr>Použité zdroje</vt:lpstr>
      <vt:lpstr>Teorie učení</vt:lpstr>
      <vt:lpstr>Teorie učení v e-learningu</vt:lpstr>
      <vt:lpstr>Neobehavioristické teorie vzdělávání</vt:lpstr>
      <vt:lpstr>Prezentace aplikace PowerPoint</vt:lpstr>
      <vt:lpstr>Neobehaviorismus a technologie</vt:lpstr>
      <vt:lpstr>Kritika Neobehaviorismu</vt:lpstr>
      <vt:lpstr> Kognitivistické teorie vzdělávání </vt:lpstr>
      <vt:lpstr>Kognitivismus</vt:lpstr>
      <vt:lpstr>Kognitivistismus x Behaviorismus</vt:lpstr>
      <vt:lpstr>Kognitivismus a technologie</vt:lpstr>
      <vt:lpstr>Kritika kognitivismu</vt:lpstr>
      <vt:lpstr> Konstruktivistické teorie vzdělávání </vt:lpstr>
      <vt:lpstr>Prezentace aplikace PowerPoint</vt:lpstr>
      <vt:lpstr>Konstruktivismus a technologie</vt:lpstr>
      <vt:lpstr>Kritika konstruktivismu</vt:lpstr>
      <vt:lpstr>Konektivistická teorie vzdělávání</vt:lpstr>
      <vt:lpstr>Základní východiska konektivismu</vt:lpstr>
      <vt:lpstr>Konektivismus – základní principy</vt:lpstr>
      <vt:lpstr> Konektivismus – základní charakteristiky </vt:lpstr>
      <vt:lpstr>Kritika konektivismu</vt:lpstr>
      <vt:lpstr>Shrnutí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teorie a didaktika e-learningu</dc:title>
  <dc:creator>Mašatová Zora</dc:creator>
  <cp:lastModifiedBy>admin</cp:lastModifiedBy>
  <cp:revision>71</cp:revision>
  <dcterms:created xsi:type="dcterms:W3CDTF">2018-08-31T09:53:34Z</dcterms:created>
  <dcterms:modified xsi:type="dcterms:W3CDTF">2018-09-20T06:28:35Z</dcterms:modified>
</cp:coreProperties>
</file>