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0"/>
  </p:notesMasterIdLst>
  <p:sldIdLst>
    <p:sldId id="256" r:id="rId2"/>
    <p:sldId id="257" r:id="rId3"/>
    <p:sldId id="273" r:id="rId4"/>
    <p:sldId id="258" r:id="rId5"/>
    <p:sldId id="274" r:id="rId6"/>
    <p:sldId id="259" r:id="rId7"/>
    <p:sldId id="260" r:id="rId8"/>
    <p:sldId id="275" r:id="rId9"/>
    <p:sldId id="268" r:id="rId10"/>
    <p:sldId id="269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0" r:id="rId1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FF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3727" autoAdjust="0"/>
  </p:normalViewPr>
  <p:slideViewPr>
    <p:cSldViewPr>
      <p:cViewPr varScale="1">
        <p:scale>
          <a:sx n="101" d="100"/>
          <a:sy n="101" d="100"/>
        </p:scale>
        <p:origin x="2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EFC5B3B-E8B6-4311-9C65-A1731D3359F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8B55B66-0C53-489E-BCEC-3799AD67950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6440E153-3949-4810-AB89-1E15281BD04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366054A7-D198-4DE5-B8D6-767CEBEF5ED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9C5BE2E3-F780-4DB5-A30F-E4632E503D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553C13-B59A-4E2C-9D54-4C5992DD56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dirty="0" smtClean="0">
                <a:latin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05E0144-DD69-49DC-8428-9FC6350FB4DF}" type="slidenum">
              <a:rPr lang="cs-CZ" altLang="cs-CZ" smtClean="0">
                <a:latin typeface="Arial" panose="020B0604020202020204" pitchFamily="34" charset="0"/>
              </a:rPr>
              <a:pPr/>
              <a:t>2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81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083895-383B-40EF-B679-21C328436891}" type="slidenum">
              <a:rPr lang="cs-CZ" altLang="cs-CZ" smtClean="0">
                <a:latin typeface="Arial" panose="020B0604020202020204" pitchFamily="34" charset="0"/>
              </a:rPr>
              <a:pPr/>
              <a:t>3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Il libro – bible?</a:t>
            </a:r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89DD06-0A24-4E28-9F70-8147224A21D8}" type="slidenum">
              <a:rPr lang="cs-CZ" altLang="cs-CZ" smtClean="0">
                <a:latin typeface="Arial" panose="020B0604020202020204" pitchFamily="34" charset="0"/>
              </a:rPr>
              <a:pPr/>
              <a:t>12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cs-CZ" altLang="cs-CZ" noProof="0"/>
              <a:t>Klepnutím upravíte styl předlohy nadpisu.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altLang="cs-CZ" noProof="0"/>
              <a:t>Klepnutím upravíte styl předlohy podnadpisu.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2BAD0-C6A8-420B-A3DD-78B21B26E10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DD268BF-33BB-42E3-9523-FD5E8D935C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CADD06B-0FB4-44EA-ACA7-C12C96A213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7626F-B301-4F3E-AAE4-E28B57A555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800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3843FD-FC5D-4AC4-9B31-5CFD55735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CAC74B-46C7-431D-9B97-9A60A41F2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5707F14-D99E-4C8C-9CB0-A39CC5123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C8737-4CB4-4E53-B0F8-E69AAE5276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232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3843FD-FC5D-4AC4-9B31-5CFD55735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CAC74B-46C7-431D-9B97-9A60A41F2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5707F14-D99E-4C8C-9CB0-A39CC5123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13267-9462-4302-AD68-955A4001A1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917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3843FD-FC5D-4AC4-9B31-5CFD55735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CAC74B-46C7-431D-9B97-9A60A41F2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5707F14-D99E-4C8C-9CB0-A39CC5123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56CB6-0A47-4378-95BE-B65EE27394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244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3843FD-FC5D-4AC4-9B31-5CFD55735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CAC74B-46C7-431D-9B97-9A60A41F2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5707F14-D99E-4C8C-9CB0-A39CC5123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9CB9E-4973-4D08-AD71-811825BC25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348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3843FD-FC5D-4AC4-9B31-5CFD55735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CAC74B-46C7-431D-9B97-9A60A41F2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5707F14-D99E-4C8C-9CB0-A39CC5123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C496C-AF30-4D13-A59D-D8966D5A71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831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E3843FD-FC5D-4AC4-9B31-5CFD55735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FCAC74B-46C7-431D-9B97-9A60A41F2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5707F14-D99E-4C8C-9CB0-A39CC5123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11783-E775-47BA-AF1A-1BA2614F560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7295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3843FD-FC5D-4AC4-9B31-5CFD55735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CAC74B-46C7-431D-9B97-9A60A41F2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5707F14-D99E-4C8C-9CB0-A39CC5123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869C0-6802-413F-B8B4-B210FBDA6C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401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E3843FD-FC5D-4AC4-9B31-5CFD55735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FCAC74B-46C7-431D-9B97-9A60A41F2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5707F14-D99E-4C8C-9CB0-A39CC5123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7921B-CCE4-4CFA-8A4A-98F5A21436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061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3843FD-FC5D-4AC4-9B31-5CFD55735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CAC74B-46C7-431D-9B97-9A60A41F2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5707F14-D99E-4C8C-9CB0-A39CC5123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9DBFB-A9C7-4D73-8036-AD2E4FCBA2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033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3843FD-FC5D-4AC4-9B31-5CFD55735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CAC74B-46C7-431D-9B97-9A60A41F2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5707F14-D99E-4C8C-9CB0-A39CC5123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10983-583B-4742-B2FA-B483DF38CF6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750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 předlohy nadpisu.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styly předlohy textu. </a:t>
            </a:r>
          </a:p>
          <a:p>
            <a:pPr lvl="1"/>
            <a:r>
              <a:rPr lang="cs-CZ" altLang="cs-CZ" smtClean="0"/>
              <a:t>Druhá úroveň 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  <a:p>
            <a:pPr lvl="4"/>
            <a:endParaRPr lang="cs-CZ" altLang="cs-CZ" smtClean="0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EE3843FD-FC5D-4AC4-9B31-5CFD5573536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0FCAC74B-46C7-431D-9B97-9A60A41F21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15707F14-D99E-4C8C-9CB0-A39CC5123D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B71F1E-D80C-495B-81EB-C8295560DD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9FA1667-2E1A-44EF-A34F-814E065B6361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cs-CZ" altLang="cs-CZ" sz="140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8888" y="404813"/>
            <a:ext cx="7883525" cy="1008062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FFC000"/>
                </a:solidFill>
              </a:rPr>
              <a:t/>
            </a:r>
            <a:br>
              <a:rPr lang="cs-CZ" altLang="cs-CZ" sz="4000" smtClean="0">
                <a:solidFill>
                  <a:srgbClr val="FFC000"/>
                </a:solidFill>
              </a:rPr>
            </a:br>
            <a:r>
              <a:rPr lang="cs-CZ" altLang="cs-CZ" sz="4000" smtClean="0">
                <a:solidFill>
                  <a:srgbClr val="FFC000"/>
                </a:solidFill>
              </a:rPr>
              <a:t/>
            </a:r>
            <a:br>
              <a:rPr lang="cs-CZ" altLang="cs-CZ" sz="4000" smtClean="0">
                <a:solidFill>
                  <a:srgbClr val="FFC000"/>
                </a:solidFill>
              </a:rPr>
            </a:br>
            <a:r>
              <a:rPr lang="cs-CZ" altLang="cs-CZ" sz="4000" smtClean="0">
                <a:solidFill>
                  <a:srgbClr val="FFC000"/>
                </a:solidFill>
              </a:rPr>
              <a:t>      Slovosled (l’ordine delle parole)</a:t>
            </a:r>
            <a:br>
              <a:rPr lang="cs-CZ" altLang="cs-CZ" sz="4000" smtClean="0">
                <a:solidFill>
                  <a:srgbClr val="FFC000"/>
                </a:solidFill>
              </a:rPr>
            </a:br>
            <a:r>
              <a:rPr lang="cs-CZ" altLang="cs-CZ" sz="4000" smtClean="0">
                <a:solidFill>
                  <a:srgbClr val="FFC000"/>
                </a:solidFill>
              </a:rPr>
              <a:t>                        </a:t>
            </a:r>
            <a:r>
              <a:rPr lang="cs-CZ" altLang="cs-CZ" sz="2800" smtClean="0">
                <a:solidFill>
                  <a:schemeClr val="tx1"/>
                </a:solidFill>
              </a:rPr>
              <a:t>obecný úvod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32138" y="1700213"/>
            <a:ext cx="6011862" cy="4897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1. Příznakový x nepříznakový slovosled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2. Faktory ovlivňující slovosled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3. Nepříznakový slovosled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4. Postverbální pozice subjektu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-------------------------------------------------</a:t>
            </a:r>
          </a:p>
          <a:p>
            <a:pPr eaLnBrk="1" hangingPunct="1">
              <a:lnSpc>
                <a:spcPct val="90000"/>
              </a:lnSpc>
            </a:pP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i="1" smtClean="0"/>
              <a:t>Literatura: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Salvi – Vanelli, IV, s. 297-313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GGIC, vol. 1, I, cap. 2, s. 115-225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Hamplová, s. 328-333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č. terminologie např. Grepl&amp;Karlík, 1998, s. 495-503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E1AE05-D108-48DB-9D3D-C4C3E91F5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549275"/>
            <a:ext cx="7056437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cs-CZ" altLang="cs-CZ" sz="22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>
                <a:solidFill>
                  <a:srgbClr val="92D050"/>
                </a:solidFill>
              </a:rPr>
              <a:t>(kontext: </a:t>
            </a:r>
            <a:r>
              <a:rPr lang="cs-CZ" altLang="cs-CZ" sz="2500" dirty="0">
                <a:solidFill>
                  <a:srgbClr val="92D050"/>
                </a:solidFill>
              </a:rPr>
              <a:t>Che cosa </a:t>
            </a:r>
            <a:r>
              <a:rPr lang="cs-CZ" altLang="cs-CZ" sz="2500" dirty="0" err="1">
                <a:solidFill>
                  <a:srgbClr val="92D050"/>
                </a:solidFill>
              </a:rPr>
              <a:t>mangia</a:t>
            </a:r>
            <a:r>
              <a:rPr lang="cs-CZ" altLang="cs-CZ" sz="2500" dirty="0">
                <a:solidFill>
                  <a:srgbClr val="92D050"/>
                </a:solidFill>
              </a:rPr>
              <a:t> Giovanni?)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      Giovanni </a:t>
            </a:r>
            <a:r>
              <a:rPr lang="cs-CZ" altLang="cs-CZ" sz="2500" i="1" dirty="0" err="1"/>
              <a:t>mangia</a:t>
            </a:r>
            <a:r>
              <a:rPr lang="cs-CZ" altLang="cs-CZ" sz="2500" dirty="0"/>
              <a:t> 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(</a:t>
            </a:r>
            <a:r>
              <a:rPr lang="cs-CZ" altLang="cs-CZ" sz="2500" dirty="0" err="1">
                <a:solidFill>
                  <a:schemeClr val="tx2">
                    <a:lumMod val="90000"/>
                  </a:schemeClr>
                </a:solidFill>
              </a:rPr>
              <a:t>dato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)    </a:t>
            </a:r>
            <a:r>
              <a:rPr lang="cs-CZ" altLang="cs-CZ" sz="2500" i="1" dirty="0"/>
              <a:t>una </a:t>
            </a:r>
            <a:r>
              <a:rPr lang="cs-CZ" altLang="cs-CZ" sz="2500" i="1" dirty="0" err="1"/>
              <a:t>torta</a:t>
            </a:r>
            <a:r>
              <a:rPr lang="cs-CZ" altLang="cs-CZ" sz="2500" dirty="0"/>
              <a:t> 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(</a:t>
            </a:r>
            <a:r>
              <a:rPr lang="cs-CZ" altLang="cs-CZ" sz="2500" dirty="0" err="1">
                <a:solidFill>
                  <a:schemeClr val="tx2">
                    <a:lumMod val="90000"/>
                  </a:schemeClr>
                </a:solidFill>
              </a:rPr>
              <a:t>nuovo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).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solidFill>
                  <a:srgbClr val="92D050"/>
                </a:solidFill>
              </a:rPr>
              <a:t>(</a:t>
            </a:r>
            <a:r>
              <a:rPr lang="cs-CZ" altLang="cs-CZ" sz="2500" i="1" dirty="0">
                <a:solidFill>
                  <a:srgbClr val="92D050"/>
                </a:solidFill>
              </a:rPr>
              <a:t>kontext</a:t>
            </a:r>
            <a:r>
              <a:rPr lang="cs-CZ" altLang="cs-CZ" sz="2500" dirty="0">
                <a:solidFill>
                  <a:srgbClr val="92D050"/>
                </a:solidFill>
              </a:rPr>
              <a:t>: Che cosa fa Giovanni?)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       Giovanni 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(</a:t>
            </a:r>
            <a:r>
              <a:rPr lang="cs-CZ" altLang="cs-CZ" sz="2500" dirty="0" err="1">
                <a:solidFill>
                  <a:schemeClr val="tx2">
                    <a:lumMod val="90000"/>
                  </a:schemeClr>
                </a:solidFill>
              </a:rPr>
              <a:t>dato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)   </a:t>
            </a:r>
            <a:r>
              <a:rPr lang="cs-CZ" altLang="cs-CZ" sz="2500" i="1" dirty="0" err="1"/>
              <a:t>mangia</a:t>
            </a:r>
            <a:r>
              <a:rPr lang="cs-CZ" altLang="cs-CZ" sz="2500" i="1" dirty="0"/>
              <a:t> una </a:t>
            </a:r>
            <a:r>
              <a:rPr lang="cs-CZ" altLang="cs-CZ" sz="2500" i="1" dirty="0" err="1"/>
              <a:t>torta</a:t>
            </a:r>
            <a:r>
              <a:rPr lang="cs-CZ" altLang="cs-CZ" sz="2500" dirty="0"/>
              <a:t> 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(</a:t>
            </a:r>
            <a:r>
              <a:rPr lang="cs-CZ" altLang="cs-CZ" sz="2500" dirty="0" err="1">
                <a:solidFill>
                  <a:schemeClr val="tx2">
                    <a:lumMod val="90000"/>
                  </a:schemeClr>
                </a:solidFill>
              </a:rPr>
              <a:t>nuovo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).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solidFill>
                  <a:srgbClr val="92D050"/>
                </a:solidFill>
              </a:rPr>
              <a:t>(</a:t>
            </a:r>
            <a:r>
              <a:rPr lang="cs-CZ" altLang="cs-CZ" sz="2500" i="1" dirty="0">
                <a:solidFill>
                  <a:srgbClr val="92D050"/>
                </a:solidFill>
              </a:rPr>
              <a:t>kontext</a:t>
            </a:r>
            <a:r>
              <a:rPr lang="cs-CZ" altLang="cs-CZ" sz="2500" dirty="0">
                <a:solidFill>
                  <a:srgbClr val="92D050"/>
                </a:solidFill>
              </a:rPr>
              <a:t>: Che cosa </a:t>
            </a:r>
            <a:r>
              <a:rPr lang="cs-CZ" altLang="cs-CZ" sz="2500" dirty="0" err="1">
                <a:solidFill>
                  <a:srgbClr val="92D050"/>
                </a:solidFill>
              </a:rPr>
              <a:t>succede</a:t>
            </a:r>
            <a:r>
              <a:rPr lang="cs-CZ" altLang="cs-CZ" sz="2500" dirty="0">
                <a:solidFill>
                  <a:srgbClr val="92D050"/>
                </a:solidFill>
              </a:rPr>
              <a:t>?)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                   Giovanni </a:t>
            </a:r>
            <a:r>
              <a:rPr lang="cs-CZ" altLang="cs-CZ" sz="2500" i="1" dirty="0" err="1"/>
              <a:t>mangia</a:t>
            </a:r>
            <a:r>
              <a:rPr lang="cs-CZ" altLang="cs-CZ" sz="2500" i="1" dirty="0"/>
              <a:t> una </a:t>
            </a:r>
            <a:r>
              <a:rPr lang="cs-CZ" altLang="cs-CZ" sz="2500" i="1" dirty="0" err="1"/>
              <a:t>torta</a:t>
            </a:r>
            <a:r>
              <a:rPr lang="cs-CZ" altLang="cs-CZ" sz="2500" dirty="0"/>
              <a:t> 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(</a:t>
            </a:r>
            <a:r>
              <a:rPr lang="cs-CZ" altLang="cs-CZ" sz="2500" dirty="0" err="1">
                <a:solidFill>
                  <a:schemeClr val="tx2">
                    <a:lumMod val="90000"/>
                  </a:schemeClr>
                </a:solidFill>
              </a:rPr>
              <a:t>nuovo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)</a:t>
            </a:r>
            <a:r>
              <a:rPr lang="cs-CZ" altLang="cs-CZ" sz="2500" dirty="0"/>
              <a:t>.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15363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895AC60-8A5F-4FDE-B9A1-1E7C0DBB0D85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9F154A3-0645-466F-9128-7E5A0484EBAD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cs-CZ" altLang="cs-CZ" sz="1400" smtClean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39812D5-B3D3-4247-B543-C8322E9393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55875" y="657225"/>
            <a:ext cx="6362700" cy="60483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Pro zjednodušení lze pojmy užívat synonymně.     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Východisko obvykle předchází jádro →    </a:t>
            </a:r>
            <a:r>
              <a:rPr lang="cs-CZ" altLang="cs-CZ" sz="2500" dirty="0">
                <a:solidFill>
                  <a:srgbClr val="FFFF00"/>
                </a:solidFill>
              </a:rPr>
              <a:t>aby to platilo</a:t>
            </a:r>
            <a:r>
              <a:rPr lang="cs-CZ" altLang="cs-CZ" sz="2500" dirty="0"/>
              <a:t>, musíme změnit slovosled: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   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solidFill>
                  <a:srgbClr val="92D050"/>
                </a:solidFill>
              </a:rPr>
              <a:t>(</a:t>
            </a:r>
            <a:r>
              <a:rPr lang="cs-CZ" altLang="cs-CZ" sz="2500" i="1" dirty="0">
                <a:solidFill>
                  <a:srgbClr val="92D050"/>
                </a:solidFill>
              </a:rPr>
              <a:t>kontext</a:t>
            </a:r>
            <a:r>
              <a:rPr lang="cs-CZ" altLang="cs-CZ" sz="2500" dirty="0">
                <a:solidFill>
                  <a:srgbClr val="92D050"/>
                </a:solidFill>
              </a:rPr>
              <a:t>: </a:t>
            </a:r>
            <a:r>
              <a:rPr lang="cs-CZ" altLang="cs-CZ" sz="2500" dirty="0" err="1">
                <a:solidFill>
                  <a:srgbClr val="92D050"/>
                </a:solidFill>
              </a:rPr>
              <a:t>Chi</a:t>
            </a:r>
            <a:r>
              <a:rPr lang="cs-CZ" altLang="cs-CZ" sz="2500" dirty="0">
                <a:solidFill>
                  <a:srgbClr val="92D050"/>
                </a:solidFill>
              </a:rPr>
              <a:t> </a:t>
            </a:r>
            <a:r>
              <a:rPr lang="cs-CZ" altLang="cs-CZ" sz="2500" dirty="0" err="1">
                <a:solidFill>
                  <a:srgbClr val="92D050"/>
                </a:solidFill>
              </a:rPr>
              <a:t>mangia</a:t>
            </a:r>
            <a:r>
              <a:rPr lang="cs-CZ" altLang="cs-CZ" sz="2500" dirty="0">
                <a:solidFill>
                  <a:srgbClr val="92D050"/>
                </a:solidFill>
              </a:rPr>
              <a:t> la </a:t>
            </a:r>
            <a:r>
              <a:rPr lang="cs-CZ" altLang="cs-CZ" sz="2500" dirty="0" err="1">
                <a:solidFill>
                  <a:srgbClr val="92D050"/>
                </a:solidFill>
              </a:rPr>
              <a:t>torta</a:t>
            </a:r>
            <a:r>
              <a:rPr lang="cs-CZ" altLang="cs-CZ" sz="2500" dirty="0">
                <a:solidFill>
                  <a:srgbClr val="92D050"/>
                </a:solidFill>
              </a:rPr>
              <a:t>?)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                    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 La </a:t>
            </a:r>
            <a:r>
              <a:rPr lang="cs-CZ" altLang="cs-CZ" sz="2500" i="1" dirty="0" err="1"/>
              <a:t>torta</a:t>
            </a:r>
            <a:r>
              <a:rPr lang="cs-CZ" altLang="cs-CZ" sz="2500" i="1" dirty="0"/>
              <a:t> la </a:t>
            </a:r>
            <a:r>
              <a:rPr lang="cs-CZ" altLang="cs-CZ" sz="2500" i="1" dirty="0" err="1"/>
              <a:t>mangia</a:t>
            </a:r>
            <a:r>
              <a:rPr lang="cs-CZ" altLang="cs-CZ" sz="2500" dirty="0"/>
              <a:t> 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(</a:t>
            </a:r>
            <a:r>
              <a:rPr lang="cs-CZ" altLang="cs-CZ" sz="2500" dirty="0" err="1">
                <a:solidFill>
                  <a:schemeClr val="tx2">
                    <a:lumMod val="90000"/>
                  </a:schemeClr>
                </a:solidFill>
              </a:rPr>
              <a:t>dato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) </a:t>
            </a:r>
            <a:r>
              <a:rPr lang="cs-CZ" altLang="cs-CZ" sz="2500" i="1" dirty="0"/>
              <a:t>Giovanni 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(</a:t>
            </a:r>
            <a:r>
              <a:rPr lang="cs-CZ" altLang="cs-CZ" sz="2500" dirty="0" err="1">
                <a:solidFill>
                  <a:schemeClr val="tx2">
                    <a:lumMod val="90000"/>
                  </a:schemeClr>
                </a:solidFill>
              </a:rPr>
              <a:t>nuovo</a:t>
            </a:r>
            <a:r>
              <a:rPr lang="cs-CZ" altLang="cs-CZ" sz="2500" dirty="0">
                <a:solidFill>
                  <a:schemeClr val="tx2">
                    <a:lumMod val="90000"/>
                  </a:schemeClr>
                </a:solidFill>
              </a:rPr>
              <a:t>).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 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          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A665030-9647-4A8A-BD44-6F1F5D9FFD12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cs-CZ" altLang="cs-CZ" sz="140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765175"/>
            <a:ext cx="8159750" cy="58324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smtClean="0">
                <a:solidFill>
                  <a:srgbClr val="FFC000"/>
                </a:solidFill>
              </a:rPr>
              <a:t>b) </a:t>
            </a:r>
            <a:r>
              <a:rPr lang="cs-CZ" altLang="cs-CZ" sz="2500" b="1" smtClean="0">
                <a:solidFill>
                  <a:srgbClr val="FFC000"/>
                </a:solidFill>
              </a:rPr>
              <a:t>určitost x neurčitost</a:t>
            </a:r>
            <a:r>
              <a:rPr lang="cs-CZ" altLang="cs-CZ" sz="2500" smtClean="0">
                <a:solidFill>
                  <a:srgbClr val="FFC000"/>
                </a:solidFill>
              </a:rPr>
              <a:t> </a:t>
            </a:r>
            <a:r>
              <a:rPr lang="cs-CZ" altLang="cs-CZ" sz="2500" smtClean="0"/>
              <a:t>(indeterminatezza):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smtClean="0"/>
              <a:t>Substantivum s neurčitým členem většinou jádro, tj. na konci: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smtClean="0"/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smtClean="0"/>
              <a:t>x </a:t>
            </a:r>
            <a:r>
              <a:rPr lang="cs-CZ" altLang="cs-CZ" sz="2500" i="1" smtClean="0"/>
              <a:t>Pietro ha regalato alla mamma </a:t>
            </a:r>
            <a:r>
              <a:rPr lang="cs-CZ" altLang="cs-CZ" sz="2500" i="1" u="sng" smtClean="0"/>
              <a:t>un libro</a:t>
            </a:r>
            <a:r>
              <a:rPr lang="cs-CZ" altLang="cs-CZ" sz="2500" i="1" smtClean="0"/>
              <a:t>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i="1" smtClean="0"/>
              <a:t>*Pietro ha regalato alla mamma </a:t>
            </a:r>
            <a:r>
              <a:rPr lang="cs-CZ" altLang="cs-CZ" sz="2500" i="1" u="sng" smtClean="0"/>
              <a:t>il libro</a:t>
            </a:r>
            <a:r>
              <a:rPr lang="cs-CZ" altLang="cs-CZ" sz="2500" smtClean="0"/>
              <a:t>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500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smtClean="0"/>
              <a:t>Lze jen tehdy, pokud je intonačně příznakové:</a:t>
            </a:r>
            <a:endParaRPr lang="cs-CZ" altLang="cs-CZ" sz="25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5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i="1" smtClean="0"/>
              <a:t>Pietro ha regalato alla mamma </a:t>
            </a:r>
            <a:r>
              <a:rPr lang="cs-CZ" altLang="cs-CZ" sz="2500" i="1" u="sng" smtClean="0"/>
              <a:t>questo libro</a:t>
            </a:r>
            <a:r>
              <a:rPr lang="cs-CZ" altLang="cs-CZ" sz="2500" i="1" smtClean="0"/>
              <a:t>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i="1" smtClean="0"/>
              <a:t>Pietro ha regalato alla mamma </a:t>
            </a:r>
            <a:r>
              <a:rPr lang="cs-CZ" altLang="cs-CZ" sz="2500" i="1" u="sng" smtClean="0"/>
              <a:t>IL LIBRO</a:t>
            </a:r>
            <a:r>
              <a:rPr lang="cs-CZ" altLang="cs-CZ" sz="2500" i="1" smtClean="0"/>
              <a:t>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500" i="1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5054E9-7293-4F9A-A1E1-30F9F421EB8E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cs-CZ" altLang="cs-CZ" sz="1400" smtClean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DB2F48B-17DD-4E29-A0CD-33358724C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765175"/>
            <a:ext cx="8662988" cy="5688013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solidFill>
                  <a:srgbClr val="FFC000"/>
                </a:solidFill>
              </a:rPr>
              <a:t>c) tzv. </a:t>
            </a:r>
            <a:r>
              <a:rPr lang="cs-CZ" altLang="cs-CZ" sz="2500" b="1" dirty="0" err="1">
                <a:solidFill>
                  <a:srgbClr val="FFC000"/>
                </a:solidFill>
              </a:rPr>
              <a:t>pesantezza</a:t>
            </a:r>
            <a:r>
              <a:rPr lang="cs-CZ" altLang="cs-CZ" sz="2500" b="1" dirty="0">
                <a:solidFill>
                  <a:srgbClr val="FFC000"/>
                </a:solidFill>
              </a:rPr>
              <a:t> di </a:t>
            </a:r>
            <a:r>
              <a:rPr lang="cs-CZ" altLang="cs-CZ" sz="2500" b="1" dirty="0" err="1">
                <a:solidFill>
                  <a:srgbClr val="FFC000"/>
                </a:solidFill>
              </a:rPr>
              <a:t>un</a:t>
            </a:r>
            <a:r>
              <a:rPr lang="cs-CZ" altLang="cs-CZ" sz="2500" b="1" dirty="0">
                <a:solidFill>
                  <a:srgbClr val="FFC000"/>
                </a:solidFill>
              </a:rPr>
              <a:t> </a:t>
            </a:r>
            <a:r>
              <a:rPr lang="cs-CZ" altLang="cs-CZ" sz="2500" b="1" dirty="0" err="1">
                <a:solidFill>
                  <a:srgbClr val="FFC000"/>
                </a:solidFill>
              </a:rPr>
              <a:t>costituente</a:t>
            </a:r>
            <a:r>
              <a:rPr lang="cs-CZ" altLang="cs-CZ" sz="2500" b="1" dirty="0">
                <a:solidFill>
                  <a:srgbClr val="FFC000"/>
                </a:solidFill>
              </a:rPr>
              <a:t>:</a:t>
            </a:r>
            <a:endParaRPr lang="cs-CZ" altLang="cs-CZ" sz="2500" dirty="0">
              <a:solidFill>
                <a:srgbClr val="FFC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/>
              <a:t>costituente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pesante</a:t>
            </a:r>
            <a:r>
              <a:rPr lang="cs-CZ" altLang="cs-CZ" sz="2500" i="1" dirty="0"/>
              <a:t> </a:t>
            </a:r>
            <a:r>
              <a:rPr lang="cs-CZ" altLang="cs-CZ" sz="2500" dirty="0"/>
              <a:t>– rozvitý větný člen, vnitřní syntaktická struktura: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Ha </a:t>
            </a:r>
            <a:r>
              <a:rPr lang="cs-CZ" altLang="cs-CZ" sz="2500" i="1" dirty="0" err="1"/>
              <a:t>regalato</a:t>
            </a:r>
            <a:r>
              <a:rPr lang="cs-CZ" altLang="cs-CZ" sz="2500" i="1" dirty="0"/>
              <a:t> alla </a:t>
            </a:r>
            <a:r>
              <a:rPr lang="cs-CZ" altLang="cs-CZ" sz="2500" i="1" dirty="0" err="1"/>
              <a:t>mamma</a:t>
            </a:r>
            <a:r>
              <a:rPr lang="cs-CZ" altLang="cs-CZ" sz="2500" i="1" dirty="0">
                <a:solidFill>
                  <a:srgbClr val="CCFFCC"/>
                </a:solidFill>
              </a:rPr>
              <a:t> </a:t>
            </a:r>
            <a:r>
              <a:rPr lang="cs-CZ" altLang="cs-CZ" sz="2500" i="1" u="sng" dirty="0" err="1">
                <a:solidFill>
                  <a:srgbClr val="CCFFCC"/>
                </a:solidFill>
              </a:rPr>
              <a:t>il</a:t>
            </a:r>
            <a:r>
              <a:rPr lang="cs-CZ" altLang="cs-CZ" sz="2500" i="1" u="sng" dirty="0">
                <a:solidFill>
                  <a:srgbClr val="CCFFCC"/>
                </a:solidFill>
              </a:rPr>
              <a:t> libro di cui i </a:t>
            </a:r>
            <a:r>
              <a:rPr lang="cs-CZ" altLang="cs-CZ" sz="2500" i="1" u="sng" dirty="0" err="1">
                <a:solidFill>
                  <a:srgbClr val="CCFFCC"/>
                </a:solidFill>
              </a:rPr>
              <a:t>giornali</a:t>
            </a:r>
            <a:r>
              <a:rPr lang="cs-CZ" altLang="cs-CZ" sz="2500" i="1" u="sng" dirty="0">
                <a:solidFill>
                  <a:srgbClr val="CCFFCC"/>
                </a:solidFill>
              </a:rPr>
              <a:t> </a:t>
            </a:r>
            <a:r>
              <a:rPr lang="cs-CZ" altLang="cs-CZ" sz="2500" i="1" u="sng" dirty="0" err="1">
                <a:solidFill>
                  <a:srgbClr val="CCFFCC"/>
                </a:solidFill>
              </a:rPr>
              <a:t>hanno</a:t>
            </a:r>
            <a:r>
              <a:rPr lang="cs-CZ" altLang="cs-CZ" sz="2500" i="1" u="sng" dirty="0">
                <a:solidFill>
                  <a:srgbClr val="CCFFCC"/>
                </a:solidFill>
              </a:rPr>
              <a:t> </a:t>
            </a:r>
            <a:r>
              <a:rPr lang="cs-CZ" altLang="cs-CZ" sz="2500" i="1" u="sng" dirty="0" err="1">
                <a:solidFill>
                  <a:srgbClr val="CCFFCC"/>
                </a:solidFill>
              </a:rPr>
              <a:t>tanto</a:t>
            </a:r>
            <a:r>
              <a:rPr lang="cs-CZ" altLang="cs-CZ" sz="2500" i="1" u="sng" dirty="0">
                <a:solidFill>
                  <a:srgbClr val="CCFFCC"/>
                </a:solidFill>
              </a:rPr>
              <a:t> </a:t>
            </a:r>
            <a:r>
              <a:rPr lang="cs-CZ" altLang="cs-CZ" sz="2500" i="1" u="sng" dirty="0" err="1">
                <a:solidFill>
                  <a:srgbClr val="CCFFCC"/>
                </a:solidFill>
              </a:rPr>
              <a:t>parlato</a:t>
            </a:r>
            <a:r>
              <a:rPr lang="cs-CZ" altLang="cs-CZ" sz="2500" i="1" dirty="0">
                <a:solidFill>
                  <a:srgbClr val="CCFFCC"/>
                </a:solidFill>
              </a:rPr>
              <a:t>.</a:t>
            </a:r>
            <a:endParaRPr lang="cs-CZ" altLang="cs-CZ" sz="2500" dirty="0">
              <a:solidFill>
                <a:srgbClr val="CCFFCC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i VV: </a:t>
            </a:r>
            <a:r>
              <a:rPr lang="cs-CZ" altLang="cs-CZ" sz="2500" i="1" dirty="0"/>
              <a:t>Ha detto alla </a:t>
            </a:r>
            <a:r>
              <a:rPr lang="cs-CZ" altLang="cs-CZ" sz="2500" i="1" dirty="0" err="1"/>
              <a:t>mamma</a:t>
            </a:r>
            <a:r>
              <a:rPr lang="cs-CZ" altLang="cs-CZ" sz="2500" i="1" dirty="0"/>
              <a:t> </a:t>
            </a:r>
            <a:r>
              <a:rPr lang="cs-CZ" altLang="cs-CZ" sz="2500" i="1" u="sng" dirty="0">
                <a:solidFill>
                  <a:srgbClr val="CCFFCC"/>
                </a:solidFill>
              </a:rPr>
              <a:t>che non </a:t>
            </a:r>
            <a:r>
              <a:rPr lang="cs-CZ" altLang="cs-CZ" sz="2500" i="1" u="sng" dirty="0" err="1">
                <a:solidFill>
                  <a:srgbClr val="CCFFCC"/>
                </a:solidFill>
              </a:rPr>
              <a:t>voleva</a:t>
            </a:r>
            <a:r>
              <a:rPr lang="cs-CZ" altLang="cs-CZ" sz="2500" i="1" u="sng" dirty="0">
                <a:solidFill>
                  <a:srgbClr val="CCFFCC"/>
                </a:solidFill>
              </a:rPr>
              <a:t> vedere </a:t>
            </a:r>
            <a:r>
              <a:rPr lang="cs-CZ" altLang="cs-CZ" sz="2500" i="1" u="sng" dirty="0" err="1">
                <a:solidFill>
                  <a:srgbClr val="CCFFCC"/>
                </a:solidFill>
              </a:rPr>
              <a:t>nessuno</a:t>
            </a:r>
            <a:r>
              <a:rPr lang="cs-CZ" altLang="cs-CZ" sz="2500" dirty="0">
                <a:solidFill>
                  <a:srgbClr val="CCFFCC"/>
                </a:solidFill>
              </a:rPr>
              <a:t>.</a:t>
            </a:r>
            <a:r>
              <a:rPr lang="cs-CZ" altLang="cs-CZ" sz="2500" dirty="0"/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Srov. něm: </a:t>
            </a:r>
            <a:r>
              <a:rPr lang="cs-CZ" altLang="cs-CZ" sz="2500" i="1" dirty="0" err="1"/>
              <a:t>Ich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habe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drei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Stunden</a:t>
            </a:r>
            <a:r>
              <a:rPr lang="cs-CZ" altLang="cs-CZ" sz="2500" i="1" dirty="0"/>
              <a:t> </a:t>
            </a:r>
            <a:r>
              <a:rPr lang="cs-CZ" altLang="cs-CZ" sz="25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warten</a:t>
            </a:r>
            <a:r>
              <a:rPr lang="cs-CZ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5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müssen</a:t>
            </a:r>
            <a:r>
              <a:rPr lang="cs-CZ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500" i="1" u="sng" dirty="0" err="1"/>
              <a:t>auf</a:t>
            </a:r>
            <a:r>
              <a:rPr lang="cs-CZ" altLang="cs-CZ" sz="2500" i="1" u="sng" dirty="0"/>
              <a:t> </a:t>
            </a:r>
            <a:r>
              <a:rPr lang="cs-CZ" altLang="cs-CZ" sz="2500" i="1" u="sng" dirty="0" err="1"/>
              <a:t>einen</a:t>
            </a:r>
            <a:r>
              <a:rPr lang="cs-CZ" altLang="cs-CZ" sz="2500" i="1" u="sng" dirty="0"/>
              <a:t> </a:t>
            </a:r>
            <a:r>
              <a:rPr lang="cs-CZ" altLang="cs-CZ" sz="2500" i="1" u="sng" dirty="0" err="1"/>
              <a:t>Schnellzug</a:t>
            </a:r>
            <a:r>
              <a:rPr lang="cs-CZ" altLang="cs-CZ" sz="2500" i="1" u="sng" dirty="0"/>
              <a:t>, der </a:t>
            </a:r>
            <a:r>
              <a:rPr lang="cs-CZ" altLang="cs-CZ" sz="2500" i="1" u="sng" dirty="0" err="1"/>
              <a:t>aus</a:t>
            </a:r>
            <a:r>
              <a:rPr lang="cs-CZ" altLang="cs-CZ" sz="2500" i="1" u="sng" dirty="0"/>
              <a:t> Prag </a:t>
            </a:r>
            <a:r>
              <a:rPr lang="cs-CZ" altLang="cs-CZ" sz="2500" i="1" u="sng" dirty="0" err="1"/>
              <a:t>über</a:t>
            </a:r>
            <a:r>
              <a:rPr lang="cs-CZ" altLang="cs-CZ" sz="2500" i="1" u="sng" dirty="0"/>
              <a:t> </a:t>
            </a:r>
            <a:r>
              <a:rPr lang="cs-CZ" altLang="cs-CZ" sz="2500" i="1" u="sng" dirty="0" err="1"/>
              <a:t>München</a:t>
            </a:r>
            <a:r>
              <a:rPr lang="cs-CZ" altLang="cs-CZ" sz="2500" i="1" u="sng" dirty="0"/>
              <a:t> nach </a:t>
            </a:r>
            <a:r>
              <a:rPr lang="cs-CZ" altLang="cs-CZ" sz="2500" i="1" u="sng" dirty="0" err="1"/>
              <a:t>Basel</a:t>
            </a:r>
            <a:r>
              <a:rPr lang="cs-CZ" altLang="cs-CZ" sz="2500" i="1" u="sng" dirty="0"/>
              <a:t> </a:t>
            </a:r>
            <a:r>
              <a:rPr lang="cs-CZ" altLang="cs-CZ" sz="2500" i="1" u="sng" dirty="0" err="1"/>
              <a:t>fährt</a:t>
            </a:r>
            <a:r>
              <a:rPr lang="cs-CZ" altLang="cs-CZ" sz="2500" i="1" u="sng" dirty="0"/>
              <a:t>.</a:t>
            </a:r>
            <a:endParaRPr lang="cs-CZ" altLang="cs-CZ" sz="2500" u="sng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BF21D11-5ACE-4A4A-9FD2-78ED3C911615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40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00" y="908050"/>
            <a:ext cx="5543550" cy="57975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smtClean="0"/>
              <a:t>A tedy:  </a:t>
            </a:r>
            <a:r>
              <a:rPr lang="cs-CZ" altLang="cs-CZ" sz="2500" b="1" smtClean="0">
                <a:solidFill>
                  <a:srgbClr val="FFC000"/>
                </a:solidFill>
              </a:rPr>
              <a:t>Syntakticky nepříznakový   	   slovosled</a:t>
            </a:r>
            <a:endParaRPr lang="cs-CZ" altLang="cs-CZ" sz="2500" smtClean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500" b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b="1" smtClean="0"/>
              <a:t>S – V – Odir – Oindir (či jiný komplement) - Avv</a:t>
            </a:r>
            <a:endParaRPr lang="cs-CZ" altLang="cs-CZ" sz="25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5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i="1" smtClean="0"/>
              <a:t>Piero mangia la minestra tutti i giorni.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i="1" smtClean="0"/>
              <a:t>Mangia la minestra.</a:t>
            </a:r>
            <a:r>
              <a:rPr lang="cs-CZ" altLang="cs-CZ" sz="2500" smtClean="0"/>
              <a:t> (soggetto non espresso)</a:t>
            </a:r>
            <a:endParaRPr lang="cs-CZ" altLang="cs-CZ" sz="2500" b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5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i="1" smtClean="0"/>
              <a:t>Piero </a:t>
            </a:r>
            <a:r>
              <a:rPr lang="it-IT" altLang="cs-CZ" sz="2500" i="1" smtClean="0"/>
              <a:t>è andato a Roma</a:t>
            </a:r>
            <a:r>
              <a:rPr lang="cs-CZ" altLang="cs-CZ" sz="2500" i="1" smtClean="0"/>
              <a:t> due giorni fa</a:t>
            </a:r>
            <a:r>
              <a:rPr lang="it-IT" altLang="cs-CZ" sz="2500" i="1" smtClean="0"/>
              <a:t>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cs-CZ" sz="2500" i="1" smtClean="0"/>
              <a:t>È andato a Roma.</a:t>
            </a:r>
            <a:endParaRPr lang="cs-CZ" altLang="cs-CZ" sz="25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cs-CZ" sz="2500" i="1" smtClean="0"/>
              <a:t>Piero ha dato dei fiori a Maria.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200" i="1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6D9FCA7-3EF6-4C2A-AB88-790B0C57B469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cs-CZ" sz="1400" smtClean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063F73C-6A0B-4253-8D53-85AA01C6B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620713"/>
            <a:ext cx="8591550" cy="576103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/>
              <a:t>Pozn. 1) </a:t>
            </a:r>
            <a:r>
              <a:rPr lang="cs-CZ" altLang="cs-CZ" sz="2400" b="1" dirty="0" err="1">
                <a:solidFill>
                  <a:srgbClr val="92D050"/>
                </a:solidFill>
              </a:rPr>
              <a:t>Extranukleární</a:t>
            </a:r>
            <a:r>
              <a:rPr lang="cs-CZ" altLang="cs-CZ" sz="2400" b="1" dirty="0">
                <a:solidFill>
                  <a:srgbClr val="92D050"/>
                </a:solidFill>
              </a:rPr>
              <a:t> větné členy </a:t>
            </a:r>
            <a:r>
              <a:rPr lang="cs-CZ" altLang="cs-CZ" sz="2400" dirty="0"/>
              <a:t>většinou na konci:</a:t>
            </a: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Ha </a:t>
            </a:r>
            <a:r>
              <a:rPr lang="cs-CZ" altLang="cs-CZ" sz="2400" i="1" dirty="0" err="1"/>
              <a:t>telefonato</a:t>
            </a:r>
            <a:r>
              <a:rPr lang="cs-CZ" altLang="cs-CZ" sz="2400" i="1" dirty="0"/>
              <a:t> a Maria </a:t>
            </a:r>
            <a:r>
              <a:rPr lang="cs-CZ" altLang="cs-CZ" sz="2400" i="1" u="sng" dirty="0">
                <a:solidFill>
                  <a:srgbClr val="92D050"/>
                </a:solidFill>
              </a:rPr>
              <a:t>per </a:t>
            </a:r>
            <a:r>
              <a:rPr lang="cs-CZ" altLang="cs-CZ" sz="2400" i="1" u="sng" dirty="0" err="1">
                <a:solidFill>
                  <a:srgbClr val="92D050"/>
                </a:solidFill>
              </a:rPr>
              <a:t>interesse</a:t>
            </a:r>
            <a:r>
              <a:rPr lang="cs-CZ" altLang="cs-CZ" sz="2400" i="1" dirty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 err="1"/>
              <a:t>Hanno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incontrato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Piero</a:t>
            </a:r>
            <a:r>
              <a:rPr lang="cs-CZ" altLang="cs-CZ" sz="2400" i="1" dirty="0"/>
              <a:t> </a:t>
            </a:r>
            <a:r>
              <a:rPr lang="cs-CZ" altLang="cs-CZ" sz="2400" i="1" u="sng" dirty="0">
                <a:solidFill>
                  <a:srgbClr val="92D050"/>
                </a:solidFill>
              </a:rPr>
              <a:t>a Milano</a:t>
            </a:r>
            <a:r>
              <a:rPr lang="cs-CZ" altLang="cs-CZ" sz="2400" i="1" dirty="0"/>
              <a:t>.</a:t>
            </a: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Je-li přítomno další příslovečné určení (i komplement), příslovečná určení času na začátku (</a:t>
            </a:r>
            <a:r>
              <a:rPr lang="cs-CZ" altLang="cs-CZ" sz="2400" dirty="0" err="1">
                <a:solidFill>
                  <a:srgbClr val="FFC000"/>
                </a:solidFill>
              </a:rPr>
              <a:t>cornice</a:t>
            </a:r>
            <a:r>
              <a:rPr lang="cs-CZ" altLang="cs-CZ" sz="2400" dirty="0">
                <a:solidFill>
                  <a:srgbClr val="FFC000"/>
                </a:solidFill>
              </a:rPr>
              <a:t> / kulisa)</a:t>
            </a:r>
            <a:r>
              <a:rPr lang="cs-CZ" altLang="cs-CZ" sz="2400" dirty="0"/>
              <a:t>:</a:t>
            </a: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u="sng" dirty="0" err="1">
                <a:solidFill>
                  <a:srgbClr val="FFC000"/>
                </a:solidFill>
              </a:rPr>
              <a:t>Il</a:t>
            </a:r>
            <a:r>
              <a:rPr lang="cs-CZ" altLang="cs-CZ" sz="2400" i="1" u="sng" dirty="0">
                <a:solidFill>
                  <a:srgbClr val="FFC000"/>
                </a:solidFill>
              </a:rPr>
              <a:t>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mese</a:t>
            </a:r>
            <a:r>
              <a:rPr lang="cs-CZ" altLang="cs-CZ" sz="2400" i="1" u="sng" dirty="0">
                <a:solidFill>
                  <a:srgbClr val="FFC000"/>
                </a:solidFill>
              </a:rPr>
              <a:t>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prossimo</a:t>
            </a:r>
            <a:r>
              <a:rPr lang="cs-CZ" altLang="cs-CZ" sz="2400" i="1" dirty="0">
                <a:solidFill>
                  <a:srgbClr val="FFC000"/>
                </a:solidFill>
              </a:rPr>
              <a:t> </a:t>
            </a:r>
            <a:r>
              <a:rPr lang="cs-CZ" altLang="cs-CZ" sz="2400" i="1" dirty="0"/>
              <a:t>Maria </a:t>
            </a:r>
            <a:r>
              <a:rPr lang="cs-CZ" altLang="cs-CZ" sz="2400" i="1" dirty="0" err="1"/>
              <a:t>andr</a:t>
            </a:r>
            <a:r>
              <a:rPr lang="it-IT" altLang="cs-CZ" sz="2400" i="1" dirty="0"/>
              <a:t>à </a:t>
            </a:r>
            <a:r>
              <a:rPr lang="it-IT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 Napoli</a:t>
            </a:r>
            <a:r>
              <a:rPr lang="it-IT" altLang="cs-CZ" sz="2400" i="1" dirty="0"/>
              <a:t>.</a:t>
            </a: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Na začátku i adverbiální komplementy (</a:t>
            </a:r>
            <a:r>
              <a:rPr lang="it-IT" altLang="cs-CZ" sz="2400" i="1" dirty="0"/>
              <a:t>i complementi di tempo argomentali</a:t>
            </a:r>
            <a:r>
              <a:rPr lang="it-IT" altLang="cs-CZ" sz="2400" dirty="0"/>
              <a:t>) s </a:t>
            </a:r>
            <a:r>
              <a:rPr lang="it-IT" altLang="cs-CZ" sz="2400" dirty="0" err="1"/>
              <a:t>některými</a:t>
            </a:r>
            <a:r>
              <a:rPr lang="it-IT" altLang="cs-CZ" sz="2400" dirty="0"/>
              <a:t> i</a:t>
            </a:r>
            <a:r>
              <a:rPr lang="cs-CZ" altLang="cs-CZ" sz="2400" dirty="0" err="1"/>
              <a:t>nakuzativními</a:t>
            </a:r>
            <a:r>
              <a:rPr lang="it-IT" altLang="cs-CZ" sz="2400" dirty="0"/>
              <a:t> </a:t>
            </a:r>
            <a:r>
              <a:rPr lang="it-IT" altLang="cs-CZ" sz="2400" dirty="0" err="1"/>
              <a:t>slovesy</a:t>
            </a:r>
            <a:r>
              <a:rPr lang="it-IT" altLang="cs-CZ" sz="2400" dirty="0"/>
              <a:t> (</a:t>
            </a:r>
            <a:r>
              <a:rPr lang="cs-CZ" altLang="cs-CZ" sz="2400" i="1" dirty="0" err="1"/>
              <a:t>sogg</a:t>
            </a:r>
            <a:r>
              <a:rPr lang="cs-CZ" altLang="cs-CZ" sz="2400" i="1" dirty="0"/>
              <a:t>.</a:t>
            </a:r>
            <a:r>
              <a:rPr lang="it-IT" altLang="cs-CZ" sz="2400" i="1" dirty="0"/>
              <a:t> postverbale</a:t>
            </a:r>
            <a:r>
              <a:rPr lang="it-IT" altLang="cs-CZ" sz="2400" dirty="0"/>
              <a:t>)</a:t>
            </a:r>
            <a:endParaRPr lang="it-IT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u="sng" dirty="0">
                <a:solidFill>
                  <a:srgbClr val="92D050"/>
                </a:solidFill>
              </a:rPr>
              <a:t>Nel 1939</a:t>
            </a:r>
            <a:r>
              <a:rPr lang="it-IT" altLang="cs-CZ" sz="2400" i="1" dirty="0">
                <a:solidFill>
                  <a:srgbClr val="92D050"/>
                </a:solidFill>
              </a:rPr>
              <a:t> </a:t>
            </a:r>
            <a:r>
              <a:rPr lang="it-IT" altLang="cs-CZ" sz="2400" i="1" dirty="0"/>
              <a:t>è scoppiata la guerra.</a:t>
            </a:r>
            <a:r>
              <a:rPr lang="cs-CZ" altLang="cs-CZ" sz="2400" i="1" dirty="0"/>
              <a:t>   </a:t>
            </a:r>
            <a:r>
              <a:rPr lang="cs-CZ" altLang="cs-CZ" sz="2400" dirty="0"/>
              <a:t>(čistě „</a:t>
            </a:r>
            <a:r>
              <a:rPr lang="cs-CZ" altLang="cs-CZ" sz="2400" dirty="0" err="1"/>
              <a:t>rematická</a:t>
            </a:r>
            <a:r>
              <a:rPr lang="cs-CZ" altLang="cs-CZ" sz="2400" dirty="0"/>
              <a:t>“ věta)</a:t>
            </a:r>
            <a:endParaRPr lang="it-IT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La guerra è scoppiata </a:t>
            </a:r>
            <a:r>
              <a:rPr lang="it-IT" altLang="cs-CZ" sz="2400" i="1" u="sng" dirty="0">
                <a:solidFill>
                  <a:srgbClr val="92D050"/>
                </a:solidFill>
              </a:rPr>
              <a:t>nel 1939</a:t>
            </a:r>
            <a:r>
              <a:rPr lang="it-IT" altLang="cs-CZ" sz="2400" i="1" dirty="0"/>
              <a:t>.</a:t>
            </a:r>
            <a:endParaRPr lang="cs-CZ" altLang="cs-CZ" sz="2400" i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306E66-F23E-4C89-92D1-0BFF17A5E44E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cs-CZ" altLang="cs-CZ" sz="1400" smtClean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ADE8648-ECD5-4A45-8299-834D9F747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664575" cy="61912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>
                <a:solidFill>
                  <a:srgbClr val="FFC000"/>
                </a:solidFill>
              </a:rPr>
              <a:t>   Pozn. 2)    </a:t>
            </a:r>
            <a:r>
              <a:rPr lang="cs-CZ" altLang="cs-CZ" sz="2400" b="1" dirty="0" err="1">
                <a:solidFill>
                  <a:srgbClr val="FFC000"/>
                </a:solidFill>
              </a:rPr>
              <a:t>Posizione</a:t>
            </a:r>
            <a:r>
              <a:rPr lang="cs-CZ" altLang="cs-CZ" sz="2400" b="1" dirty="0">
                <a:solidFill>
                  <a:srgbClr val="FFC000"/>
                </a:solidFill>
              </a:rPr>
              <a:t> </a:t>
            </a:r>
            <a:r>
              <a:rPr lang="cs-CZ" altLang="cs-CZ" sz="2400" b="1" dirty="0" err="1">
                <a:solidFill>
                  <a:srgbClr val="FFC000"/>
                </a:solidFill>
              </a:rPr>
              <a:t>postverbale</a:t>
            </a:r>
            <a:r>
              <a:rPr lang="cs-CZ" altLang="cs-CZ" sz="2400" b="1" dirty="0">
                <a:solidFill>
                  <a:srgbClr val="FFC000"/>
                </a:solidFill>
              </a:rPr>
              <a:t> </a:t>
            </a:r>
            <a:r>
              <a:rPr lang="cs-CZ" altLang="cs-CZ" sz="2400" b="1" dirty="0" err="1">
                <a:solidFill>
                  <a:srgbClr val="FFC000"/>
                </a:solidFill>
              </a:rPr>
              <a:t>del</a:t>
            </a:r>
            <a:r>
              <a:rPr lang="cs-CZ" altLang="cs-CZ" sz="2400" b="1" dirty="0">
                <a:solidFill>
                  <a:srgbClr val="FFC000"/>
                </a:solidFill>
              </a:rPr>
              <a:t> </a:t>
            </a:r>
            <a:r>
              <a:rPr lang="cs-CZ" altLang="cs-CZ" sz="2400" b="1" dirty="0" err="1">
                <a:solidFill>
                  <a:srgbClr val="FFC000"/>
                </a:solidFill>
              </a:rPr>
              <a:t>soggetto</a:t>
            </a:r>
            <a:r>
              <a:rPr lang="cs-CZ" altLang="cs-CZ" sz="2400" dirty="0">
                <a:solidFill>
                  <a:srgbClr val="FFC000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È arrivato </a:t>
            </a:r>
            <a:r>
              <a:rPr lang="it-IT" altLang="cs-CZ" sz="2400" i="1" u="sng" dirty="0"/>
              <a:t>Piero</a:t>
            </a:r>
            <a:r>
              <a:rPr lang="it-IT" altLang="cs-CZ" sz="2400" i="1" dirty="0"/>
              <a:t>.</a:t>
            </a:r>
            <a:r>
              <a:rPr lang="cs-CZ" altLang="cs-CZ" sz="2400" i="1" dirty="0"/>
              <a:t>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inakuzativní</a:t>
            </a:r>
            <a:r>
              <a:rPr lang="cs-CZ" altLang="cs-CZ" sz="2400" dirty="0"/>
              <a:t> sloveso)</a:t>
            </a:r>
            <a:endParaRPr lang="it-IT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dirty="0"/>
              <a:t>Tato </a:t>
            </a:r>
            <a:r>
              <a:rPr lang="it-IT" altLang="cs-CZ" sz="2400" dirty="0" err="1"/>
              <a:t>konstrukce</a:t>
            </a:r>
            <a:r>
              <a:rPr lang="it-IT" altLang="cs-CZ" sz="2400" dirty="0"/>
              <a:t> </a:t>
            </a:r>
            <a:r>
              <a:rPr lang="it-IT" altLang="cs-CZ" sz="24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intonačně</a:t>
            </a:r>
            <a:r>
              <a:rPr lang="it-IT" altLang="cs-CZ" sz="2400" dirty="0"/>
              <a:t> a </a:t>
            </a:r>
            <a:r>
              <a:rPr lang="it-IT" altLang="cs-CZ" sz="24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pragmaticky</a:t>
            </a:r>
            <a:r>
              <a:rPr lang="it-IT" altLang="cs-CZ" sz="2400" dirty="0"/>
              <a:t> </a:t>
            </a:r>
            <a:r>
              <a:rPr lang="it-IT" altLang="cs-CZ" sz="24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nepříznaková</a:t>
            </a:r>
            <a:r>
              <a:rPr lang="cs-CZ" altLang="cs-CZ" sz="2400" dirty="0"/>
              <a:t> (ale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2">
                    <a:lumMod val="90000"/>
                  </a:schemeClr>
                </a:solidFill>
              </a:rPr>
              <a:t>syntakticky</a:t>
            </a:r>
            <a:r>
              <a:rPr lang="it-IT" altLang="cs-CZ" sz="24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tx2">
                    <a:lumMod val="90000"/>
                  </a:schemeClr>
                </a:solidFill>
              </a:rPr>
              <a:t>příznaková</a:t>
            </a:r>
            <a:r>
              <a:rPr lang="cs-CZ" altLang="cs-CZ" sz="2400" dirty="0"/>
              <a:t>).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Ale i: </a:t>
            </a:r>
            <a:r>
              <a:rPr lang="it-IT" altLang="cs-CZ" sz="2400" i="1" dirty="0"/>
              <a:t>Ha telefonato </a:t>
            </a:r>
            <a:r>
              <a:rPr lang="it-IT" altLang="cs-CZ" sz="2400" i="1" u="sng" dirty="0"/>
              <a:t>Maria</a:t>
            </a:r>
            <a:r>
              <a:rPr lang="it-IT" altLang="cs-CZ" sz="2400" i="1" dirty="0"/>
              <a:t>.</a:t>
            </a:r>
            <a:r>
              <a:rPr lang="cs-CZ" altLang="cs-CZ" sz="2400" i="1" dirty="0"/>
              <a:t> </a:t>
            </a:r>
            <a:r>
              <a:rPr lang="cs-CZ" altLang="cs-CZ" sz="2400" dirty="0"/>
              <a:t>(není </a:t>
            </a:r>
            <a:r>
              <a:rPr lang="cs-CZ" altLang="cs-CZ" sz="2400" dirty="0" err="1"/>
              <a:t>inakuzativní</a:t>
            </a:r>
            <a:r>
              <a:rPr lang="cs-CZ" altLang="cs-CZ" sz="2400" dirty="0"/>
              <a:t>: proč tedy?)</a:t>
            </a:r>
            <a:endParaRPr lang="it-IT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2400" dirty="0"/>
              <a:t>S nepříznakovou intonací nesmí být po </a:t>
            </a:r>
            <a:r>
              <a:rPr lang="cs-CZ" altLang="cs-CZ" sz="2400" dirty="0" err="1"/>
              <a:t>postverbálním</a:t>
            </a:r>
            <a:r>
              <a:rPr lang="cs-CZ" altLang="cs-CZ" sz="2400" dirty="0"/>
              <a:t> S žádný další člen (výjimky: S </a:t>
            </a:r>
            <a:r>
              <a:rPr lang="cs-CZ" altLang="cs-CZ" sz="2400" dirty="0" err="1"/>
              <a:t>s</a:t>
            </a:r>
            <a:r>
              <a:rPr lang="cs-CZ" altLang="cs-CZ" sz="2400" dirty="0"/>
              <a:t> neurčitým členem, </a:t>
            </a:r>
            <a:r>
              <a:rPr lang="cs-CZ" altLang="cs-CZ" sz="2400" dirty="0" err="1"/>
              <a:t>costituente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pesante</a:t>
            </a:r>
            <a:r>
              <a:rPr lang="cs-CZ" altLang="cs-CZ" sz="2400" dirty="0"/>
              <a:t>):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                                         * </a:t>
            </a:r>
            <a:r>
              <a:rPr lang="it-IT" altLang="cs-CZ" sz="2400" i="1" dirty="0"/>
              <a:t>È arrivato Piero a Roma.</a:t>
            </a: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400" dirty="0" err="1"/>
              <a:t>Postverbální</a:t>
            </a:r>
            <a:r>
              <a:rPr lang="cs-CZ" altLang="cs-CZ" sz="2400" dirty="0"/>
              <a:t> pozice S není pragmaticky nepříznaková         u všech </a:t>
            </a:r>
            <a:r>
              <a:rPr lang="cs-CZ" altLang="cs-CZ" sz="2400" dirty="0" err="1"/>
              <a:t>inakuzativních</a:t>
            </a:r>
            <a:r>
              <a:rPr lang="cs-CZ" altLang="cs-CZ" sz="2400" dirty="0"/>
              <a:t> sloves: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                                                        *</a:t>
            </a:r>
            <a:r>
              <a:rPr lang="it-IT" altLang="cs-CZ" sz="2400" i="1" dirty="0"/>
              <a:t>Si è pentito </a:t>
            </a:r>
            <a:r>
              <a:rPr lang="it-IT" altLang="cs-CZ" sz="2400" i="1" u="sng" dirty="0"/>
              <a:t>Piero</a:t>
            </a:r>
            <a:r>
              <a:rPr lang="it-IT" altLang="cs-CZ" sz="2400" i="1" dirty="0"/>
              <a:t>.</a:t>
            </a:r>
            <a:r>
              <a:rPr lang="it-IT" altLang="cs-CZ" sz="2400" dirty="0"/>
              <a:t> </a:t>
            </a: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                                                      → </a:t>
            </a:r>
            <a:r>
              <a:rPr lang="it-IT" altLang="cs-CZ" sz="2400" i="1" u="sng" dirty="0"/>
              <a:t>Piero </a:t>
            </a:r>
            <a:r>
              <a:rPr lang="it-IT" altLang="cs-CZ" sz="2400" i="1" dirty="0"/>
              <a:t>si</a:t>
            </a:r>
            <a:r>
              <a:rPr lang="it-IT" altLang="cs-CZ" sz="2400" dirty="0"/>
              <a:t> </a:t>
            </a:r>
            <a:r>
              <a:rPr lang="it-IT" altLang="cs-CZ" sz="2400" i="1" dirty="0"/>
              <a:t>è pentito.</a:t>
            </a:r>
            <a:endParaRPr lang="cs-CZ" altLang="cs-CZ" sz="2400" i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442C0AE-2E28-4488-86E5-7561023768B4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cs-CZ" altLang="cs-CZ" sz="1400" smtClean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7000E2E-71F4-4A26-A1BA-B6DE3EFAF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03575" y="50800"/>
            <a:ext cx="5711825" cy="676275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Jen u</a:t>
            </a:r>
            <a:r>
              <a:rPr lang="cs-CZ" altLang="cs-CZ" sz="2200" i="1" dirty="0"/>
              <a:t> tzv. </a:t>
            </a:r>
            <a:r>
              <a:rPr lang="it-IT" altLang="cs-CZ" sz="2200" i="1" dirty="0">
                <a:solidFill>
                  <a:schemeClr val="tx2">
                    <a:lumMod val="75000"/>
                  </a:schemeClr>
                </a:solidFill>
              </a:rPr>
              <a:t>frasi eventivo-presentative</a:t>
            </a:r>
            <a:r>
              <a:rPr lang="it-IT" altLang="cs-CZ" sz="2200" i="1" dirty="0"/>
              <a:t>:</a:t>
            </a:r>
            <a:endParaRPr lang="it-IT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b="1" dirty="0"/>
              <a:t>Významový rozdíl?	           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b="1" i="1" dirty="0"/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È </a:t>
            </a:r>
            <a:r>
              <a:rPr lang="cs-CZ" altLang="cs-CZ" sz="2500" i="1" dirty="0" err="1"/>
              <a:t>arrivato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Piero</a:t>
            </a:r>
            <a:r>
              <a:rPr lang="cs-CZ" altLang="cs-CZ" sz="2500" i="1" dirty="0"/>
              <a:t>. </a:t>
            </a:r>
            <a:endParaRPr lang="cs-CZ" altLang="cs-CZ" sz="2500" b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/>
              <a:t>Piero</a:t>
            </a:r>
            <a:r>
              <a:rPr lang="cs-CZ" altLang="cs-CZ" sz="2500" i="1" dirty="0"/>
              <a:t> è </a:t>
            </a:r>
            <a:r>
              <a:rPr lang="cs-CZ" altLang="cs-CZ" sz="2500" i="1" dirty="0" err="1"/>
              <a:t>arrivato</a:t>
            </a:r>
            <a:r>
              <a:rPr lang="cs-CZ" altLang="cs-CZ" sz="2500" i="1" dirty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                                                  </a:t>
            </a:r>
            <a:endParaRPr lang="cs-CZ" altLang="cs-CZ" sz="2500" b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Ha </a:t>
            </a:r>
            <a:r>
              <a:rPr lang="cs-CZ" altLang="cs-CZ" sz="2500" i="1" dirty="0" err="1"/>
              <a:t>telefonato</a:t>
            </a:r>
            <a:r>
              <a:rPr lang="cs-CZ" altLang="cs-CZ" sz="2500" i="1" dirty="0"/>
              <a:t> Marco.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Marco ha </a:t>
            </a:r>
            <a:r>
              <a:rPr lang="cs-CZ" altLang="cs-CZ" sz="2500" i="1" dirty="0" err="1"/>
              <a:t>telefonato</a:t>
            </a:r>
            <a:r>
              <a:rPr lang="cs-CZ" altLang="cs-CZ" sz="2500" i="1" dirty="0"/>
              <a:t>.</a:t>
            </a: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>
              <a:defRPr/>
            </a:pPr>
            <a:endParaRPr lang="cs-CZ" altLang="cs-CZ" sz="2200" dirty="0">
              <a:solidFill>
                <a:srgbClr val="92D050"/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2B34B1-5579-4CD6-BA8C-B975E73BE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60350"/>
            <a:ext cx="8231187" cy="626427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5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Remember</a:t>
            </a:r>
            <a:r>
              <a:rPr lang="cs-CZ" sz="25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500" dirty="0"/>
              <a:t>1. Co je to příznakový x nepříznakový slovosled?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500" dirty="0"/>
              <a:t>- syntakticky / pragmaticky / intonačně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500" dirty="0"/>
              <a:t>- většinou splývá, ale ne vždy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5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500" dirty="0"/>
              <a:t>2. Co je funkční větná perspektiva (aktuální členění)?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500" b="1" dirty="0"/>
              <a:t>Východisko (</a:t>
            </a:r>
            <a:r>
              <a:rPr lang="cs-CZ" sz="2500" b="1" dirty="0" err="1"/>
              <a:t>dato</a:t>
            </a:r>
            <a:r>
              <a:rPr lang="cs-CZ" sz="2500" b="1" dirty="0"/>
              <a:t>) x jádro (</a:t>
            </a:r>
            <a:r>
              <a:rPr lang="cs-CZ" sz="2500" b="1" dirty="0" err="1"/>
              <a:t>nuovo</a:t>
            </a:r>
            <a:r>
              <a:rPr lang="cs-CZ" sz="2500" b="1" dirty="0"/>
              <a:t>), </a:t>
            </a:r>
            <a:r>
              <a:rPr lang="cs-CZ" sz="2500" dirty="0"/>
              <a:t>téma x réma: pojmy většinou splývají, ale někdo je rozlišuje. (Pro nás zásadní kontextová </a:t>
            </a:r>
            <a:r>
              <a:rPr lang="cs-CZ" sz="2500" dirty="0" err="1"/>
              <a:t>zapojenost</a:t>
            </a:r>
            <a:r>
              <a:rPr lang="cs-CZ" sz="2500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5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500" dirty="0"/>
              <a:t>3. Jak vypadá syntakticky nepříznakový slovosled: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500" dirty="0"/>
              <a:t>- tušit, že se věci komplikují u </a:t>
            </a:r>
            <a:r>
              <a:rPr lang="cs-CZ" sz="2500" dirty="0" err="1"/>
              <a:t>postverbálního</a:t>
            </a:r>
            <a:r>
              <a:rPr lang="cs-CZ" sz="2500" dirty="0"/>
              <a:t> postavení subjektu (nejen u </a:t>
            </a:r>
            <a:r>
              <a:rPr lang="cs-CZ" sz="2500" dirty="0" err="1"/>
              <a:t>inakuzativních</a:t>
            </a:r>
            <a:r>
              <a:rPr lang="cs-CZ" sz="2500" dirty="0"/>
              <a:t> sloves)</a:t>
            </a:r>
            <a:endParaRPr lang="it-IT" sz="2500" dirty="0"/>
          </a:p>
        </p:txBody>
      </p:sp>
      <p:sp>
        <p:nvSpPr>
          <p:cNvPr id="2662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048DDDD-CF76-4462-A334-335B9FFB6C1F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A3DFA75-F220-4F87-80E3-0B129532360C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cs-CZ" altLang="cs-CZ" sz="1400" smtClean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67A01A5-CAE4-4814-82D2-B913101EF4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7675" y="549275"/>
            <a:ext cx="6156325" cy="68135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Slovosled v italštině poměrně volný, ale méně než v češtině (</a:t>
            </a:r>
            <a:r>
              <a:rPr lang="cs-CZ" altLang="cs-CZ" sz="2500" dirty="0" err="1"/>
              <a:t>jaz</a:t>
            </a:r>
            <a:r>
              <a:rPr lang="cs-CZ" altLang="cs-CZ" sz="2500" dirty="0"/>
              <a:t>. typologie!):        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  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 Pavel bije Petra.  </a:t>
            </a:r>
            <a:r>
              <a:rPr lang="cs-CZ" altLang="cs-CZ" sz="2500" i="1" dirty="0"/>
              <a:t>x   </a:t>
            </a:r>
            <a:r>
              <a:rPr lang="cs-CZ" altLang="cs-CZ" sz="2500" i="1" dirty="0" smtClean="0"/>
              <a:t>Petra </a:t>
            </a:r>
            <a:r>
              <a:rPr lang="cs-CZ" altLang="cs-CZ" sz="2500" i="1" dirty="0"/>
              <a:t>bije </a:t>
            </a:r>
            <a:r>
              <a:rPr lang="cs-CZ" altLang="cs-CZ" sz="2500" i="1" dirty="0" smtClean="0"/>
              <a:t>Pavel. </a:t>
            </a:r>
            <a:endParaRPr lang="cs-CZ" altLang="cs-CZ" sz="25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 Paolo </a:t>
            </a:r>
            <a:r>
              <a:rPr lang="cs-CZ" altLang="cs-CZ" sz="2500" i="1" dirty="0" err="1"/>
              <a:t>picchia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Piero</a:t>
            </a:r>
            <a:r>
              <a:rPr lang="cs-CZ" altLang="cs-CZ" sz="2500" i="1" dirty="0"/>
              <a:t>. </a:t>
            </a:r>
            <a:endParaRPr lang="cs-CZ" altLang="cs-CZ" sz="25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b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rgbClr val="CCFFCC"/>
                </a:solidFill>
              </a:rPr>
              <a:t>sl. nepříznakový </a:t>
            </a:r>
            <a:r>
              <a:rPr lang="cs-CZ" altLang="cs-CZ" sz="2500" dirty="0">
                <a:solidFill>
                  <a:srgbClr val="CCFFCC"/>
                </a:solidFill>
              </a:rPr>
              <a:t>(objektivní, </a:t>
            </a:r>
            <a:r>
              <a:rPr lang="cs-CZ" altLang="cs-CZ" sz="2500" i="1" dirty="0" err="1">
                <a:solidFill>
                  <a:srgbClr val="CCFFCC"/>
                </a:solidFill>
              </a:rPr>
              <a:t>ordine</a:t>
            </a:r>
            <a:r>
              <a:rPr lang="cs-CZ" altLang="cs-CZ" sz="2500" i="1" dirty="0">
                <a:solidFill>
                  <a:srgbClr val="CCFFCC"/>
                </a:solidFill>
              </a:rPr>
              <a:t> non </a:t>
            </a:r>
            <a:r>
              <a:rPr lang="cs-CZ" altLang="cs-CZ" sz="2500" i="1" dirty="0" err="1">
                <a:solidFill>
                  <a:srgbClr val="CCFFCC"/>
                </a:solidFill>
              </a:rPr>
              <a:t>marcato</a:t>
            </a:r>
            <a:r>
              <a:rPr lang="cs-CZ" altLang="cs-CZ" sz="2500" dirty="0">
                <a:solidFill>
                  <a:srgbClr val="CCFFCC"/>
                </a:solidFill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rgbClr val="FFCCFF"/>
                </a:solidFill>
              </a:rPr>
              <a:t>x sl. příznakový </a:t>
            </a:r>
            <a:r>
              <a:rPr lang="cs-CZ" altLang="cs-CZ" sz="2500" dirty="0">
                <a:solidFill>
                  <a:srgbClr val="FFCCFF"/>
                </a:solidFill>
              </a:rPr>
              <a:t>(subjektivní, </a:t>
            </a:r>
            <a:r>
              <a:rPr lang="cs-CZ" altLang="cs-CZ" sz="2500" i="1" dirty="0" err="1">
                <a:solidFill>
                  <a:srgbClr val="FFCCFF"/>
                </a:solidFill>
              </a:rPr>
              <a:t>ordine</a:t>
            </a:r>
            <a:r>
              <a:rPr lang="cs-CZ" altLang="cs-CZ" sz="2500" i="1" dirty="0">
                <a:solidFill>
                  <a:srgbClr val="FFCCFF"/>
                </a:solidFill>
              </a:rPr>
              <a:t> </a:t>
            </a:r>
            <a:r>
              <a:rPr lang="cs-CZ" altLang="cs-CZ" sz="2500" i="1" dirty="0" err="1">
                <a:solidFill>
                  <a:srgbClr val="FFCCFF"/>
                </a:solidFill>
              </a:rPr>
              <a:t>marcato</a:t>
            </a:r>
            <a:r>
              <a:rPr lang="cs-CZ" altLang="cs-CZ" sz="2500" dirty="0">
                <a:solidFill>
                  <a:srgbClr val="FFCCFF"/>
                </a:solidFill>
              </a:rPr>
              <a:t>):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a) syntakticky (</a:t>
            </a:r>
            <a:r>
              <a:rPr lang="cs-CZ" altLang="cs-CZ" sz="2500" i="1" dirty="0" err="1"/>
              <a:t>sintatticamente</a:t>
            </a:r>
            <a:r>
              <a:rPr lang="cs-CZ" altLang="cs-CZ" sz="2500" dirty="0"/>
              <a:t>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b) pragmaticky (</a:t>
            </a:r>
            <a:r>
              <a:rPr lang="cs-CZ" altLang="cs-CZ" sz="2500" i="1" dirty="0" err="1"/>
              <a:t>pragmaticamente</a:t>
            </a:r>
            <a:r>
              <a:rPr lang="cs-CZ" altLang="cs-CZ" sz="2500" dirty="0"/>
              <a:t>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c) intonačně / foneticky (</a:t>
            </a:r>
            <a:r>
              <a:rPr lang="cs-CZ" altLang="cs-CZ" sz="2500" i="1" dirty="0" err="1"/>
              <a:t>intonativamente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2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39750" y="908050"/>
            <a:ext cx="8375650" cy="51879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b="1" smtClean="0">
                <a:solidFill>
                  <a:srgbClr val="FFC000"/>
                </a:solidFill>
              </a:rPr>
              <a:t>a) syntakticky</a:t>
            </a:r>
            <a:r>
              <a:rPr lang="cs-CZ" altLang="cs-CZ" sz="2500" smtClean="0">
                <a:solidFill>
                  <a:srgbClr val="FFC000"/>
                </a:solidFill>
              </a:rPr>
              <a:t> </a:t>
            </a:r>
            <a:r>
              <a:rPr lang="cs-CZ" altLang="cs-CZ" sz="2500" smtClean="0"/>
              <a:t>-  základní struktura italské (i české) věty: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500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b="1" smtClean="0"/>
              <a:t>podmět + přísudek + přímý předmět + nepřímý předmět + příslovečná (okolnostní) určení</a:t>
            </a:r>
            <a:r>
              <a:rPr lang="cs-CZ" altLang="cs-CZ" sz="2500" smtClean="0"/>
              <a:t> </a:t>
            </a:r>
            <a:endParaRPr lang="cs-CZ" altLang="cs-CZ" sz="25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5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i="1" smtClean="0"/>
              <a:t> </a:t>
            </a:r>
            <a:r>
              <a:rPr lang="cs-CZ" altLang="cs-CZ" sz="2500" i="1" smtClean="0">
                <a:solidFill>
                  <a:srgbClr val="CCFFCC"/>
                </a:solidFill>
              </a:rPr>
              <a:t>•</a:t>
            </a:r>
            <a:r>
              <a:rPr lang="cs-CZ" altLang="cs-CZ" sz="2500" b="1" smtClean="0">
                <a:solidFill>
                  <a:srgbClr val="CCFFCC"/>
                </a:solidFill>
              </a:rPr>
              <a:t> </a:t>
            </a:r>
            <a:r>
              <a:rPr lang="cs-CZ" altLang="cs-CZ" sz="2500" smtClean="0">
                <a:solidFill>
                  <a:srgbClr val="CCFFCC"/>
                </a:solidFill>
              </a:rPr>
              <a:t>nepříznakový:</a:t>
            </a:r>
            <a:r>
              <a:rPr lang="cs-CZ" altLang="cs-CZ" sz="2500" i="1" smtClean="0"/>
              <a:t>   Paolo mangia la minestra.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5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500" i="1" smtClean="0"/>
              <a:t> </a:t>
            </a:r>
            <a:r>
              <a:rPr lang="cs-CZ" altLang="cs-CZ" sz="2500" i="1" smtClean="0">
                <a:solidFill>
                  <a:srgbClr val="FFCCFF"/>
                </a:solidFill>
              </a:rPr>
              <a:t>••</a:t>
            </a:r>
            <a:r>
              <a:rPr lang="cs-CZ" altLang="cs-CZ" sz="2500" smtClean="0">
                <a:solidFill>
                  <a:srgbClr val="FFCCFF"/>
                </a:solidFill>
              </a:rPr>
              <a:t> příznakový:  </a:t>
            </a:r>
            <a:r>
              <a:rPr lang="cs-CZ" altLang="cs-CZ" sz="2500" i="1" smtClean="0"/>
              <a:t>   </a:t>
            </a:r>
            <a:r>
              <a:rPr lang="cs-CZ" altLang="cs-CZ" sz="2500" i="1" u="sng" smtClean="0"/>
              <a:t>La minestra</a:t>
            </a:r>
            <a:r>
              <a:rPr lang="cs-CZ" altLang="cs-CZ" sz="2500" i="1" smtClean="0"/>
              <a:t>, </a:t>
            </a:r>
            <a:r>
              <a:rPr lang="cs-CZ" altLang="cs-CZ" sz="2500" i="1" u="sng" smtClean="0"/>
              <a:t>la</a:t>
            </a:r>
            <a:r>
              <a:rPr lang="cs-CZ" altLang="cs-CZ" sz="2500" i="1" smtClean="0"/>
              <a:t> mangia Paolo.</a:t>
            </a:r>
            <a:endParaRPr lang="cs-CZ" altLang="cs-CZ" sz="2500" smtClean="0"/>
          </a:p>
        </p:txBody>
      </p:sp>
      <p:sp>
        <p:nvSpPr>
          <p:cNvPr id="7171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C24700-A78B-4C3A-AE6A-40448761F027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F70607-2427-4C9B-A11E-3F01BF3F0568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cs-CZ" altLang="cs-CZ" sz="1400" smtClean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6033BEC-ECF8-44BA-8843-D7F280B728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88913"/>
            <a:ext cx="8304212" cy="62642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rgbClr val="92D050"/>
                </a:solidFill>
              </a:rPr>
              <a:t>                 </a:t>
            </a:r>
            <a:endParaRPr lang="cs-CZ" altLang="cs-CZ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dirty="0">
                <a:solidFill>
                  <a:srgbClr val="FFC000"/>
                </a:solidFill>
              </a:rPr>
              <a:t>b)</a:t>
            </a:r>
            <a:r>
              <a:rPr lang="cs-CZ" altLang="cs-CZ" sz="2600" dirty="0"/>
              <a:t> </a:t>
            </a:r>
            <a:r>
              <a:rPr lang="cs-CZ" altLang="cs-CZ" sz="2600" b="1" dirty="0">
                <a:solidFill>
                  <a:srgbClr val="FFC000"/>
                </a:solidFill>
              </a:rPr>
              <a:t>pragmaticky</a:t>
            </a:r>
            <a:r>
              <a:rPr lang="cs-CZ" altLang="cs-CZ" sz="2600" b="1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>
                <a:solidFill>
                  <a:srgbClr val="CCFFCC"/>
                </a:solidFill>
              </a:rPr>
              <a:t>•</a:t>
            </a:r>
            <a:r>
              <a:rPr lang="cs-CZ" altLang="cs-CZ" sz="2600" b="1" dirty="0">
                <a:solidFill>
                  <a:srgbClr val="CCFFCC"/>
                </a:solidFill>
              </a:rPr>
              <a:t> </a:t>
            </a:r>
            <a:r>
              <a:rPr lang="cs-CZ" altLang="cs-CZ" sz="2600" dirty="0">
                <a:solidFill>
                  <a:srgbClr val="CCFFCC"/>
                </a:solidFill>
              </a:rPr>
              <a:t>nepříznakový - </a:t>
            </a:r>
            <a:r>
              <a:rPr lang="cs-CZ" altLang="cs-CZ" sz="2600" dirty="0"/>
              <a:t>nabízí-li se více různým kontextům: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600" i="1" dirty="0">
              <a:solidFill>
                <a:srgbClr val="CCFFCC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>
                <a:solidFill>
                  <a:srgbClr val="CCFFCC"/>
                </a:solidFill>
              </a:rPr>
              <a:t>                      Paolo </a:t>
            </a:r>
            <a:r>
              <a:rPr lang="cs-CZ" altLang="cs-CZ" sz="2600" i="1" dirty="0" err="1">
                <a:solidFill>
                  <a:srgbClr val="CCFFCC"/>
                </a:solidFill>
              </a:rPr>
              <a:t>mangia</a:t>
            </a:r>
            <a:r>
              <a:rPr lang="cs-CZ" altLang="cs-CZ" sz="2600" i="1" dirty="0">
                <a:solidFill>
                  <a:srgbClr val="CCFFCC"/>
                </a:solidFill>
              </a:rPr>
              <a:t> la </a:t>
            </a:r>
            <a:r>
              <a:rPr lang="cs-CZ" altLang="cs-CZ" sz="2600" i="1" dirty="0" err="1">
                <a:solidFill>
                  <a:srgbClr val="CCFFCC"/>
                </a:solidFill>
              </a:rPr>
              <a:t>minestra</a:t>
            </a:r>
            <a:r>
              <a:rPr lang="cs-CZ" altLang="cs-CZ" sz="2600" i="1" dirty="0">
                <a:solidFill>
                  <a:srgbClr val="CCFFCC"/>
                </a:solidFill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/>
              <a:t>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/>
              <a:t>Che cosa </a:t>
            </a:r>
            <a:r>
              <a:rPr lang="cs-CZ" altLang="cs-CZ" sz="2600" i="1" dirty="0" err="1"/>
              <a:t>succede</a:t>
            </a:r>
            <a:r>
              <a:rPr lang="cs-CZ" altLang="cs-CZ" sz="2600" i="1" dirty="0"/>
              <a:t>? Che cosa fa P.? Cosa </a:t>
            </a:r>
            <a:r>
              <a:rPr lang="cs-CZ" altLang="cs-CZ" sz="2600" i="1" dirty="0" err="1"/>
              <a:t>mangia</a:t>
            </a:r>
            <a:r>
              <a:rPr lang="cs-CZ" altLang="cs-CZ" sz="2600" i="1" dirty="0"/>
              <a:t> P.?</a:t>
            </a:r>
            <a:endParaRPr lang="cs-CZ" altLang="cs-CZ" sz="26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6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>
                <a:solidFill>
                  <a:srgbClr val="FFCCFF"/>
                </a:solidFill>
              </a:rPr>
              <a:t>••</a:t>
            </a:r>
            <a:r>
              <a:rPr lang="cs-CZ" altLang="cs-CZ" sz="2600" dirty="0">
                <a:solidFill>
                  <a:srgbClr val="FFCCFF"/>
                </a:solidFill>
              </a:rPr>
              <a:t> příznakový: </a:t>
            </a:r>
            <a:r>
              <a:rPr lang="cs-CZ" altLang="cs-CZ" sz="2600" dirty="0"/>
              <a:t>jen jedna konkrétní otázka, více pragmatické informace, než lze získat pouhou sumou jednotlivých členů</a:t>
            </a:r>
            <a:r>
              <a:rPr lang="cs-CZ" altLang="cs-CZ" sz="2600" i="1" dirty="0"/>
              <a:t>: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/>
              <a:t>                         </a:t>
            </a:r>
            <a:r>
              <a:rPr lang="cs-CZ" altLang="cs-CZ" sz="2600" i="1" dirty="0">
                <a:solidFill>
                  <a:srgbClr val="FFCCFF"/>
                </a:solidFill>
              </a:rPr>
              <a:t>La </a:t>
            </a:r>
            <a:r>
              <a:rPr lang="cs-CZ" altLang="cs-CZ" sz="2600" i="1" dirty="0" err="1">
                <a:solidFill>
                  <a:srgbClr val="FFCCFF"/>
                </a:solidFill>
              </a:rPr>
              <a:t>minestra</a:t>
            </a:r>
            <a:r>
              <a:rPr lang="cs-CZ" altLang="cs-CZ" sz="2600" i="1" dirty="0">
                <a:solidFill>
                  <a:srgbClr val="FFCCFF"/>
                </a:solidFill>
              </a:rPr>
              <a:t>, la </a:t>
            </a:r>
            <a:r>
              <a:rPr lang="cs-CZ" altLang="cs-CZ" sz="2600" i="1" dirty="0" err="1">
                <a:solidFill>
                  <a:srgbClr val="FFCCFF"/>
                </a:solidFill>
              </a:rPr>
              <a:t>mangia</a:t>
            </a:r>
            <a:r>
              <a:rPr lang="cs-CZ" altLang="cs-CZ" sz="2600" i="1" dirty="0">
                <a:solidFill>
                  <a:srgbClr val="FFCCFF"/>
                </a:solidFill>
              </a:rPr>
              <a:t> Paolo</a:t>
            </a:r>
            <a:r>
              <a:rPr lang="cs-CZ" altLang="cs-CZ" sz="2600" i="1" dirty="0"/>
              <a:t>.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 err="1"/>
              <a:t>Chi</a:t>
            </a:r>
            <a:r>
              <a:rPr lang="cs-CZ" altLang="cs-CZ" sz="2600" i="1" dirty="0"/>
              <a:t> </a:t>
            </a:r>
            <a:r>
              <a:rPr lang="cs-CZ" altLang="cs-CZ" sz="2600" i="1" dirty="0" err="1"/>
              <a:t>mangia</a:t>
            </a:r>
            <a:r>
              <a:rPr lang="cs-CZ" altLang="cs-CZ" sz="2600" i="1" dirty="0"/>
              <a:t> la </a:t>
            </a:r>
            <a:r>
              <a:rPr lang="cs-CZ" altLang="cs-CZ" sz="2600" i="1" dirty="0" err="1"/>
              <a:t>minestra</a:t>
            </a:r>
            <a:r>
              <a:rPr lang="cs-CZ" altLang="cs-CZ" sz="2600" i="1" dirty="0"/>
              <a:t>? </a:t>
            </a:r>
            <a:endParaRPr lang="cs-CZ" altLang="cs-CZ" sz="26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6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6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2B7A77-0239-4CD1-BBD7-56B0DC3E3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836613"/>
            <a:ext cx="5638800" cy="52593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dirty="0">
                <a:solidFill>
                  <a:srgbClr val="FFC000"/>
                </a:solidFill>
              </a:rPr>
              <a:t>c) </a:t>
            </a:r>
            <a:r>
              <a:rPr lang="cs-CZ" altLang="cs-CZ" sz="2600" b="1" dirty="0">
                <a:solidFill>
                  <a:srgbClr val="FFC000"/>
                </a:solidFill>
              </a:rPr>
              <a:t>intonačně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b="1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>
                <a:solidFill>
                  <a:srgbClr val="CCFFCC"/>
                </a:solidFill>
              </a:rPr>
              <a:t>• </a:t>
            </a:r>
            <a:r>
              <a:rPr lang="cs-CZ" altLang="cs-CZ" sz="2600" dirty="0">
                <a:solidFill>
                  <a:srgbClr val="CCFFCC"/>
                </a:solidFill>
              </a:rPr>
              <a:t>nepříznakový</a:t>
            </a:r>
            <a:r>
              <a:rPr lang="cs-CZ" altLang="cs-CZ" sz="2600" dirty="0"/>
              <a:t> - kontinuální intonační realizace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600" i="1" dirty="0">
              <a:solidFill>
                <a:srgbClr val="CCFFCC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>
                <a:solidFill>
                  <a:srgbClr val="CCFFCC"/>
                </a:solidFill>
              </a:rPr>
              <a:t>Paolo </a:t>
            </a:r>
            <a:r>
              <a:rPr lang="cs-CZ" altLang="cs-CZ" sz="2600" i="1" dirty="0" err="1">
                <a:solidFill>
                  <a:srgbClr val="CCFFCC"/>
                </a:solidFill>
              </a:rPr>
              <a:t>mangia</a:t>
            </a:r>
            <a:r>
              <a:rPr lang="cs-CZ" altLang="cs-CZ" sz="2600" i="1" dirty="0">
                <a:solidFill>
                  <a:srgbClr val="CCFFCC"/>
                </a:solidFill>
              </a:rPr>
              <a:t> la </a:t>
            </a:r>
            <a:r>
              <a:rPr lang="cs-CZ" altLang="cs-CZ" sz="2600" i="1" dirty="0" err="1">
                <a:solidFill>
                  <a:srgbClr val="CCFFCC"/>
                </a:solidFill>
              </a:rPr>
              <a:t>minestra</a:t>
            </a:r>
            <a:r>
              <a:rPr lang="cs-CZ" altLang="cs-CZ" sz="2600" i="1" dirty="0">
                <a:solidFill>
                  <a:srgbClr val="CCFFCC"/>
                </a:solidFill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6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600" i="1" dirty="0">
              <a:solidFill>
                <a:srgbClr val="FFCCFF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>
                <a:solidFill>
                  <a:srgbClr val="FFCCFF"/>
                </a:solidFill>
              </a:rPr>
              <a:t>••</a:t>
            </a:r>
            <a:r>
              <a:rPr lang="cs-CZ" altLang="cs-CZ" sz="2600" dirty="0">
                <a:solidFill>
                  <a:srgbClr val="FFCCFF"/>
                </a:solidFill>
              </a:rPr>
              <a:t> příznakový</a:t>
            </a:r>
            <a:r>
              <a:rPr lang="cs-CZ" altLang="cs-CZ" sz="2600" dirty="0"/>
              <a:t> - přerušení, pauza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600" i="1" dirty="0">
              <a:solidFill>
                <a:srgbClr val="FFCCFF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>
                <a:solidFill>
                  <a:srgbClr val="FFCCFF"/>
                </a:solidFill>
              </a:rPr>
              <a:t>La </a:t>
            </a:r>
            <a:r>
              <a:rPr lang="cs-CZ" altLang="cs-CZ" sz="2600" i="1" dirty="0" err="1">
                <a:solidFill>
                  <a:srgbClr val="FFCCFF"/>
                </a:solidFill>
              </a:rPr>
              <a:t>minestra</a:t>
            </a:r>
            <a:r>
              <a:rPr lang="cs-CZ" altLang="cs-CZ" sz="2600" i="1" dirty="0">
                <a:solidFill>
                  <a:srgbClr val="FFCCFF"/>
                </a:solidFill>
              </a:rPr>
              <a:t>, la </a:t>
            </a:r>
            <a:r>
              <a:rPr lang="cs-CZ" altLang="cs-CZ" sz="2600" i="1" dirty="0" err="1">
                <a:solidFill>
                  <a:srgbClr val="FFCCFF"/>
                </a:solidFill>
              </a:rPr>
              <a:t>mangia</a:t>
            </a:r>
            <a:r>
              <a:rPr lang="cs-CZ" altLang="cs-CZ" sz="2600" i="1" dirty="0">
                <a:solidFill>
                  <a:srgbClr val="FFCCFF"/>
                </a:solidFill>
              </a:rPr>
              <a:t> Paolo</a:t>
            </a:r>
            <a:r>
              <a:rPr lang="cs-CZ" altLang="cs-CZ" sz="2600" i="1" dirty="0"/>
              <a:t>.</a:t>
            </a:r>
            <a:endParaRPr lang="cs-CZ" altLang="cs-CZ" sz="26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i="1" dirty="0"/>
          </a:p>
          <a:p>
            <a:pPr>
              <a:defRPr/>
            </a:pPr>
            <a:endParaRPr lang="cs-CZ" dirty="0"/>
          </a:p>
        </p:txBody>
      </p:sp>
      <p:sp>
        <p:nvSpPr>
          <p:cNvPr id="10243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642370-2763-440A-B209-3792434E01C0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6A91855-87A8-4D51-B23E-CAC938E46E64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400" smtClean="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1521B76-F8DB-4FBE-8E24-B712B45EE3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88913"/>
            <a:ext cx="8375650" cy="65532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Často se 3 typy </a:t>
            </a:r>
            <a:r>
              <a:rPr lang="cs-CZ" altLang="cs-CZ" sz="2500" dirty="0" err="1"/>
              <a:t>příznakovosti</a:t>
            </a:r>
            <a:r>
              <a:rPr lang="cs-CZ" altLang="cs-CZ" sz="2500" dirty="0"/>
              <a:t> shodují, ale ne vždy: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i="1" dirty="0">
              <a:solidFill>
                <a:srgbClr val="FFC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>
                <a:solidFill>
                  <a:srgbClr val="FFC000"/>
                </a:solidFill>
              </a:rPr>
              <a:t>Piero</a:t>
            </a:r>
            <a:r>
              <a:rPr lang="cs-CZ" altLang="cs-CZ" sz="2500" i="1" dirty="0">
                <a:solidFill>
                  <a:srgbClr val="FFC000"/>
                </a:solidFill>
              </a:rPr>
              <a:t> </a:t>
            </a:r>
            <a:r>
              <a:rPr lang="cs-CZ" altLang="cs-CZ" sz="2500" i="1" dirty="0" err="1">
                <a:solidFill>
                  <a:srgbClr val="FFC000"/>
                </a:solidFill>
              </a:rPr>
              <a:t>mangia</a:t>
            </a:r>
            <a:r>
              <a:rPr lang="cs-CZ" altLang="cs-CZ" sz="2500" i="1" dirty="0">
                <a:solidFill>
                  <a:srgbClr val="FFC000"/>
                </a:solidFill>
              </a:rPr>
              <a:t> LA MINESTRA.</a:t>
            </a:r>
            <a:r>
              <a:rPr lang="cs-CZ" altLang="cs-CZ" sz="2500" dirty="0">
                <a:solidFill>
                  <a:srgbClr val="FFC000"/>
                </a:solidFill>
              </a:rPr>
              <a:t> </a:t>
            </a: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syntakticky </a:t>
            </a:r>
            <a:r>
              <a:rPr lang="cs-CZ" altLang="cs-CZ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nepříznakový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x intonačně </a:t>
            </a:r>
            <a:r>
              <a:rPr lang="cs-CZ" altLang="cs-CZ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příznakový</a:t>
            </a:r>
            <a:r>
              <a:rPr lang="cs-CZ" altLang="cs-CZ" sz="2500" dirty="0"/>
              <a:t> (zdůraznění)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x pragmaticky </a:t>
            </a:r>
            <a:r>
              <a:rPr lang="cs-CZ" altLang="cs-CZ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příznakový</a:t>
            </a:r>
            <a:r>
              <a:rPr lang="cs-CZ" altLang="cs-CZ" sz="2500" dirty="0"/>
              <a:t> (kontext: </a:t>
            </a:r>
            <a:r>
              <a:rPr lang="cs-CZ" altLang="cs-CZ" sz="2500" i="1" dirty="0" err="1"/>
              <a:t>Piero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mangia</a:t>
            </a:r>
            <a:r>
              <a:rPr lang="cs-CZ" altLang="cs-CZ" sz="2500" i="1" dirty="0"/>
              <a:t> la </a:t>
            </a:r>
            <a:r>
              <a:rPr lang="cs-CZ" altLang="cs-CZ" sz="2500" i="1" dirty="0" err="1"/>
              <a:t>torta</a:t>
            </a:r>
            <a:r>
              <a:rPr lang="cs-CZ" altLang="cs-CZ" sz="2500" dirty="0"/>
              <a:t>).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>
                <a:solidFill>
                  <a:srgbClr val="FFC000"/>
                </a:solidFill>
              </a:rPr>
              <a:t>Ha </a:t>
            </a:r>
            <a:r>
              <a:rPr lang="cs-CZ" altLang="cs-CZ" sz="2500" i="1" dirty="0" err="1">
                <a:solidFill>
                  <a:srgbClr val="FFC000"/>
                </a:solidFill>
              </a:rPr>
              <a:t>telefonato</a:t>
            </a:r>
            <a:r>
              <a:rPr lang="cs-CZ" altLang="cs-CZ" sz="2500" i="1" dirty="0">
                <a:solidFill>
                  <a:srgbClr val="FFC000"/>
                </a:solidFill>
              </a:rPr>
              <a:t> </a:t>
            </a:r>
            <a:r>
              <a:rPr lang="cs-CZ" altLang="cs-CZ" sz="2500" i="1" dirty="0" err="1">
                <a:solidFill>
                  <a:srgbClr val="FFC000"/>
                </a:solidFill>
              </a:rPr>
              <a:t>Piero</a:t>
            </a:r>
            <a:r>
              <a:rPr lang="cs-CZ" altLang="cs-CZ" sz="2500" i="1" dirty="0">
                <a:solidFill>
                  <a:srgbClr val="FFC000"/>
                </a:solidFill>
              </a:rPr>
              <a:t>.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syntakticky </a:t>
            </a:r>
            <a:r>
              <a:rPr lang="cs-CZ" altLang="cs-CZ" sz="2500" dirty="0">
                <a:solidFill>
                  <a:srgbClr val="FFCCFF"/>
                </a:solidFill>
              </a:rPr>
              <a:t>příznakový,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x  pragmaticky i intonačně </a:t>
            </a:r>
            <a:r>
              <a:rPr lang="cs-CZ" altLang="cs-CZ" sz="2500" dirty="0">
                <a:solidFill>
                  <a:srgbClr val="FFCCFF"/>
                </a:solidFill>
              </a:rPr>
              <a:t>nepříznakový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        (</a:t>
            </a:r>
            <a:r>
              <a:rPr lang="cs-CZ" altLang="cs-CZ" sz="2500" i="1" dirty="0"/>
              <a:t>Che cosa è </a:t>
            </a:r>
            <a:r>
              <a:rPr lang="cs-CZ" altLang="cs-CZ" sz="2500" i="1" dirty="0" err="1"/>
              <a:t>successo</a:t>
            </a:r>
            <a:r>
              <a:rPr lang="cs-CZ" altLang="cs-CZ" sz="2500" i="1" dirty="0"/>
              <a:t>? </a:t>
            </a:r>
            <a:r>
              <a:rPr lang="cs-CZ" altLang="cs-CZ" sz="2500" i="1" dirty="0" err="1"/>
              <a:t>Chi</a:t>
            </a:r>
            <a:r>
              <a:rPr lang="cs-CZ" altLang="cs-CZ" sz="2500" i="1" dirty="0"/>
              <a:t> ha </a:t>
            </a:r>
            <a:r>
              <a:rPr lang="cs-CZ" altLang="cs-CZ" sz="2500" i="1" dirty="0" err="1"/>
              <a:t>telefonato</a:t>
            </a:r>
            <a:r>
              <a:rPr lang="cs-CZ" altLang="cs-CZ" sz="2500" i="1" dirty="0"/>
              <a:t>?</a:t>
            </a:r>
            <a:r>
              <a:rPr lang="cs-CZ" altLang="cs-CZ" sz="2500" dirty="0"/>
              <a:t>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      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x </a:t>
            </a:r>
            <a:r>
              <a:rPr lang="cs-CZ" altLang="cs-CZ" sz="2500" i="1" dirty="0" err="1">
                <a:solidFill>
                  <a:srgbClr val="99FF99"/>
                </a:solidFill>
              </a:rPr>
              <a:t>Piero</a:t>
            </a:r>
            <a:r>
              <a:rPr lang="cs-CZ" altLang="cs-CZ" sz="2500" i="1" dirty="0">
                <a:solidFill>
                  <a:srgbClr val="99FF99"/>
                </a:solidFill>
              </a:rPr>
              <a:t> ha </a:t>
            </a:r>
            <a:r>
              <a:rPr lang="cs-CZ" altLang="cs-CZ" sz="2500" i="1" dirty="0" err="1">
                <a:solidFill>
                  <a:srgbClr val="99FF99"/>
                </a:solidFill>
              </a:rPr>
              <a:t>telefonato</a:t>
            </a:r>
            <a:r>
              <a:rPr lang="cs-CZ" altLang="cs-CZ" sz="2500" i="1" dirty="0">
                <a:solidFill>
                  <a:srgbClr val="99FF99"/>
                </a:solidFill>
              </a:rPr>
              <a:t>.</a:t>
            </a:r>
            <a:r>
              <a:rPr lang="cs-CZ" altLang="cs-CZ" sz="2500" dirty="0">
                <a:solidFill>
                  <a:srgbClr val="99FF99"/>
                </a:solidFill>
              </a:rPr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solidFill>
                  <a:srgbClr val="FFC000"/>
                </a:solidFill>
              </a:rPr>
              <a:t>         </a:t>
            </a:r>
            <a:r>
              <a:rPr lang="cs-CZ" altLang="cs-CZ" sz="2500" dirty="0"/>
              <a:t>(</a:t>
            </a:r>
            <a:r>
              <a:rPr lang="cs-CZ" altLang="cs-CZ" sz="2500" i="1" dirty="0"/>
              <a:t>Che cosa ha </a:t>
            </a:r>
            <a:r>
              <a:rPr lang="cs-CZ" altLang="cs-CZ" sz="2500" i="1" dirty="0" err="1"/>
              <a:t>fatto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Piero</a:t>
            </a:r>
            <a:r>
              <a:rPr lang="cs-CZ" altLang="cs-CZ" sz="2500" i="1" dirty="0"/>
              <a:t>?</a:t>
            </a:r>
            <a:r>
              <a:rPr lang="cs-CZ" altLang="cs-CZ" sz="2500" dirty="0"/>
              <a:t>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5DEF0D4-1328-473F-82B0-53DEC21223B0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cs-CZ" sz="1400" smtClean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6E85A58-1731-4C3B-B8A4-B38B10FCE5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620713"/>
            <a:ext cx="8015287" cy="627221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cs typeface="Calibri" panose="020F0502020204030204" pitchFamily="34" charset="0"/>
              </a:rPr>
              <a:t>2. Faktory ovlivňující slovosled                                                          </a:t>
            </a:r>
            <a:r>
              <a:rPr lang="cs-CZ" altLang="cs-CZ" sz="2500" dirty="0">
                <a:cs typeface="Calibri" panose="020F0502020204030204" pitchFamily="34" charset="0"/>
              </a:rPr>
              <a:t>(vedle gramatické struktury a rytmických zřetelů)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b="1" dirty="0">
              <a:solidFill>
                <a:srgbClr val="FFC000"/>
              </a:solidFill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rgbClr val="FFC000"/>
                </a:solidFill>
                <a:cs typeface="Calibri" panose="020F0502020204030204" pitchFamily="34" charset="0"/>
              </a:rPr>
              <a:t>FUNKČNÍ VĚTNÁ PERSPEKTIVA (AKTUÁLNÍ VĚTNÉ ČLENĚNÍ)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dirty="0">
                <a:cs typeface="Calibri" panose="020F0502020204030204" pitchFamily="34" charset="0"/>
              </a:rPr>
              <a:t>AČ</a:t>
            </a:r>
            <a:r>
              <a:rPr lang="cs-CZ" altLang="it-IT" sz="2500" i="1" dirty="0">
                <a:cs typeface="Calibri" panose="020F0502020204030204" pitchFamily="34" charset="0"/>
              </a:rPr>
              <a:t>, </a:t>
            </a:r>
            <a:r>
              <a:rPr lang="cs-CZ" altLang="it-IT" sz="2500" i="1" dirty="0" err="1">
                <a:cs typeface="Calibri" panose="020F0502020204030204" pitchFamily="34" charset="0"/>
              </a:rPr>
              <a:t>information</a:t>
            </a:r>
            <a:r>
              <a:rPr lang="cs-CZ" altLang="it-IT" sz="2500" i="1" dirty="0">
                <a:cs typeface="Calibri" panose="020F0502020204030204" pitchFamily="34" charset="0"/>
              </a:rPr>
              <a:t> </a:t>
            </a:r>
            <a:r>
              <a:rPr lang="cs-CZ" altLang="it-IT" sz="2500" i="1" dirty="0" err="1">
                <a:cs typeface="Calibri" panose="020F0502020204030204" pitchFamily="34" charset="0"/>
              </a:rPr>
              <a:t>structure</a:t>
            </a:r>
            <a:r>
              <a:rPr lang="cs-CZ" altLang="it-IT" sz="2500" i="1" dirty="0">
                <a:cs typeface="Calibri" panose="020F0502020204030204" pitchFamily="34" charset="0"/>
              </a:rPr>
              <a:t>, </a:t>
            </a:r>
            <a:r>
              <a:rPr lang="cs-CZ" altLang="it-IT" sz="2500" i="1" dirty="0" err="1">
                <a:cs typeface="Calibri" panose="020F0502020204030204" pitchFamily="34" charset="0"/>
              </a:rPr>
              <a:t>functional</a:t>
            </a:r>
            <a:r>
              <a:rPr lang="cs-CZ" altLang="it-IT" sz="2500" i="1" dirty="0">
                <a:cs typeface="Calibri" panose="020F0502020204030204" pitchFamily="34" charset="0"/>
              </a:rPr>
              <a:t> sentence </a:t>
            </a:r>
            <a:r>
              <a:rPr lang="cs-CZ" altLang="it-IT" sz="2500" i="1" dirty="0" err="1">
                <a:cs typeface="Calibri" panose="020F0502020204030204" pitchFamily="34" charset="0"/>
              </a:rPr>
              <a:t>perspective</a:t>
            </a:r>
            <a:r>
              <a:rPr lang="cs-CZ" altLang="it-IT" sz="2500" dirty="0">
                <a:cs typeface="Calibri" panose="020F0502020204030204" pitchFamily="34" charset="0"/>
              </a:rPr>
              <a:t> (FSP) </a:t>
            </a:r>
            <a:r>
              <a:rPr lang="cs-CZ" altLang="it-IT" sz="2500" i="1" dirty="0" err="1">
                <a:cs typeface="Calibri" panose="020F0502020204030204" pitchFamily="34" charset="0"/>
              </a:rPr>
              <a:t>struttura</a:t>
            </a:r>
            <a:r>
              <a:rPr lang="cs-CZ" altLang="it-IT" sz="2500" i="1" dirty="0">
                <a:cs typeface="Calibri" panose="020F0502020204030204" pitchFamily="34" charset="0"/>
              </a:rPr>
              <a:t> </a:t>
            </a:r>
            <a:r>
              <a:rPr lang="cs-CZ" altLang="it-IT" sz="2500" i="1" dirty="0" err="1">
                <a:cs typeface="Calibri" panose="020F0502020204030204" pitchFamily="34" charset="0"/>
              </a:rPr>
              <a:t>tematica</a:t>
            </a:r>
            <a:r>
              <a:rPr lang="cs-CZ" altLang="it-IT" sz="2500" i="1" dirty="0">
                <a:cs typeface="Calibri" panose="020F0502020204030204" pitchFamily="34" charset="0"/>
              </a:rPr>
              <a:t> / </a:t>
            </a:r>
            <a:r>
              <a:rPr lang="cs-CZ" altLang="it-IT" sz="2500" i="1" dirty="0" err="1" smtClean="0">
                <a:cs typeface="Calibri" panose="020F0502020204030204" pitchFamily="34" charset="0"/>
              </a:rPr>
              <a:t>informazionale</a:t>
            </a:r>
            <a:endParaRPr lang="cs-CZ" altLang="it-IT" sz="2500" i="1" dirty="0"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5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cs typeface="Calibri" panose="020F0502020204030204" pitchFamily="34" charset="0"/>
              </a:rPr>
              <a:t>    zkoumá se odedávna (</a:t>
            </a:r>
            <a:r>
              <a:rPr lang="cs-CZ" altLang="cs-CZ" sz="2500" dirty="0" err="1">
                <a:cs typeface="Calibri" panose="020F0502020204030204" pitchFamily="34" charset="0"/>
              </a:rPr>
              <a:t>Aristotelés</a:t>
            </a:r>
            <a:r>
              <a:rPr lang="cs-CZ" altLang="cs-CZ" sz="2500" dirty="0">
                <a:cs typeface="Calibri" panose="020F0502020204030204" pitchFamily="34" charset="0"/>
              </a:rPr>
              <a:t>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cs typeface="Calibri" panose="020F0502020204030204" pitchFamily="34" charset="0"/>
              </a:rPr>
              <a:t>    detailně poprvé rozpracoval Vilém Mathesius (PLK: 1924, 1961) univerzální princip, vychází ze struktur myšlení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200" i="1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A81924-7B6B-4486-9AEE-63258AA6B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138" y="476250"/>
            <a:ext cx="5783262" cy="59055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cs typeface="Calibri" panose="020F0502020204030204" pitchFamily="34" charset="0"/>
              </a:rPr>
              <a:t>Věta se člení na 2 části: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500" b="1" dirty="0">
                <a:solidFill>
                  <a:srgbClr val="92D050"/>
                </a:solidFill>
                <a:cs typeface="Calibri" panose="020F0502020204030204" pitchFamily="34" charset="0"/>
              </a:rPr>
              <a:t>východisko, téma </a:t>
            </a:r>
            <a:r>
              <a:rPr lang="cs-CZ" altLang="cs-CZ" sz="2500" dirty="0">
                <a:cs typeface="Calibri" panose="020F0502020204030204" pitchFamily="34" charset="0"/>
              </a:rPr>
              <a:t>(</a:t>
            </a:r>
            <a:r>
              <a:rPr lang="cs-CZ" altLang="cs-CZ" sz="2500" i="1" dirty="0" err="1">
                <a:cs typeface="Calibri" panose="020F0502020204030204" pitchFamily="34" charset="0"/>
              </a:rPr>
              <a:t>dato</a:t>
            </a:r>
            <a:r>
              <a:rPr lang="cs-CZ" altLang="cs-CZ" sz="2500" i="1" dirty="0">
                <a:cs typeface="Calibri" panose="020F0502020204030204" pitchFamily="34" charset="0"/>
              </a:rPr>
              <a:t>, </a:t>
            </a:r>
            <a:r>
              <a:rPr lang="cs-CZ" altLang="cs-CZ" sz="2500" i="1" dirty="0" err="1">
                <a:cs typeface="Calibri" panose="020F0502020204030204" pitchFamily="34" charset="0"/>
              </a:rPr>
              <a:t>tema</a:t>
            </a:r>
            <a:r>
              <a:rPr lang="cs-CZ" altLang="cs-CZ" sz="2500" i="1" dirty="0">
                <a:cs typeface="Calibri" panose="020F0502020204030204" pitchFamily="34" charset="0"/>
              </a:rPr>
              <a:t>)   </a:t>
            </a:r>
            <a:r>
              <a:rPr lang="cs-CZ" altLang="cs-CZ" sz="2500" dirty="0">
                <a:cs typeface="Calibri" panose="020F0502020204030204" pitchFamily="34" charset="0"/>
              </a:rPr>
              <a:t>   </a:t>
            </a:r>
            <a:r>
              <a:rPr lang="cs-CZ" altLang="cs-CZ" sz="2500" b="1" dirty="0">
                <a:solidFill>
                  <a:schemeClr val="bg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jádro, réma </a:t>
            </a:r>
            <a:r>
              <a:rPr lang="cs-CZ" altLang="cs-CZ" sz="2500" dirty="0">
                <a:cs typeface="Calibri" panose="020F0502020204030204" pitchFamily="34" charset="0"/>
              </a:rPr>
              <a:t>(</a:t>
            </a:r>
            <a:r>
              <a:rPr lang="cs-CZ" altLang="cs-CZ" sz="2500" i="1" dirty="0" err="1">
                <a:cs typeface="Calibri" panose="020F0502020204030204" pitchFamily="34" charset="0"/>
              </a:rPr>
              <a:t>nuovo</a:t>
            </a:r>
            <a:r>
              <a:rPr lang="cs-CZ" altLang="cs-CZ" sz="2500" i="1" dirty="0">
                <a:cs typeface="Calibri" panose="020F0502020204030204" pitchFamily="34" charset="0"/>
              </a:rPr>
              <a:t>, </a:t>
            </a:r>
            <a:r>
              <a:rPr lang="cs-CZ" altLang="cs-CZ" sz="2500" i="1" dirty="0" err="1">
                <a:cs typeface="Calibri" panose="020F0502020204030204" pitchFamily="34" charset="0"/>
              </a:rPr>
              <a:t>rema</a:t>
            </a:r>
            <a:r>
              <a:rPr lang="cs-CZ" altLang="cs-CZ" sz="2500" dirty="0">
                <a:cs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500" b="1" dirty="0">
              <a:solidFill>
                <a:srgbClr val="92D050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500" b="1" dirty="0">
                <a:solidFill>
                  <a:srgbClr val="92D050"/>
                </a:solidFill>
                <a:cs typeface="Calibri" panose="020F0502020204030204" pitchFamily="34" charset="0"/>
              </a:rPr>
              <a:t>téma</a:t>
            </a:r>
            <a:r>
              <a:rPr lang="cs-CZ" sz="2500" dirty="0">
                <a:cs typeface="Calibri" panose="020F0502020204030204" pitchFamily="34" charset="0"/>
              </a:rPr>
              <a:t> = kontextově zapojená informace, známé (</a:t>
            </a:r>
            <a:r>
              <a:rPr lang="cs-CZ" sz="2500" i="1" dirty="0" err="1">
                <a:cs typeface="Calibri" panose="020F0502020204030204" pitchFamily="34" charset="0"/>
              </a:rPr>
              <a:t>dato</a:t>
            </a:r>
            <a:r>
              <a:rPr lang="cs-CZ" sz="2500" dirty="0">
                <a:cs typeface="Calibri" panose="020F0502020204030204" pitchFamily="34" charset="0"/>
              </a:rPr>
              <a:t>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500" b="1" dirty="0">
                <a:solidFill>
                  <a:schemeClr val="bg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réma</a:t>
            </a:r>
            <a:r>
              <a:rPr lang="cs-CZ" sz="2500" dirty="0">
                <a:cs typeface="Calibri" panose="020F0502020204030204" pitchFamily="34" charset="0"/>
              </a:rPr>
              <a:t> = informace kontextově nezapojená, nová (</a:t>
            </a:r>
            <a:r>
              <a:rPr lang="cs-CZ" sz="2500" i="1" dirty="0" err="1">
                <a:cs typeface="Calibri" panose="020F0502020204030204" pitchFamily="34" charset="0"/>
              </a:rPr>
              <a:t>nuovo</a:t>
            </a:r>
            <a:r>
              <a:rPr lang="cs-CZ" sz="2500" dirty="0">
                <a:cs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500" dirty="0"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cs typeface="Calibri" panose="020F0502020204030204" pitchFamily="34" charset="0"/>
              </a:rPr>
              <a:t>Kontext může být: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cs typeface="Calibri" panose="020F0502020204030204" pitchFamily="34" charset="0"/>
              </a:rPr>
              <a:t> </a:t>
            </a:r>
            <a:r>
              <a:rPr lang="cs-CZ" altLang="it-IT" sz="2500" b="1" dirty="0">
                <a:cs typeface="Calibri" panose="020F0502020204030204" pitchFamily="34" charset="0"/>
              </a:rPr>
              <a:t>jazykový – situační - zkušenostní</a:t>
            </a:r>
            <a:endParaRPr lang="cs-CZ" altLang="it-IT" sz="2500" dirty="0"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i="1" dirty="0">
              <a:solidFill>
                <a:srgbClr val="92D050"/>
              </a:solidFill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>
                <a:solidFill>
                  <a:srgbClr val="92D050"/>
                </a:solidFill>
                <a:cs typeface="Calibri" panose="020F0502020204030204" pitchFamily="34" charset="0"/>
              </a:rPr>
              <a:t>Quel</a:t>
            </a:r>
            <a:r>
              <a:rPr lang="cs-CZ" altLang="cs-CZ" sz="2500" i="1" dirty="0">
                <a:solidFill>
                  <a:srgbClr val="92D050"/>
                </a:solidFill>
                <a:cs typeface="Calibri" panose="020F0502020204030204" pitchFamily="34" charset="0"/>
              </a:rPr>
              <a:t> </a:t>
            </a:r>
            <a:r>
              <a:rPr lang="cs-CZ" altLang="cs-CZ" sz="2500" i="1" dirty="0" err="1">
                <a:cs typeface="Calibri" panose="020F0502020204030204" pitchFamily="34" charset="0"/>
              </a:rPr>
              <a:t>vestito</a:t>
            </a:r>
            <a:r>
              <a:rPr lang="cs-CZ" altLang="cs-CZ" sz="2500" i="1" dirty="0">
                <a:cs typeface="Calibri" panose="020F0502020204030204" pitchFamily="34" charset="0"/>
              </a:rPr>
              <a:t> non mi </a:t>
            </a:r>
            <a:r>
              <a:rPr lang="cs-CZ" altLang="cs-CZ" sz="2500" i="1" dirty="0" err="1">
                <a:cs typeface="Calibri" panose="020F0502020204030204" pitchFamily="34" charset="0"/>
              </a:rPr>
              <a:t>piace</a:t>
            </a:r>
            <a:r>
              <a:rPr lang="cs-CZ" altLang="cs-CZ" sz="2500" dirty="0">
                <a:cs typeface="Calibri" panose="020F0502020204030204" pitchFamily="34" charset="0"/>
              </a:rPr>
              <a:t>. (poukázání na šaty n. předchozí jazykový kontext) </a:t>
            </a:r>
            <a:endParaRPr lang="cs-CZ" altLang="it-IT" sz="2500" i="1" dirty="0"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it-IT" sz="2500" dirty="0">
              <a:cs typeface="Calibri" panose="020F0502020204030204" pitchFamily="34" charset="0"/>
            </a:endParaRPr>
          </a:p>
          <a:p>
            <a:pPr>
              <a:defRPr/>
            </a:pPr>
            <a:endParaRPr lang="cs-CZ" dirty="0"/>
          </a:p>
        </p:txBody>
      </p:sp>
      <p:sp>
        <p:nvSpPr>
          <p:cNvPr id="1331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D0704DE-9BC0-4950-B18D-209A4CDC432D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23CA68-19A6-4522-9EBA-11CD548A8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88913"/>
            <a:ext cx="8664575" cy="640873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it-IT" sz="2500" b="1" dirty="0"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b="1" dirty="0">
                <a:cs typeface="Calibri" panose="020F0502020204030204" pitchFamily="34" charset="0"/>
              </a:rPr>
              <a:t>Pozn. k terminologii</a:t>
            </a:r>
            <a:r>
              <a:rPr lang="cs-CZ" altLang="it-IT" sz="2500" dirty="0">
                <a:cs typeface="Calibri" panose="020F0502020204030204" pitchFamily="34" charset="0"/>
              </a:rPr>
              <a:t>: </a:t>
            </a:r>
            <a:r>
              <a:rPr lang="cs-CZ" altLang="it-IT" sz="2500" dirty="0">
                <a:solidFill>
                  <a:schemeClr val="bg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východisko</a:t>
            </a:r>
            <a:r>
              <a:rPr lang="cs-CZ" altLang="it-IT" sz="2500" dirty="0">
                <a:solidFill>
                  <a:srgbClr val="FFC000"/>
                </a:solidFill>
                <a:cs typeface="Calibri" panose="020F0502020204030204" pitchFamily="34" charset="0"/>
              </a:rPr>
              <a:t> / téma </a:t>
            </a:r>
            <a:r>
              <a:rPr lang="cs-CZ" altLang="it-IT" sz="2500" dirty="0">
                <a:cs typeface="Calibri" panose="020F0502020204030204" pitchFamily="34" charset="0"/>
              </a:rPr>
              <a:t>vs. </a:t>
            </a:r>
            <a:r>
              <a:rPr lang="cs-CZ" altLang="it-IT" sz="2500" dirty="0">
                <a:solidFill>
                  <a:schemeClr val="accent6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jádro</a:t>
            </a:r>
            <a:r>
              <a:rPr lang="cs-CZ" altLang="it-IT" sz="2500" dirty="0">
                <a:solidFill>
                  <a:srgbClr val="92D050"/>
                </a:solidFill>
                <a:cs typeface="Calibri" panose="020F0502020204030204" pitchFamily="34" charset="0"/>
              </a:rPr>
              <a:t> / réma </a:t>
            </a:r>
          </a:p>
          <a:p>
            <a:pPr marL="0" indent="0">
              <a:buFontTx/>
              <a:buChar char="-"/>
              <a:defRPr/>
            </a:pPr>
            <a:r>
              <a:rPr lang="cs-CZ" altLang="it-IT" sz="2500" dirty="0">
                <a:cs typeface="Calibri" panose="020F0502020204030204" pitchFamily="34" charset="0"/>
              </a:rPr>
              <a:t>- často synonymní (srov. Grepl-Karlík, Hamplová, běžné italské mluvnice, ale např. i František Čermák, Jazyk a jazykověda.) </a:t>
            </a:r>
          </a:p>
          <a:p>
            <a:pPr marL="0" indent="0">
              <a:buFontTx/>
              <a:buChar char="-"/>
              <a:defRPr/>
            </a:pPr>
            <a:r>
              <a:rPr lang="cs-CZ" altLang="it-IT" sz="2500" dirty="0">
                <a:cs typeface="Calibri" panose="020F0502020204030204" pitchFamily="34" charset="0"/>
              </a:rPr>
              <a:t> </a:t>
            </a:r>
          </a:p>
          <a:p>
            <a:pPr marL="0" indent="0">
              <a:buFontTx/>
              <a:buChar char="-"/>
              <a:defRPr/>
            </a:pPr>
            <a:r>
              <a:rPr lang="cs-CZ" altLang="it-IT" sz="2500" dirty="0">
                <a:cs typeface="Calibri" panose="020F0502020204030204" pitchFamily="34" charset="0"/>
              </a:rPr>
              <a:t>- někdy se však oba dvojice pojmů odlišují: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it-IT" sz="2500" b="1" dirty="0">
                <a:solidFill>
                  <a:srgbClr val="FFB3B3"/>
                </a:solidFill>
                <a:cs typeface="Calibri" panose="020F0502020204030204" pitchFamily="34" charset="0"/>
              </a:rPr>
              <a:t>  </a:t>
            </a:r>
            <a:r>
              <a:rPr lang="cs-CZ" altLang="it-IT" sz="2500" dirty="0">
                <a:solidFill>
                  <a:srgbClr val="FFB3B3"/>
                </a:solidFill>
                <a:cs typeface="Calibri" panose="020F0502020204030204" pitchFamily="34" charset="0"/>
              </a:rPr>
              <a:t>východisko (</a:t>
            </a:r>
            <a:r>
              <a:rPr lang="cs-CZ" altLang="it-IT" sz="2500" dirty="0" err="1">
                <a:solidFill>
                  <a:srgbClr val="FFB3B3"/>
                </a:solidFill>
                <a:cs typeface="Calibri" panose="020F0502020204030204" pitchFamily="34" charset="0"/>
              </a:rPr>
              <a:t>dato</a:t>
            </a:r>
            <a:r>
              <a:rPr lang="cs-CZ" altLang="it-IT" sz="2500" dirty="0">
                <a:solidFill>
                  <a:srgbClr val="FFB3B3"/>
                </a:solidFill>
                <a:cs typeface="Calibri" panose="020F0502020204030204" pitchFamily="34" charset="0"/>
              </a:rPr>
              <a:t>)</a:t>
            </a:r>
            <a:r>
              <a:rPr lang="cs-CZ" altLang="it-IT" sz="2500" b="1" dirty="0">
                <a:solidFill>
                  <a:srgbClr val="FFB3B3"/>
                </a:solidFill>
                <a:cs typeface="Calibri" panose="020F0502020204030204" pitchFamily="34" charset="0"/>
              </a:rPr>
              <a:t> </a:t>
            </a:r>
            <a:r>
              <a:rPr lang="cs-CZ" altLang="it-IT" sz="2500" dirty="0">
                <a:cs typeface="Calibri" panose="020F0502020204030204" pitchFamily="34" charset="0"/>
              </a:rPr>
              <a:t>= kontextově zapojené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it-IT" sz="2500" dirty="0">
                <a:cs typeface="Calibri" panose="020F0502020204030204" pitchFamily="34" charset="0"/>
              </a:rPr>
              <a:t>  x </a:t>
            </a:r>
            <a:r>
              <a:rPr lang="cs-CZ" altLang="it-IT" sz="2500" dirty="0">
                <a:solidFill>
                  <a:srgbClr val="BECEFF"/>
                </a:solidFill>
                <a:cs typeface="Calibri" panose="020F0502020204030204" pitchFamily="34" charset="0"/>
              </a:rPr>
              <a:t>jádro (</a:t>
            </a:r>
            <a:r>
              <a:rPr lang="cs-CZ" altLang="it-IT" sz="2500" dirty="0" err="1">
                <a:solidFill>
                  <a:srgbClr val="BECEFF"/>
                </a:solidFill>
                <a:cs typeface="Calibri" panose="020F0502020204030204" pitchFamily="34" charset="0"/>
              </a:rPr>
              <a:t>nuovo</a:t>
            </a:r>
            <a:r>
              <a:rPr lang="cs-CZ" altLang="it-IT" sz="2500" dirty="0">
                <a:solidFill>
                  <a:srgbClr val="BECEFF"/>
                </a:solidFill>
                <a:cs typeface="Calibri" panose="020F0502020204030204" pitchFamily="34" charset="0"/>
              </a:rPr>
              <a:t>) </a:t>
            </a:r>
            <a:r>
              <a:rPr lang="cs-CZ" altLang="it-IT" sz="2500" dirty="0">
                <a:cs typeface="Calibri" panose="020F0502020204030204" pitchFamily="34" charset="0"/>
              </a:rPr>
              <a:t>kontextově nezapojené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it-IT" sz="2500" b="1" dirty="0">
                <a:solidFill>
                  <a:srgbClr val="FFC000"/>
                </a:solidFill>
                <a:cs typeface="Calibri" panose="020F0502020204030204" pitchFamily="34" charset="0"/>
              </a:rPr>
              <a:t>  téma</a:t>
            </a:r>
            <a:r>
              <a:rPr lang="cs-CZ" altLang="it-IT" sz="2500" dirty="0">
                <a:cs typeface="Calibri" panose="020F0502020204030204" pitchFamily="34" charset="0"/>
              </a:rPr>
              <a:t> = o čem se mluví    x   </a:t>
            </a:r>
            <a:r>
              <a:rPr lang="cs-CZ" altLang="it-IT" sz="2500" b="1" dirty="0">
                <a:solidFill>
                  <a:srgbClr val="92D050"/>
                </a:solidFill>
                <a:cs typeface="Calibri" panose="020F0502020204030204" pitchFamily="34" charset="0"/>
              </a:rPr>
              <a:t>réma</a:t>
            </a:r>
            <a:r>
              <a:rPr lang="cs-CZ" altLang="it-IT" sz="2500" dirty="0">
                <a:cs typeface="Calibri" panose="020F0502020204030204" pitchFamily="34" charset="0"/>
              </a:rPr>
              <a:t> = co se o tématu vypovídá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it-IT" sz="2500" dirty="0">
                <a:cs typeface="Calibri" panose="020F0502020204030204" pitchFamily="34" charset="0"/>
              </a:rPr>
              <a:t>      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it-IT" sz="2500" dirty="0">
                <a:cs typeface="Calibri" panose="020F0502020204030204" pitchFamily="34" charset="0"/>
              </a:rPr>
              <a:t>         </a:t>
            </a:r>
            <a:r>
              <a:rPr lang="cs-CZ" altLang="it-IT" sz="2500" dirty="0" err="1">
                <a:solidFill>
                  <a:srgbClr val="BECEFF"/>
                </a:solidFill>
                <a:cs typeface="Calibri" panose="020F0502020204030204" pitchFamily="34" charset="0"/>
              </a:rPr>
              <a:t>Domani</a:t>
            </a:r>
            <a:r>
              <a:rPr lang="cs-CZ" altLang="it-IT" sz="2500" dirty="0">
                <a:solidFill>
                  <a:srgbClr val="BECEFF"/>
                </a:solidFill>
                <a:cs typeface="Calibri" panose="020F0502020204030204" pitchFamily="34" charset="0"/>
              </a:rPr>
              <a:t> </a:t>
            </a:r>
            <a:r>
              <a:rPr lang="it-IT" altLang="it-IT" sz="2500" dirty="0">
                <a:solidFill>
                  <a:srgbClr val="BECEFF"/>
                </a:solidFill>
                <a:cs typeface="Calibri" panose="020F0502020204030204" pitchFamily="34" charset="0"/>
              </a:rPr>
              <a:t>Giovanni partirà per Milano.</a:t>
            </a:r>
            <a:r>
              <a:rPr lang="it-IT" altLang="it-IT" sz="2500" dirty="0">
                <a:solidFill>
                  <a:srgbClr val="FFC000"/>
                </a:solidFill>
                <a:cs typeface="Calibri" panose="020F0502020204030204" pitchFamily="34" charset="0"/>
              </a:rPr>
              <a:t>   </a:t>
            </a:r>
            <a:r>
              <a:rPr lang="it-IT" altLang="it-IT" sz="2500" dirty="0">
                <a:cs typeface="Calibri" panose="020F0502020204030204" pitchFamily="34" charset="0"/>
              </a:rPr>
              <a:t>(nuovo)</a:t>
            </a:r>
            <a:endParaRPr lang="cs-CZ" altLang="it-IT" sz="2500" dirty="0">
              <a:cs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it-IT" sz="2500" dirty="0">
                <a:cs typeface="Calibri" panose="020F0502020204030204" pitchFamily="34" charset="0"/>
              </a:rPr>
              <a:t>         </a:t>
            </a:r>
            <a:r>
              <a:rPr lang="cs-CZ" altLang="it-IT" sz="2500" dirty="0" err="1">
                <a:solidFill>
                  <a:srgbClr val="FFC000"/>
                </a:solidFill>
                <a:cs typeface="Calibri" panose="020F0502020204030204" pitchFamily="34" charset="0"/>
              </a:rPr>
              <a:t>Domani</a:t>
            </a:r>
            <a:r>
              <a:rPr lang="cs-CZ" altLang="it-IT" sz="2500" dirty="0">
                <a:solidFill>
                  <a:srgbClr val="FFC000"/>
                </a:solidFill>
                <a:cs typeface="Calibri" panose="020F0502020204030204" pitchFamily="34" charset="0"/>
              </a:rPr>
              <a:t> </a:t>
            </a:r>
            <a:r>
              <a:rPr lang="it-IT" altLang="it-IT" sz="2500" dirty="0">
                <a:solidFill>
                  <a:srgbClr val="FFC000"/>
                </a:solidFill>
                <a:cs typeface="Calibri" panose="020F0502020204030204" pitchFamily="34" charset="0"/>
              </a:rPr>
              <a:t>Giovanni  </a:t>
            </a:r>
            <a:r>
              <a:rPr lang="it-IT" altLang="it-IT" sz="2500" dirty="0">
                <a:cs typeface="Calibri" panose="020F0502020204030204" pitchFamily="34" charset="0"/>
              </a:rPr>
              <a:t>(</a:t>
            </a:r>
            <a:r>
              <a:rPr lang="cs-CZ" altLang="it-IT" sz="2500" dirty="0" err="1">
                <a:cs typeface="Calibri" panose="020F0502020204030204" pitchFamily="34" charset="0"/>
              </a:rPr>
              <a:t>tema</a:t>
            </a:r>
            <a:r>
              <a:rPr lang="it-IT" altLang="it-IT" sz="2500" dirty="0">
                <a:cs typeface="Calibri" panose="020F0502020204030204" pitchFamily="34" charset="0"/>
              </a:rPr>
              <a:t>)  </a:t>
            </a:r>
            <a:r>
              <a:rPr lang="it-IT" altLang="it-IT" sz="2500" dirty="0">
                <a:solidFill>
                  <a:srgbClr val="92D050"/>
                </a:solidFill>
                <a:cs typeface="Calibri" panose="020F0502020204030204" pitchFamily="34" charset="0"/>
              </a:rPr>
              <a:t>partirà per Milano </a:t>
            </a:r>
            <a:r>
              <a:rPr lang="it-IT" altLang="it-IT" sz="2500" dirty="0">
                <a:cs typeface="Calibri" panose="020F0502020204030204" pitchFamily="34" charset="0"/>
              </a:rPr>
              <a:t>(rema)</a:t>
            </a:r>
            <a:endParaRPr lang="cs-CZ" altLang="it-IT" sz="2500" dirty="0">
              <a:cs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altLang="it-IT" sz="2200" dirty="0"/>
              <a:t> </a:t>
            </a:r>
            <a:endParaRPr lang="cs-CZ" altLang="it-IT" sz="2200" dirty="0"/>
          </a:p>
          <a:p>
            <a:pPr marL="0" indent="0">
              <a:defRPr/>
            </a:pPr>
            <a:endParaRPr lang="cs-CZ" altLang="it-IT" sz="2200" dirty="0"/>
          </a:p>
        </p:txBody>
      </p:sp>
      <p:sp>
        <p:nvSpPr>
          <p:cNvPr id="14339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755B59-AC30-403C-A19A-98D132B65A17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becná">
  <a:themeElements>
    <a:clrScheme name="Obecná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Obecná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becná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á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Úvod do italské syntaxe</Template>
  <TotalTime>1728</TotalTime>
  <Words>1042</Words>
  <Application>Microsoft Office PowerPoint</Application>
  <PresentationFormat>Předvádění na obrazovce (4:3)</PresentationFormat>
  <Paragraphs>214</Paragraphs>
  <Slides>18</Slides>
  <Notes>3</Notes>
  <HiddenSlides>0</HiddenSlides>
  <MMClips>18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Times New Roman</vt:lpstr>
      <vt:lpstr>Arial</vt:lpstr>
      <vt:lpstr>Arial Narrow</vt:lpstr>
      <vt:lpstr>Wingdings</vt:lpstr>
      <vt:lpstr>Calibri</vt:lpstr>
      <vt:lpstr>Obecná</vt:lpstr>
      <vt:lpstr>        Slovosled (l’ordine delle parole)                         obecný úvod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Slovosled (l’ordine delle parole)</dc:title>
  <dc:creator>Zorka</dc:creator>
  <cp:lastModifiedBy>FFUK</cp:lastModifiedBy>
  <cp:revision>57</cp:revision>
  <dcterms:created xsi:type="dcterms:W3CDTF">2014-02-07T21:03:19Z</dcterms:created>
  <dcterms:modified xsi:type="dcterms:W3CDTF">2020-03-31T11:42:14Z</dcterms:modified>
</cp:coreProperties>
</file>