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3" r:id="rId7"/>
    <p:sldId id="260" r:id="rId8"/>
    <p:sldId id="261" r:id="rId9"/>
    <p:sldId id="262"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AF63034-B9A8-4F41-B1F1-961B516C4298}" type="datetimeFigureOut">
              <a:rPr lang="cs-CZ" smtClean="0"/>
              <a:t>31.03.2020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369289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F63034-B9A8-4F41-B1F1-961B516C4298}" type="datetimeFigureOut">
              <a:rPr lang="cs-CZ" smtClean="0"/>
              <a:t>31.03.2020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162027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F63034-B9A8-4F41-B1F1-961B516C4298}" type="datetimeFigureOut">
              <a:rPr lang="cs-CZ" smtClean="0"/>
              <a:t>31.03.2020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1175685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F63034-B9A8-4F41-B1F1-961B516C4298}" type="datetimeFigureOut">
              <a:rPr lang="cs-CZ" smtClean="0"/>
              <a:t>31.03.2020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60785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AF63034-B9A8-4F41-B1F1-961B516C4298}" type="datetimeFigureOut">
              <a:rPr lang="cs-CZ" smtClean="0"/>
              <a:t>31.03.2020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246280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AF63034-B9A8-4F41-B1F1-961B516C4298}" type="datetimeFigureOut">
              <a:rPr lang="cs-CZ" smtClean="0"/>
              <a:t>31.03.2020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185074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AF63034-B9A8-4F41-B1F1-961B516C4298}" type="datetimeFigureOut">
              <a:rPr lang="cs-CZ" smtClean="0"/>
              <a:t>31.03.2020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401113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AF63034-B9A8-4F41-B1F1-961B516C4298}" type="datetimeFigureOut">
              <a:rPr lang="cs-CZ" smtClean="0"/>
              <a:t>31.03.2020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76366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AF63034-B9A8-4F41-B1F1-961B516C4298}" type="datetimeFigureOut">
              <a:rPr lang="cs-CZ" smtClean="0"/>
              <a:t>31.03.2020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388330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AF63034-B9A8-4F41-B1F1-961B516C4298}" type="datetimeFigureOut">
              <a:rPr lang="cs-CZ" smtClean="0"/>
              <a:t>31.03.2020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397200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AF63034-B9A8-4F41-B1F1-961B516C4298}" type="datetimeFigureOut">
              <a:rPr lang="cs-CZ" smtClean="0"/>
              <a:t>31.03.2020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FB407F-D122-470C-99DC-A879D1D9A087}" type="slidenum">
              <a:rPr lang="cs-CZ" smtClean="0"/>
              <a:t>‹#›</a:t>
            </a:fld>
            <a:endParaRPr lang="cs-CZ"/>
          </a:p>
        </p:txBody>
      </p:sp>
    </p:spTree>
    <p:extLst>
      <p:ext uri="{BB962C8B-B14F-4D97-AF65-F5344CB8AC3E}">
        <p14:creationId xmlns:p14="http://schemas.microsoft.com/office/powerpoint/2010/main" val="353243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63034-B9A8-4F41-B1F1-961B516C4298}" type="datetimeFigureOut">
              <a:rPr lang="cs-CZ" smtClean="0"/>
              <a:t>31.03.2020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B407F-D122-470C-99DC-A879D1D9A087}" type="slidenum">
              <a:rPr lang="cs-CZ" smtClean="0"/>
              <a:t>‹#›</a:t>
            </a:fld>
            <a:endParaRPr lang="cs-CZ"/>
          </a:p>
        </p:txBody>
      </p:sp>
    </p:spTree>
    <p:extLst>
      <p:ext uri="{BB962C8B-B14F-4D97-AF65-F5344CB8AC3E}">
        <p14:creationId xmlns:p14="http://schemas.microsoft.com/office/powerpoint/2010/main" val="282464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US" b="1" dirty="0"/>
              <a:t>3</a:t>
            </a:r>
            <a:r>
              <a:rPr lang="en-US" b="1" baseline="30000" dirty="0"/>
              <a:t>rd</a:t>
            </a:r>
            <a:r>
              <a:rPr lang="en-US" b="1" dirty="0"/>
              <a:t> Lecture – Natural World as a Philosophical </a:t>
            </a:r>
            <a:r>
              <a:rPr lang="en-US" b="1" dirty="0" smtClean="0"/>
              <a:t>problem</a:t>
            </a:r>
            <a:endParaRPr lang="cs-CZ" dirty="0"/>
          </a:p>
        </p:txBody>
      </p:sp>
      <p:sp>
        <p:nvSpPr>
          <p:cNvPr id="3" name="Podnadpis 2"/>
          <p:cNvSpPr>
            <a:spLocks noGrp="1"/>
          </p:cNvSpPr>
          <p:nvPr>
            <p:ph type="subTitle" idx="1"/>
          </p:nvPr>
        </p:nvSpPr>
        <p:spPr/>
        <p:txBody>
          <a:bodyPr/>
          <a:lstStyle/>
          <a:p>
            <a:r>
              <a:rPr lang="cs-CZ" dirty="0" smtClean="0"/>
              <a:t>Ondřej </a:t>
            </a:r>
            <a:r>
              <a:rPr lang="cs-CZ" dirty="0" smtClean="0"/>
              <a:t>Švec</a:t>
            </a:r>
            <a:endParaRPr lang="fr-FR" dirty="0" smtClean="0"/>
          </a:p>
          <a:p>
            <a:r>
              <a:rPr lang="fr-FR" dirty="0" smtClean="0"/>
              <a:t>31. 3. 2020</a:t>
            </a:r>
            <a:endParaRPr lang="cs-CZ" dirty="0"/>
          </a:p>
        </p:txBody>
      </p:sp>
    </p:spTree>
    <p:extLst>
      <p:ext uri="{BB962C8B-B14F-4D97-AF65-F5344CB8AC3E}">
        <p14:creationId xmlns:p14="http://schemas.microsoft.com/office/powerpoint/2010/main" val="47755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Phenomenology</a:t>
            </a:r>
            <a:r>
              <a:rPr lang="cs-CZ" dirty="0" smtClean="0"/>
              <a:t> „</a:t>
            </a:r>
            <a:r>
              <a:rPr lang="en-US" dirty="0" smtClean="0"/>
              <a:t>to the things themselves</a:t>
            </a:r>
            <a:r>
              <a:rPr lang="cs-CZ" dirty="0" smtClean="0"/>
              <a:t>“</a:t>
            </a:r>
            <a:endParaRPr lang="cs-CZ" dirty="0"/>
          </a:p>
        </p:txBody>
      </p:sp>
      <p:sp>
        <p:nvSpPr>
          <p:cNvPr id="3" name="Zástupný symbol pro obsah 2"/>
          <p:cNvSpPr>
            <a:spLocks noGrp="1"/>
          </p:cNvSpPr>
          <p:nvPr>
            <p:ph idx="1"/>
          </p:nvPr>
        </p:nvSpPr>
        <p:spPr/>
        <p:txBody>
          <a:bodyPr>
            <a:normAutofit/>
          </a:bodyPr>
          <a:lstStyle/>
          <a:p>
            <a:r>
              <a:rPr lang="cs-CZ" dirty="0" smtClean="0"/>
              <a:t>a r</a:t>
            </a:r>
            <a:r>
              <a:rPr lang="en-US" dirty="0" err="1" smtClean="0"/>
              <a:t>eturn</a:t>
            </a:r>
            <a:r>
              <a:rPr lang="en-US" dirty="0" smtClean="0"/>
              <a:t> </a:t>
            </a:r>
            <a:r>
              <a:rPr lang="en-US" dirty="0"/>
              <a:t>to the perceptual world that is prior to </a:t>
            </a:r>
            <a:r>
              <a:rPr lang="en-US" dirty="0" smtClean="0"/>
              <a:t>any </a:t>
            </a:r>
            <a:r>
              <a:rPr lang="en-US" dirty="0"/>
              <a:t>scientific conceptualization and articulation. </a:t>
            </a:r>
            <a:endParaRPr lang="cs-CZ" dirty="0"/>
          </a:p>
          <a:p>
            <a:r>
              <a:rPr lang="en-US" dirty="0" smtClean="0"/>
              <a:t>a </a:t>
            </a:r>
            <a:r>
              <a:rPr lang="en-US" dirty="0"/>
              <a:t>criticism of </a:t>
            </a:r>
            <a:r>
              <a:rPr lang="en-US" i="1" dirty="0"/>
              <a:t>scientism</a:t>
            </a:r>
            <a:r>
              <a:rPr lang="en-US" dirty="0"/>
              <a:t>, </a:t>
            </a:r>
            <a:endParaRPr lang="cs-CZ" dirty="0" smtClean="0"/>
          </a:p>
          <a:p>
            <a:pPr lvl="1"/>
            <a:r>
              <a:rPr lang="cs-CZ" dirty="0" err="1" smtClean="0"/>
              <a:t>Cf</a:t>
            </a:r>
            <a:r>
              <a:rPr lang="cs-CZ" dirty="0" smtClean="0"/>
              <a:t>. „</a:t>
            </a:r>
            <a:r>
              <a:rPr lang="en-US" dirty="0" smtClean="0"/>
              <a:t>science </a:t>
            </a:r>
            <a:r>
              <a:rPr lang="en-US" dirty="0"/>
              <a:t>is the measure of all things, of what is that it is, and of what is not that it is </a:t>
            </a:r>
            <a:r>
              <a:rPr lang="en-US" dirty="0" smtClean="0"/>
              <a:t>not</a:t>
            </a:r>
            <a:r>
              <a:rPr lang="cs-CZ" dirty="0" smtClean="0"/>
              <a:t>“</a:t>
            </a:r>
            <a:r>
              <a:rPr lang="en-US" dirty="0" smtClean="0"/>
              <a:t> </a:t>
            </a:r>
            <a:r>
              <a:rPr lang="en-US" dirty="0"/>
              <a:t>(W. </a:t>
            </a:r>
            <a:r>
              <a:rPr lang="en-US" dirty="0" err="1"/>
              <a:t>Sellars</a:t>
            </a:r>
            <a:r>
              <a:rPr lang="en-US" dirty="0"/>
              <a:t>, </a:t>
            </a:r>
            <a:r>
              <a:rPr lang="en-US" i="1" dirty="0"/>
              <a:t>Science, Perception and Reality</a:t>
            </a:r>
            <a:r>
              <a:rPr lang="en-US" dirty="0"/>
              <a:t>, </a:t>
            </a:r>
            <a:r>
              <a:rPr lang="en-US" dirty="0" smtClean="0"/>
              <a:t>Routledge</a:t>
            </a:r>
            <a:r>
              <a:rPr lang="cs-CZ" dirty="0" smtClean="0"/>
              <a:t>, </a:t>
            </a:r>
            <a:r>
              <a:rPr lang="en-US" dirty="0" smtClean="0"/>
              <a:t>London</a:t>
            </a:r>
            <a:r>
              <a:rPr lang="en-US" dirty="0"/>
              <a:t>, 1963, p. 173). </a:t>
            </a:r>
            <a:endParaRPr lang="cs-CZ" dirty="0"/>
          </a:p>
          <a:p>
            <a:r>
              <a:rPr lang="cs-CZ" dirty="0" smtClean="0"/>
              <a:t>not </a:t>
            </a:r>
            <a:r>
              <a:rPr lang="en-US" dirty="0" smtClean="0"/>
              <a:t>a </a:t>
            </a:r>
            <a:r>
              <a:rPr lang="en-US" dirty="0"/>
              <a:t>rejection of scientific </a:t>
            </a:r>
            <a:r>
              <a:rPr lang="en-US" dirty="0" smtClean="0"/>
              <a:t>rationality</a:t>
            </a:r>
            <a:r>
              <a:rPr lang="cs-CZ" dirty="0" smtClean="0"/>
              <a:t>, but a </a:t>
            </a:r>
            <a:r>
              <a:rPr lang="cs-CZ" dirty="0" err="1" smtClean="0"/>
              <a:t>rejection</a:t>
            </a:r>
            <a:r>
              <a:rPr lang="cs-CZ" dirty="0" smtClean="0"/>
              <a:t> </a:t>
            </a:r>
            <a:r>
              <a:rPr lang="cs-CZ" dirty="0" err="1" smtClean="0"/>
              <a:t>of</a:t>
            </a:r>
            <a:r>
              <a:rPr lang="en-US" dirty="0" smtClean="0"/>
              <a:t> </a:t>
            </a:r>
            <a:r>
              <a:rPr lang="en-US" dirty="0"/>
              <a:t>certain inflated self-interpretation of </a:t>
            </a:r>
            <a:r>
              <a:rPr lang="en-US" dirty="0" smtClean="0"/>
              <a:t>science</a:t>
            </a:r>
            <a:endParaRPr lang="cs-CZ" dirty="0" smtClean="0"/>
          </a:p>
          <a:p>
            <a:r>
              <a:rPr lang="en-US" dirty="0"/>
              <a:t>there is a more original relation to the world than the one manifested in scientific rationality. </a:t>
            </a:r>
            <a:endParaRPr lang="cs-CZ" dirty="0"/>
          </a:p>
          <a:p>
            <a:endParaRPr lang="cs-CZ" dirty="0"/>
          </a:p>
        </p:txBody>
      </p:sp>
    </p:spTree>
    <p:extLst>
      <p:ext uri="{BB962C8B-B14F-4D97-AF65-F5344CB8AC3E}">
        <p14:creationId xmlns:p14="http://schemas.microsoft.com/office/powerpoint/2010/main" val="160556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18821"/>
            <a:ext cx="10515600" cy="1052195"/>
          </a:xfrm>
        </p:spPr>
        <p:txBody>
          <a:bodyPr/>
          <a:lstStyle/>
          <a:p>
            <a:pPr algn="ctr"/>
            <a:r>
              <a:rPr lang="cs-CZ" dirty="0" err="1" smtClean="0"/>
              <a:t>Eddington's</a:t>
            </a:r>
            <a:r>
              <a:rPr lang="cs-CZ" dirty="0" smtClean="0"/>
              <a:t> </a:t>
            </a:r>
            <a:r>
              <a:rPr lang="cs-CZ" dirty="0" err="1" smtClean="0"/>
              <a:t>Two</a:t>
            </a:r>
            <a:r>
              <a:rPr lang="cs-CZ" dirty="0" smtClean="0"/>
              <a:t> </a:t>
            </a:r>
            <a:r>
              <a:rPr lang="cs-CZ" dirty="0" err="1" smtClean="0"/>
              <a:t>Tables</a:t>
            </a:r>
            <a:endParaRPr lang="cs-CZ" dirty="0"/>
          </a:p>
        </p:txBody>
      </p:sp>
      <p:sp>
        <p:nvSpPr>
          <p:cNvPr id="3" name="Zástupný symbol pro obsah 2"/>
          <p:cNvSpPr>
            <a:spLocks noGrp="1"/>
          </p:cNvSpPr>
          <p:nvPr>
            <p:ph idx="1"/>
          </p:nvPr>
        </p:nvSpPr>
        <p:spPr>
          <a:xfrm>
            <a:off x="838200" y="1271016"/>
            <a:ext cx="10515600" cy="5596128"/>
          </a:xfrm>
        </p:spPr>
        <p:txBody>
          <a:bodyPr>
            <a:normAutofit fontScale="70000" lnSpcReduction="20000"/>
          </a:bodyPr>
          <a:lstStyle/>
          <a:p>
            <a:r>
              <a:rPr lang="en-US" dirty="0" smtClean="0"/>
              <a:t>1927 </a:t>
            </a:r>
            <a:r>
              <a:rPr lang="cs-CZ" dirty="0" smtClean="0"/>
              <a:t>- </a:t>
            </a:r>
            <a:r>
              <a:rPr lang="en-US" dirty="0" smtClean="0"/>
              <a:t>Arthur </a:t>
            </a:r>
            <a:r>
              <a:rPr lang="en-US" dirty="0"/>
              <a:t>Eddington </a:t>
            </a:r>
            <a:r>
              <a:rPr lang="cs-CZ" dirty="0" smtClean="0"/>
              <a:t>-</a:t>
            </a:r>
            <a:r>
              <a:rPr lang="en-US" dirty="0" smtClean="0"/>
              <a:t> </a:t>
            </a:r>
            <a:r>
              <a:rPr lang="en-US" dirty="0"/>
              <a:t>the Gifford Lectures at the University of </a:t>
            </a:r>
            <a:r>
              <a:rPr lang="en-US" dirty="0" smtClean="0"/>
              <a:t>Edinburgh</a:t>
            </a:r>
            <a:r>
              <a:rPr lang="cs-CZ" dirty="0" smtClean="0"/>
              <a:t> - </a:t>
            </a:r>
            <a:r>
              <a:rPr lang="en-US" i="1" dirty="0" smtClean="0"/>
              <a:t>The </a:t>
            </a:r>
            <a:r>
              <a:rPr lang="en-US" i="1" dirty="0"/>
              <a:t>Nature of the Physical </a:t>
            </a:r>
            <a:r>
              <a:rPr lang="en-US" i="1" dirty="0" smtClean="0"/>
              <a:t>World</a:t>
            </a:r>
            <a:endParaRPr lang="cs-CZ" dirty="0"/>
          </a:p>
          <a:p>
            <a:pPr marL="0" indent="0">
              <a:buNone/>
            </a:pPr>
            <a:r>
              <a:rPr lang="en-US" dirty="0"/>
              <a:t>“I have settled down to the task of writing these lectures and have drawn up my chairs to my two tables. Two tables! Yes; there are duplicates of every object about me - two tables, two chairs, two pens. (...)</a:t>
            </a:r>
            <a:endParaRPr lang="cs-CZ" dirty="0"/>
          </a:p>
          <a:p>
            <a:pPr marL="0" indent="0">
              <a:buNone/>
            </a:pPr>
            <a:r>
              <a:rPr lang="en-US" dirty="0"/>
              <a:t>One of them has been familiar to me from earliest years. It is a commonplace object of that environment which I call the world. How shall I describe it? It has extension; it is comparatively permanent; it is </a:t>
            </a:r>
            <a:r>
              <a:rPr lang="en-US" dirty="0" err="1"/>
              <a:t>coloured</a:t>
            </a:r>
            <a:r>
              <a:rPr lang="en-US" dirty="0"/>
              <a:t>; above all it is substantial By substantial I do not merely mean that it does not collapse when I lean upon it; I mean that it is constituted of "substance" and by that word I am trying to convey to you some conception of its intrinsic nature. It is a thing; not like space, which is a mere negation; nor like time, which is - Heaven knows what! (...)</a:t>
            </a:r>
            <a:endParaRPr lang="cs-CZ" dirty="0"/>
          </a:p>
          <a:p>
            <a:pPr marL="0" indent="0">
              <a:buNone/>
            </a:pPr>
            <a:r>
              <a:rPr lang="en-US" dirty="0"/>
              <a:t>Table No. 2 is my scientific table. It is a more recent acquaintance and I do not feel so familiar with it. It does not belong to the world previously mentioned that world which spontaneously appears around me when I open my eyes (...). My scientific table is mostly emptiness. Sparsely scattered in that emptiness are numerous electric charges rushing about with great speed; but their combined bulk amounts to less than a billionth of the bulk of the table itself. Notwithstanding its strange construction it turns out to be an entirely efficient table. It supports my writing paper as satisfactorily as table No. 1; for when I lay the paper on it the little electric particles with their headlong speed keep on hitting the underside, so that the paper is maintained in shuttlecock fashion at a nearly steady level. If I lean upon this table I shall not go through; or, to be strictly accurate, the chance of my scientific elbow going through my scientific table is so excessively small that it can be neglected in practical life. (...)</a:t>
            </a:r>
            <a:endParaRPr lang="cs-CZ" dirty="0"/>
          </a:p>
          <a:p>
            <a:pPr marL="0" indent="0">
              <a:buNone/>
            </a:pPr>
            <a:r>
              <a:rPr lang="en-US" dirty="0"/>
              <a:t>There is nothing substantial about my second table. It is nearly all empty space</a:t>
            </a:r>
            <a:r>
              <a:rPr lang="en-US" dirty="0" smtClean="0"/>
              <a:t>.”</a:t>
            </a:r>
            <a:endParaRPr lang="cs-CZ" dirty="0"/>
          </a:p>
        </p:txBody>
      </p:sp>
    </p:spTree>
    <p:extLst>
      <p:ext uri="{BB962C8B-B14F-4D97-AF65-F5344CB8AC3E}">
        <p14:creationId xmlns:p14="http://schemas.microsoft.com/office/powerpoint/2010/main" val="400546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3464" y="365125"/>
            <a:ext cx="11731752" cy="1325563"/>
          </a:xfrm>
        </p:spPr>
        <p:txBody>
          <a:bodyPr/>
          <a:lstStyle/>
          <a:p>
            <a:r>
              <a:rPr lang="cs-CZ" dirty="0" err="1" smtClean="0"/>
              <a:t>Life</a:t>
            </a:r>
            <a:r>
              <a:rPr lang="fr-FR" dirty="0" smtClean="0"/>
              <a:t>-world : </a:t>
            </a:r>
            <a:r>
              <a:rPr lang="cs-CZ" dirty="0" err="1" smtClean="0"/>
              <a:t>world</a:t>
            </a:r>
            <a:r>
              <a:rPr lang="cs-CZ" dirty="0" smtClean="0"/>
              <a:t> </a:t>
            </a:r>
            <a:r>
              <a:rPr lang="cs-CZ" dirty="0" err="1" smtClean="0"/>
              <a:t>given</a:t>
            </a:r>
            <a:r>
              <a:rPr lang="cs-CZ" dirty="0" smtClean="0"/>
              <a:t> prior to </a:t>
            </a:r>
            <a:r>
              <a:rPr lang="cs-CZ" dirty="0" err="1" smtClean="0"/>
              <a:t>all</a:t>
            </a:r>
            <a:r>
              <a:rPr lang="cs-CZ" dirty="0" smtClean="0"/>
              <a:t> </a:t>
            </a:r>
            <a:r>
              <a:rPr lang="cs-CZ" dirty="0" err="1" smtClean="0"/>
              <a:t>theoretization</a:t>
            </a:r>
            <a:endParaRPr lang="cs-CZ" dirty="0"/>
          </a:p>
        </p:txBody>
      </p:sp>
      <p:sp>
        <p:nvSpPr>
          <p:cNvPr id="3" name="Zástupný symbol pro obsah 2"/>
          <p:cNvSpPr>
            <a:spLocks noGrp="1"/>
          </p:cNvSpPr>
          <p:nvPr>
            <p:ph idx="1"/>
          </p:nvPr>
        </p:nvSpPr>
        <p:spPr/>
        <p:txBody>
          <a:bodyPr/>
          <a:lstStyle/>
          <a:p>
            <a:r>
              <a:rPr lang="en-US" b="1" dirty="0"/>
              <a:t>In our pre-scientific perceptual encounter with the world</a:t>
            </a:r>
            <a:r>
              <a:rPr lang="en-US" dirty="0"/>
              <a:t>, the world is given concretely, sensuously, and intuitively. In daily life, we do not interact with ideal theoretical objects, but with tools and values, with pictures, statues, books, tables, houses, friends, and family (Husserl </a:t>
            </a:r>
            <a:r>
              <a:rPr lang="cs-CZ" i="1" dirty="0" err="1" smtClean="0"/>
              <a:t>Ideas</a:t>
            </a:r>
            <a:r>
              <a:rPr lang="cs-CZ" i="1" dirty="0" smtClean="0"/>
              <a:t> II</a:t>
            </a:r>
            <a:r>
              <a:rPr lang="cs-CZ" dirty="0" smtClean="0"/>
              <a:t>, </a:t>
            </a:r>
            <a:r>
              <a:rPr lang="en-US" dirty="0" smtClean="0"/>
              <a:t>1952/1989</a:t>
            </a:r>
            <a:r>
              <a:rPr lang="en-US" dirty="0"/>
              <a:t>, p. 27</a:t>
            </a:r>
            <a:r>
              <a:rPr lang="en-US" dirty="0" smtClean="0"/>
              <a:t>)</a:t>
            </a:r>
            <a:endParaRPr lang="cs-CZ" dirty="0" smtClean="0"/>
          </a:p>
          <a:p>
            <a:endParaRPr lang="cs-CZ" dirty="0"/>
          </a:p>
          <a:p>
            <a:r>
              <a:rPr lang="en-US" dirty="0"/>
              <a:t>our knowledge of the world, including our scientific knowledge, arises from a first-person perspective, </a:t>
            </a:r>
            <a:endParaRPr lang="cs-CZ" dirty="0" smtClean="0"/>
          </a:p>
          <a:p>
            <a:r>
              <a:rPr lang="en-US" dirty="0" smtClean="0"/>
              <a:t>science </a:t>
            </a:r>
            <a:r>
              <a:rPr lang="en-US" dirty="0"/>
              <a:t>would be meaningless without this experiential dimension</a:t>
            </a:r>
            <a:r>
              <a:rPr lang="en-US" b="1" dirty="0"/>
              <a:t>. </a:t>
            </a:r>
            <a:endParaRPr lang="cs-CZ" dirty="0"/>
          </a:p>
          <a:p>
            <a:endParaRPr lang="cs-CZ" dirty="0"/>
          </a:p>
        </p:txBody>
      </p:sp>
    </p:spTree>
    <p:extLst>
      <p:ext uri="{BB962C8B-B14F-4D97-AF65-F5344CB8AC3E}">
        <p14:creationId xmlns:p14="http://schemas.microsoft.com/office/powerpoint/2010/main" val="3920941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The split </a:t>
            </a:r>
            <a:r>
              <a:rPr lang="cs-CZ" dirty="0" err="1" smtClean="0"/>
              <a:t>between</a:t>
            </a:r>
            <a:r>
              <a:rPr lang="cs-CZ" dirty="0" smtClean="0"/>
              <a:t> </a:t>
            </a:r>
            <a:r>
              <a:rPr lang="cs-CZ" dirty="0" err="1" smtClean="0"/>
              <a:t>the</a:t>
            </a:r>
            <a:r>
              <a:rPr lang="cs-CZ" dirty="0" smtClean="0"/>
              <a:t> </a:t>
            </a:r>
            <a:r>
              <a:rPr lang="cs-CZ" dirty="0" err="1" smtClean="0"/>
              <a:t>two</a:t>
            </a:r>
            <a:r>
              <a:rPr lang="cs-CZ" dirty="0" smtClean="0"/>
              <a:t> </a:t>
            </a:r>
            <a:r>
              <a:rPr lang="cs-CZ" dirty="0" err="1" smtClean="0"/>
              <a:t>worlds</a:t>
            </a:r>
            <a:endParaRPr lang="cs-CZ" dirty="0"/>
          </a:p>
        </p:txBody>
      </p:sp>
      <p:sp>
        <p:nvSpPr>
          <p:cNvPr id="3" name="Zástupný symbol pro obsah 2"/>
          <p:cNvSpPr>
            <a:spLocks noGrp="1"/>
          </p:cNvSpPr>
          <p:nvPr>
            <p:ph idx="1"/>
          </p:nvPr>
        </p:nvSpPr>
        <p:spPr/>
        <p:txBody>
          <a:bodyPr/>
          <a:lstStyle/>
          <a:p>
            <a:r>
              <a:rPr lang="en-US" dirty="0"/>
              <a:t>Is it an over-intellectualized problem? </a:t>
            </a:r>
            <a:endParaRPr lang="cs-CZ" dirty="0"/>
          </a:p>
          <a:p>
            <a:r>
              <a:rPr lang="cs-CZ" dirty="0" smtClean="0"/>
              <a:t>Not so much, </a:t>
            </a:r>
            <a:r>
              <a:rPr lang="cs-CZ" dirty="0" err="1" smtClean="0"/>
              <a:t>when</a:t>
            </a:r>
            <a:r>
              <a:rPr lang="cs-CZ" dirty="0" smtClean="0"/>
              <a:t> </a:t>
            </a:r>
            <a:r>
              <a:rPr lang="cs-CZ" dirty="0" err="1" smtClean="0"/>
              <a:t>it</a:t>
            </a:r>
            <a:r>
              <a:rPr lang="cs-CZ" dirty="0" smtClean="0"/>
              <a:t> </a:t>
            </a:r>
            <a:r>
              <a:rPr lang="cs-CZ" dirty="0" err="1" smtClean="0"/>
              <a:t>comes</a:t>
            </a:r>
            <a:r>
              <a:rPr lang="cs-CZ" dirty="0" smtClean="0"/>
              <a:t> to </a:t>
            </a:r>
            <a:r>
              <a:rPr lang="cs-CZ" dirty="0" err="1" smtClean="0"/>
              <a:t>our</a:t>
            </a:r>
            <a:r>
              <a:rPr lang="cs-CZ" dirty="0" smtClean="0"/>
              <a:t> </a:t>
            </a:r>
            <a:r>
              <a:rPr lang="cs-CZ" dirty="0" err="1" smtClean="0"/>
              <a:t>self-conception</a:t>
            </a:r>
            <a:r>
              <a:rPr lang="cs-CZ" dirty="0" smtClean="0"/>
              <a:t>. </a:t>
            </a:r>
          </a:p>
          <a:p>
            <a:r>
              <a:rPr lang="cs-CZ" dirty="0" smtClean="0"/>
              <a:t>„</a:t>
            </a:r>
            <a:r>
              <a:rPr lang="cs-CZ" dirty="0" err="1" smtClean="0"/>
              <a:t>We</a:t>
            </a:r>
            <a:r>
              <a:rPr lang="cs-CZ" dirty="0" smtClean="0"/>
              <a:t> </a:t>
            </a:r>
            <a:r>
              <a:rPr lang="cs-CZ" dirty="0" err="1" smtClean="0"/>
              <a:t>became</a:t>
            </a:r>
            <a:r>
              <a:rPr lang="cs-CZ" dirty="0" smtClean="0"/>
              <a:t> neuro-</a:t>
            </a:r>
            <a:r>
              <a:rPr lang="cs-CZ" dirty="0" err="1" smtClean="0"/>
              <a:t>chemical</a:t>
            </a:r>
            <a:r>
              <a:rPr lang="cs-CZ" dirty="0" smtClean="0"/>
              <a:t> </a:t>
            </a:r>
            <a:r>
              <a:rPr lang="cs-CZ" dirty="0" err="1" smtClean="0"/>
              <a:t>selves</a:t>
            </a:r>
            <a:r>
              <a:rPr lang="cs-CZ" dirty="0" smtClean="0"/>
              <a:t>“ (Nicolas Rose, 2003)</a:t>
            </a:r>
            <a:endParaRPr lang="cs-CZ" dirty="0"/>
          </a:p>
          <a:p>
            <a:endParaRPr lang="cs-CZ" dirty="0"/>
          </a:p>
        </p:txBody>
      </p:sp>
    </p:spTree>
    <p:extLst>
      <p:ext uri="{BB962C8B-B14F-4D97-AF65-F5344CB8AC3E}">
        <p14:creationId xmlns:p14="http://schemas.microsoft.com/office/powerpoint/2010/main" val="225212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What</a:t>
            </a:r>
            <a:r>
              <a:rPr lang="cs-CZ" dirty="0" smtClean="0"/>
              <a:t> </a:t>
            </a:r>
            <a:r>
              <a:rPr lang="cs-CZ" dirty="0" err="1" smtClean="0"/>
              <a:t>is</a:t>
            </a:r>
            <a:r>
              <a:rPr lang="cs-CZ" dirty="0" smtClean="0"/>
              <a:t> love?</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5963" y="1490473"/>
            <a:ext cx="9040073" cy="4781760"/>
          </a:xfrm>
        </p:spPr>
      </p:pic>
    </p:spTree>
    <p:extLst>
      <p:ext uri="{BB962C8B-B14F-4D97-AF65-F5344CB8AC3E}">
        <p14:creationId xmlns:p14="http://schemas.microsoft.com/office/powerpoint/2010/main" val="331480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Husserl´s</a:t>
            </a:r>
            <a:r>
              <a:rPr lang="cs-CZ" dirty="0" smtClean="0"/>
              <a:t> </a:t>
            </a:r>
            <a:r>
              <a:rPr lang="cs-CZ" dirty="0" err="1" smtClean="0"/>
              <a:t>critique</a:t>
            </a:r>
            <a:r>
              <a:rPr lang="cs-CZ" dirty="0" smtClean="0"/>
              <a:t> </a:t>
            </a:r>
            <a:r>
              <a:rPr lang="cs-CZ" dirty="0" err="1" smtClean="0"/>
              <a:t>of</a:t>
            </a:r>
            <a:r>
              <a:rPr lang="cs-CZ" dirty="0" smtClean="0"/>
              <a:t> </a:t>
            </a:r>
            <a:r>
              <a:rPr lang="cs-CZ" dirty="0" err="1" smtClean="0"/>
              <a:t>objectivism</a:t>
            </a:r>
            <a:endParaRPr lang="cs-CZ" dirty="0"/>
          </a:p>
        </p:txBody>
      </p:sp>
      <p:sp>
        <p:nvSpPr>
          <p:cNvPr id="3" name="Zástupný symbol pro obsah 2"/>
          <p:cNvSpPr>
            <a:spLocks noGrp="1"/>
          </p:cNvSpPr>
          <p:nvPr>
            <p:ph idx="1"/>
          </p:nvPr>
        </p:nvSpPr>
        <p:spPr/>
        <p:txBody>
          <a:bodyPr/>
          <a:lstStyle/>
          <a:p>
            <a:r>
              <a:rPr lang="en-US" dirty="0"/>
              <a:t>The starting point cannot be objectivity, but rather the activity of objectification. </a:t>
            </a:r>
            <a:endParaRPr lang="cs-CZ" dirty="0"/>
          </a:p>
          <a:p>
            <a:r>
              <a:rPr lang="en-US" dirty="0"/>
              <a:t>This rationalizing, objectifying practice, this art, then comes to be understood as an access to the true reality itself because it lacks the vision of the life out of which it grew.</a:t>
            </a:r>
            <a:endParaRPr lang="cs-CZ" dirty="0"/>
          </a:p>
          <a:p>
            <a:r>
              <a:rPr lang="en-US" dirty="0"/>
              <a:t>Husserl does not deny the legitimacy of this </a:t>
            </a:r>
            <a:r>
              <a:rPr lang="en-US" dirty="0" err="1"/>
              <a:t>objectivation</a:t>
            </a:r>
            <a:r>
              <a:rPr lang="en-US" dirty="0"/>
              <a:t>, but opposes its metaphysical hypostatization, for which mathematically conceived objectivity is reality, and the only reality that there is. </a:t>
            </a:r>
            <a:endParaRPr lang="cs-CZ" dirty="0"/>
          </a:p>
          <a:p>
            <a:endParaRPr lang="cs-CZ" dirty="0"/>
          </a:p>
        </p:txBody>
      </p:sp>
    </p:spTree>
    <p:extLst>
      <p:ext uri="{BB962C8B-B14F-4D97-AF65-F5344CB8AC3E}">
        <p14:creationId xmlns:p14="http://schemas.microsoft.com/office/powerpoint/2010/main" val="2468912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Husserl´s</a:t>
            </a:r>
            <a:r>
              <a:rPr lang="cs-CZ" dirty="0" smtClean="0"/>
              <a:t> </a:t>
            </a:r>
            <a:r>
              <a:rPr lang="cs-CZ" dirty="0" err="1" smtClean="0"/>
              <a:t>main</a:t>
            </a:r>
            <a:r>
              <a:rPr lang="cs-CZ" dirty="0" smtClean="0"/>
              <a:t> </a:t>
            </a:r>
            <a:r>
              <a:rPr lang="cs-CZ" dirty="0" err="1" smtClean="0"/>
              <a:t>claim</a:t>
            </a:r>
            <a:r>
              <a:rPr lang="cs-CZ" dirty="0" smtClean="0"/>
              <a:t> in </a:t>
            </a:r>
            <a:r>
              <a:rPr lang="cs-CZ" i="1" dirty="0" err="1" smtClean="0"/>
              <a:t>Crisis</a:t>
            </a:r>
            <a:endParaRPr lang="cs-CZ" dirty="0"/>
          </a:p>
        </p:txBody>
      </p:sp>
      <p:sp>
        <p:nvSpPr>
          <p:cNvPr id="3" name="Zástupný symbol pro obsah 2"/>
          <p:cNvSpPr>
            <a:spLocks noGrp="1"/>
          </p:cNvSpPr>
          <p:nvPr>
            <p:ph idx="1"/>
          </p:nvPr>
        </p:nvSpPr>
        <p:spPr/>
        <p:txBody>
          <a:bodyPr>
            <a:normAutofit/>
          </a:bodyPr>
          <a:lstStyle/>
          <a:p>
            <a:r>
              <a:rPr lang="cs-CZ" b="1" dirty="0" smtClean="0"/>
              <a:t>The</a:t>
            </a:r>
            <a:r>
              <a:rPr lang="en-US" b="1" dirty="0" smtClean="0"/>
              <a:t> </a:t>
            </a:r>
            <a:r>
              <a:rPr lang="en-US" b="1" dirty="0"/>
              <a:t>objectifying practice </a:t>
            </a:r>
            <a:r>
              <a:rPr lang="cs-CZ" b="1" dirty="0" err="1" smtClean="0"/>
              <a:t>of</a:t>
            </a:r>
            <a:r>
              <a:rPr lang="cs-CZ" b="1" dirty="0" smtClean="0"/>
              <a:t> science </a:t>
            </a:r>
            <a:r>
              <a:rPr lang="en-US" b="1" dirty="0" smtClean="0"/>
              <a:t>loosed </a:t>
            </a:r>
            <a:r>
              <a:rPr lang="en-US" b="1" dirty="0"/>
              <a:t>the sight of the Life-World, </a:t>
            </a:r>
            <a:r>
              <a:rPr lang="en-US" dirty="0"/>
              <a:t>because it is wholly absorbed, fascinated with </a:t>
            </a:r>
            <a:r>
              <a:rPr lang="en-US" dirty="0" smtClean="0"/>
              <a:t>objectivities</a:t>
            </a:r>
            <a:r>
              <a:rPr lang="cs-CZ" dirty="0" smtClean="0"/>
              <a:t>. </a:t>
            </a:r>
          </a:p>
          <a:p>
            <a:r>
              <a:rPr lang="en-US" dirty="0" smtClean="0"/>
              <a:t>Main </a:t>
            </a:r>
            <a:r>
              <a:rPr lang="en-US" dirty="0"/>
              <a:t>thesis: it is precisely this “subjective-relative lifeworld”, </a:t>
            </a:r>
            <a:r>
              <a:rPr lang="en-US" dirty="0" smtClean="0"/>
              <a:t>that </a:t>
            </a:r>
            <a:r>
              <a:rPr lang="en-US" dirty="0"/>
              <a:t>provides the “grounding soil” of the more objective world of science. </a:t>
            </a:r>
            <a:endParaRPr lang="cs-CZ" dirty="0"/>
          </a:p>
          <a:p>
            <a:r>
              <a:rPr lang="cs-CZ" dirty="0" smtClean="0"/>
              <a:t>S</a:t>
            </a:r>
            <a:r>
              <a:rPr lang="en-US" dirty="0" err="1" smtClean="0"/>
              <a:t>cientific</a:t>
            </a:r>
            <a:r>
              <a:rPr lang="en-US" dirty="0" smtClean="0"/>
              <a:t> </a:t>
            </a:r>
            <a:r>
              <a:rPr lang="en-US" dirty="0"/>
              <a:t>conceptions owe their content and thus their reference to reality to the prescientific notions they are supposed to “</a:t>
            </a:r>
            <a:r>
              <a:rPr lang="en-US" dirty="0" smtClean="0"/>
              <a:t>naturalize</a:t>
            </a:r>
            <a:r>
              <a:rPr lang="cs-CZ" dirty="0" smtClean="0"/>
              <a:t>“. </a:t>
            </a:r>
            <a:endParaRPr lang="cs-CZ" dirty="0"/>
          </a:p>
        </p:txBody>
      </p:sp>
    </p:spTree>
    <p:extLst>
      <p:ext uri="{BB962C8B-B14F-4D97-AF65-F5344CB8AC3E}">
        <p14:creationId xmlns:p14="http://schemas.microsoft.com/office/powerpoint/2010/main" val="3334150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74619757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832</Words>
  <Application>Microsoft Office PowerPoint</Application>
  <PresentationFormat>Širokoúhlá obrazovka</PresentationFormat>
  <Paragraphs>33</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3rd Lecture – Natural World as a Philosophical problem</vt:lpstr>
      <vt:lpstr>Phenomenology „to the things themselves“</vt:lpstr>
      <vt:lpstr>Eddington's Two Tables</vt:lpstr>
      <vt:lpstr>Life-world : world given prior to all theoretization</vt:lpstr>
      <vt:lpstr>The split between the two worlds</vt:lpstr>
      <vt:lpstr>What is love?</vt:lpstr>
      <vt:lpstr>Husserl´s critique of objectivism</vt:lpstr>
      <vt:lpstr>Husserl´s main claim in Crisis</vt:lpstr>
      <vt:lpstr>Prezentace aplikace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Lecture – Natural World as a Philosophical problem</dc:title>
  <dc:creator>Švec, Ondřej</dc:creator>
  <cp:lastModifiedBy>Ondrej Svec</cp:lastModifiedBy>
  <cp:revision>5</cp:revision>
  <dcterms:created xsi:type="dcterms:W3CDTF">2019-03-19T08:51:25Z</dcterms:created>
  <dcterms:modified xsi:type="dcterms:W3CDTF">2020-03-31T08:15:04Z</dcterms:modified>
</cp:coreProperties>
</file>