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9" r:id="rId5"/>
    <p:sldId id="260" r:id="rId6"/>
    <p:sldId id="261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00" autoAdjust="0"/>
  </p:normalViewPr>
  <p:slideViewPr>
    <p:cSldViewPr>
      <p:cViewPr varScale="1">
        <p:scale>
          <a:sx n="104" d="100"/>
          <a:sy n="104" d="100"/>
        </p:scale>
        <p:origin x="42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 err="1" smtClean="0"/>
              <a:t>Sijáhat-náme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Ebráhím</a:t>
            </a:r>
            <a:r>
              <a:rPr lang="cs-CZ" b="1" u="sng" dirty="0" smtClean="0"/>
              <a:t> beg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Zajnol´ábiddín</a:t>
            </a:r>
            <a:r>
              <a:rPr lang="cs-CZ" dirty="0"/>
              <a:t> </a:t>
            </a:r>
            <a:r>
              <a:rPr lang="cs-CZ" dirty="0" err="1"/>
              <a:t>Marághejí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(</a:t>
            </a:r>
            <a:r>
              <a:rPr lang="cs-CZ" dirty="0" smtClean="0"/>
              <a:t>1840-1910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838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75848" cy="432048"/>
          </a:xfrm>
        </p:spPr>
        <p:txBody>
          <a:bodyPr/>
          <a:lstStyle/>
          <a:p>
            <a:r>
              <a:rPr lang="cs-CZ" sz="2000" b="1" u="sng" smtClean="0"/>
              <a:t/>
            </a:r>
            <a:br>
              <a:rPr lang="cs-CZ" sz="2000" b="1" u="sng" smtClean="0"/>
            </a:br>
            <a:r>
              <a:rPr lang="cs-CZ" sz="2000" b="1" u="sng" smtClean="0"/>
              <a:t>Sijáhatnáme </a:t>
            </a:r>
            <a:r>
              <a:rPr lang="cs-CZ" sz="2000" b="1" u="sng"/>
              <a:t>Ibráhím beg (</a:t>
            </a:r>
            <a:r>
              <a:rPr lang="cs-CZ" sz="2000"/>
              <a:t>Putování Ibráhíma Bega</a:t>
            </a:r>
            <a:r>
              <a:rPr lang="cs-CZ" sz="2000" smtClean="0"/>
              <a:t>)</a:t>
            </a:r>
            <a:br>
              <a:rPr lang="cs-CZ" sz="2000" smtClean="0"/>
            </a:br>
            <a:r>
              <a:rPr lang="cs-CZ" sz="2000" smtClean="0"/>
              <a:t> </a:t>
            </a:r>
            <a:r>
              <a:rPr lang="ar-SA" sz="2000" b="1"/>
              <a:t>سیاحت‌نامهٔ ابراهیم‌بیگ</a:t>
            </a:r>
            <a:r>
              <a:rPr lang="cs-CZ" sz="2000"/>
              <a:t/>
            </a:r>
            <a:br>
              <a:rPr lang="cs-CZ" sz="200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949280"/>
          </a:xfrm>
        </p:spPr>
        <p:txBody>
          <a:bodyPr/>
          <a:lstStyle/>
          <a:p>
            <a:r>
              <a:rPr lang="cs-CZ" sz="1400" b="1" dirty="0"/>
              <a:t> </a:t>
            </a:r>
            <a:r>
              <a:rPr lang="cs-CZ" sz="1400" u="sng" dirty="0" smtClean="0"/>
              <a:t>autor</a:t>
            </a:r>
            <a:r>
              <a:rPr lang="cs-CZ" sz="1400" dirty="0"/>
              <a:t>: perský obchodník </a:t>
            </a:r>
            <a:r>
              <a:rPr lang="cs-CZ" sz="1400" b="1" dirty="0" err="1"/>
              <a:t>Zajnol´ábiddín</a:t>
            </a:r>
            <a:r>
              <a:rPr lang="cs-CZ" sz="1400" b="1" dirty="0"/>
              <a:t> </a:t>
            </a:r>
            <a:r>
              <a:rPr lang="cs-CZ" sz="1400" b="1" dirty="0" err="1"/>
              <a:t>Marághejí</a:t>
            </a:r>
            <a:r>
              <a:rPr lang="cs-CZ" sz="1400" dirty="0"/>
              <a:t> </a:t>
            </a:r>
            <a:r>
              <a:rPr lang="cs-CZ" sz="1400" dirty="0" smtClean="0"/>
              <a:t>1840-1910)   </a:t>
            </a:r>
            <a:r>
              <a:rPr lang="ar-SA" sz="1400" b="1" dirty="0" smtClean="0"/>
              <a:t>زین‌العابدین </a:t>
            </a:r>
            <a:r>
              <a:rPr lang="ar-SA" sz="1400" b="1" dirty="0"/>
              <a:t>مراغه‌ای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>
                <a:solidFill>
                  <a:srgbClr val="FF0000"/>
                </a:solidFill>
              </a:rPr>
              <a:t>stěžejní prozaické dílo předrevoluční doby </a:t>
            </a:r>
            <a:endParaRPr lang="cs-CZ" sz="1400" dirty="0" smtClean="0">
              <a:solidFill>
                <a:srgbClr val="FF0000"/>
              </a:solidFill>
            </a:endParaRPr>
          </a:p>
          <a:p>
            <a:pPr lvl="0"/>
            <a:endParaRPr lang="cs-CZ" sz="1400" dirty="0">
              <a:solidFill>
                <a:srgbClr val="FF0000"/>
              </a:solidFill>
            </a:endParaRPr>
          </a:p>
          <a:p>
            <a:pPr lvl="0"/>
            <a:r>
              <a:rPr lang="cs-CZ" sz="1400" dirty="0"/>
              <a:t>v</a:t>
            </a:r>
            <a:r>
              <a:rPr lang="cs-CZ" sz="1400" dirty="0" smtClean="0"/>
              <a:t>liv na budoucí konstituční hnutí</a:t>
            </a:r>
            <a:endParaRPr lang="cs-CZ" sz="1400" dirty="0"/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srozumitelná </a:t>
            </a:r>
            <a:r>
              <a:rPr lang="cs-CZ" sz="1400" dirty="0"/>
              <a:t>perština, </a:t>
            </a:r>
            <a:r>
              <a:rPr lang="cs-CZ" sz="1400" dirty="0" smtClean="0"/>
              <a:t>kritické myšlenky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Tvrdě cenzurované dílo v </a:t>
            </a:r>
            <a:r>
              <a:rPr lang="cs-CZ" sz="1400" dirty="0" err="1" smtClean="0"/>
              <a:t>qádžárovské</a:t>
            </a:r>
            <a:r>
              <a:rPr lang="cs-CZ" sz="1400" dirty="0" smtClean="0"/>
              <a:t> Persii </a:t>
            </a:r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V Persii obrovská popularita, byť vycházelo v zahraničí </a:t>
            </a:r>
            <a:r>
              <a:rPr lang="cs-CZ" sz="1400" dirty="0"/>
              <a:t> </a:t>
            </a:r>
          </a:p>
          <a:p>
            <a:pPr marL="0" indent="0">
              <a:buNone/>
            </a:pPr>
            <a:r>
              <a:rPr lang="cs-CZ" sz="1400" dirty="0"/>
              <a:t>  </a:t>
            </a:r>
          </a:p>
          <a:p>
            <a:r>
              <a:rPr lang="cs-CZ" sz="1400" b="1" u="sng" dirty="0" err="1"/>
              <a:t>Zajnol´ábiddín</a:t>
            </a:r>
            <a:r>
              <a:rPr lang="cs-CZ" sz="1400" b="1" u="sng" dirty="0"/>
              <a:t> </a:t>
            </a:r>
            <a:r>
              <a:rPr lang="cs-CZ" sz="1400" b="1" u="sng" dirty="0" err="1"/>
              <a:t>Marághejí</a:t>
            </a:r>
            <a:r>
              <a:rPr lang="cs-CZ" sz="1400" u="sng" dirty="0"/>
              <a:t> </a:t>
            </a:r>
            <a:endParaRPr lang="cs-CZ" sz="1400" u="sng" dirty="0" smtClean="0"/>
          </a:p>
          <a:p>
            <a:endParaRPr lang="cs-CZ" sz="1400" dirty="0"/>
          </a:p>
          <a:p>
            <a:r>
              <a:rPr lang="cs-CZ" sz="1400" dirty="0" smtClean="0"/>
              <a:t>z </a:t>
            </a:r>
            <a:r>
              <a:rPr lang="cs-CZ" sz="1400" dirty="0" err="1" smtClean="0"/>
              <a:t>Marághe</a:t>
            </a:r>
            <a:r>
              <a:rPr lang="cs-CZ" sz="1400" dirty="0" smtClean="0"/>
              <a:t> </a:t>
            </a:r>
            <a:r>
              <a:rPr lang="cs-CZ" sz="1400" dirty="0"/>
              <a:t>– </a:t>
            </a:r>
            <a:r>
              <a:rPr lang="cs-CZ" sz="1400" dirty="0" smtClean="0"/>
              <a:t> </a:t>
            </a:r>
            <a:r>
              <a:rPr lang="ar-SA" sz="1400" dirty="0" smtClean="0"/>
              <a:t>مراغه </a:t>
            </a:r>
            <a:r>
              <a:rPr lang="cs-CZ" sz="1400" dirty="0" smtClean="0"/>
              <a:t> </a:t>
            </a:r>
            <a:r>
              <a:rPr lang="cs-CZ" sz="1400" dirty="0"/>
              <a:t>Východní Ázerbájdžán, </a:t>
            </a:r>
            <a:r>
              <a:rPr lang="cs-CZ" sz="1400" dirty="0" smtClean="0"/>
              <a:t>Írán</a:t>
            </a:r>
            <a:endParaRPr lang="cs-CZ" sz="1400" dirty="0"/>
          </a:p>
          <a:p>
            <a:endParaRPr lang="cs-CZ" sz="1400" dirty="0"/>
          </a:p>
          <a:p>
            <a:pPr lvl="0"/>
            <a:r>
              <a:rPr lang="cs-CZ" sz="1400" dirty="0" smtClean="0"/>
              <a:t>Jen základní vzdělání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Obchod. Kavkaz -) Gruzie - ) konzul -) bankrot. 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Krym (Jalta) -) ruské občanství -) Istanbul</a:t>
            </a:r>
            <a:endParaRPr lang="cs-CZ" sz="1400" dirty="0"/>
          </a:p>
          <a:p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405945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35888" cy="432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35888" cy="5555704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/>
              <a:t> </a:t>
            </a:r>
            <a:endParaRPr lang="cs-CZ" sz="1400" dirty="0"/>
          </a:p>
          <a:p>
            <a:pPr lvl="0"/>
            <a:r>
              <a:rPr lang="cs-CZ" sz="1600" dirty="0" smtClean="0"/>
              <a:t>3dílný </a:t>
            </a:r>
            <a:r>
              <a:rPr lang="cs-CZ" sz="1600" dirty="0"/>
              <a:t>román </a:t>
            </a:r>
          </a:p>
          <a:p>
            <a:r>
              <a:rPr lang="cs-CZ" sz="1600" b="1" dirty="0"/>
              <a:t>1. díl </a:t>
            </a:r>
            <a:r>
              <a:rPr lang="cs-CZ" sz="1600" b="1" dirty="0" smtClean="0"/>
              <a:t>Káhira</a:t>
            </a:r>
            <a:r>
              <a:rPr lang="cs-CZ" sz="1600" dirty="0" smtClean="0"/>
              <a:t> </a:t>
            </a:r>
            <a:r>
              <a:rPr lang="cs-CZ" sz="1600" dirty="0"/>
              <a:t>(</a:t>
            </a:r>
            <a:r>
              <a:rPr lang="cs-CZ" sz="1600" dirty="0" smtClean="0"/>
              <a:t>nedatováno</a:t>
            </a:r>
            <a:r>
              <a:rPr lang="cs-CZ" sz="1600" dirty="0"/>
              <a:t>)</a:t>
            </a:r>
          </a:p>
          <a:p>
            <a:r>
              <a:rPr lang="cs-CZ" sz="1600" dirty="0"/>
              <a:t> </a:t>
            </a:r>
            <a:r>
              <a:rPr lang="cs-CZ" sz="1600" b="1" dirty="0"/>
              <a:t>2. 1905 v Kalkatě </a:t>
            </a:r>
            <a:endParaRPr lang="cs-CZ" sz="1600" dirty="0"/>
          </a:p>
          <a:p>
            <a:r>
              <a:rPr lang="cs-CZ" sz="1600" dirty="0"/>
              <a:t> </a:t>
            </a:r>
            <a:r>
              <a:rPr lang="cs-CZ" sz="1600" b="1" dirty="0"/>
              <a:t>3. 1909 v Istanbulu</a:t>
            </a:r>
            <a:r>
              <a:rPr lang="cs-CZ" sz="1600" dirty="0"/>
              <a:t>. 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Žánr nejednoznačný: cestopis </a:t>
            </a:r>
            <a:endParaRPr lang="cs-CZ" sz="1600" dirty="0"/>
          </a:p>
          <a:p>
            <a:pPr lvl="0"/>
            <a:r>
              <a:rPr lang="cs-CZ" sz="1600" dirty="0"/>
              <a:t> </a:t>
            </a:r>
            <a:r>
              <a:rPr lang="cs-CZ" sz="1600" dirty="0" smtClean="0"/>
              <a:t>                                 fiktivně </a:t>
            </a:r>
            <a:r>
              <a:rPr lang="cs-CZ" sz="1600" dirty="0"/>
              <a:t>autobiografický román </a:t>
            </a:r>
            <a:endParaRPr lang="cs-CZ" sz="1600" dirty="0" smtClean="0"/>
          </a:p>
          <a:p>
            <a:pPr lvl="0"/>
            <a:endParaRPr lang="cs-CZ" sz="1600" dirty="0"/>
          </a:p>
          <a:p>
            <a:pPr lvl="0"/>
            <a:r>
              <a:rPr lang="cs-CZ" sz="1600" dirty="0" smtClean="0"/>
              <a:t>Použití přímé řeči, dialogy, poučování čtenářů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 smtClean="0"/>
              <a:t>Perština: jednoduchá, výstižná, hovorová. X </a:t>
            </a:r>
            <a:r>
              <a:rPr lang="cs-CZ" sz="1600" dirty="0" err="1" smtClean="0"/>
              <a:t>turkismy</a:t>
            </a: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  <a:p>
            <a:pPr lvl="0"/>
            <a:r>
              <a:rPr lang="cs-CZ" sz="1600" dirty="0" smtClean="0"/>
              <a:t>reportážní ráz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nacionalistický étos. Vlastenectví </a:t>
            </a:r>
            <a:endParaRPr lang="cs-CZ" sz="1600" dirty="0"/>
          </a:p>
          <a:p>
            <a:pPr lvl="0"/>
            <a:endParaRPr lang="cs-CZ" sz="1600" dirty="0"/>
          </a:p>
          <a:p>
            <a:pPr lvl="0"/>
            <a:r>
              <a:rPr lang="cs-CZ" sz="1600" dirty="0" smtClean="0"/>
              <a:t>dramatizace </a:t>
            </a:r>
            <a:r>
              <a:rPr lang="cs-CZ" sz="1600" dirty="0"/>
              <a:t>děje – </a:t>
            </a:r>
            <a:r>
              <a:rPr lang="cs-CZ" sz="1600" dirty="0" smtClean="0"/>
              <a:t>zpočátku idealismus, nekritičnost, pak deziluze </a:t>
            </a:r>
            <a:r>
              <a:rPr lang="cs-CZ" sz="1600" dirty="0"/>
              <a:t> 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8103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63880" cy="504056"/>
          </a:xfrm>
        </p:spPr>
        <p:txBody>
          <a:bodyPr/>
          <a:lstStyle/>
          <a:p>
            <a:r>
              <a:rPr lang="cs-CZ" sz="1600" dirty="0" smtClean="0"/>
              <a:t>1. díl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591872" cy="5904656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 smtClean="0"/>
              <a:t>Persky – anonymně, nevíme kdy (1895?)</a:t>
            </a:r>
          </a:p>
          <a:p>
            <a:pPr marL="0" indent="0">
              <a:buNone/>
            </a:pPr>
            <a:r>
              <a:rPr lang="cs-CZ" sz="1400" b="1" dirty="0" smtClean="0"/>
              <a:t>r</a:t>
            </a:r>
            <a:r>
              <a:rPr lang="cs-CZ" sz="1400" b="1" dirty="0"/>
              <a:t>. </a:t>
            </a:r>
            <a:r>
              <a:rPr lang="cs-CZ" sz="1400" b="1" dirty="0" smtClean="0"/>
              <a:t>1903</a:t>
            </a:r>
            <a:r>
              <a:rPr lang="cs-CZ" sz="1400" dirty="0" smtClean="0"/>
              <a:t>: </a:t>
            </a:r>
            <a:r>
              <a:rPr lang="cs-CZ" sz="1400" dirty="0" err="1" smtClean="0"/>
              <a:t>Leipzig</a:t>
            </a:r>
            <a:r>
              <a:rPr lang="cs-CZ" sz="1400" dirty="0" smtClean="0"/>
              <a:t>: </a:t>
            </a:r>
            <a:r>
              <a:rPr lang="cs-CZ" sz="1400" i="1" dirty="0" err="1" smtClean="0"/>
              <a:t>Zusta</a:t>
            </a:r>
            <a:r>
              <a:rPr lang="cs-CZ" sz="1400" i="1" dirty="0" err="1"/>
              <a:t>̈nde</a:t>
            </a:r>
            <a:r>
              <a:rPr lang="cs-CZ" sz="1400" i="1" dirty="0"/>
              <a:t> </a:t>
            </a:r>
            <a:r>
              <a:rPr lang="cs-CZ" sz="1400" i="1" dirty="0" err="1"/>
              <a:t>im</a:t>
            </a:r>
            <a:r>
              <a:rPr lang="cs-CZ" sz="1400" i="1" dirty="0"/>
              <a:t> </a:t>
            </a:r>
            <a:r>
              <a:rPr lang="cs-CZ" sz="1400" i="1" dirty="0" err="1"/>
              <a:t>heutigen</a:t>
            </a:r>
            <a:r>
              <a:rPr lang="cs-CZ" sz="1400" i="1" dirty="0"/>
              <a:t> </a:t>
            </a:r>
            <a:r>
              <a:rPr lang="cs-CZ" sz="1400" i="1" dirty="0" err="1"/>
              <a:t>Persien</a:t>
            </a:r>
            <a:r>
              <a:rPr lang="cs-CZ" sz="1400" i="1" dirty="0"/>
              <a:t> </a:t>
            </a:r>
            <a:r>
              <a:rPr lang="cs-CZ" sz="1400" i="1" dirty="0" err="1"/>
              <a:t>wie</a:t>
            </a:r>
            <a:r>
              <a:rPr lang="cs-CZ" sz="1400" i="1" dirty="0"/>
              <a:t> </a:t>
            </a:r>
            <a:r>
              <a:rPr lang="cs-CZ" sz="1400" i="1" dirty="0" err="1"/>
              <a:t>sie</a:t>
            </a:r>
            <a:r>
              <a:rPr lang="cs-CZ" sz="1400" i="1" dirty="0"/>
              <a:t> </a:t>
            </a:r>
            <a:r>
              <a:rPr lang="cs-CZ" sz="1400" i="1" dirty="0" err="1"/>
              <a:t>das</a:t>
            </a:r>
            <a:r>
              <a:rPr lang="cs-CZ" sz="1400" i="1" dirty="0"/>
              <a:t> </a:t>
            </a:r>
            <a:r>
              <a:rPr lang="cs-CZ" sz="1400" i="1" dirty="0" err="1"/>
              <a:t>Reisebuch</a:t>
            </a:r>
            <a:r>
              <a:rPr lang="cs-CZ" sz="1400" i="1" dirty="0"/>
              <a:t> Ibrahim </a:t>
            </a:r>
            <a:r>
              <a:rPr lang="cs-CZ" sz="1400" i="1" dirty="0" err="1"/>
              <a:t>Begs</a:t>
            </a:r>
            <a:r>
              <a:rPr lang="cs-CZ" sz="1400" i="1" dirty="0"/>
              <a:t> </a:t>
            </a:r>
            <a:r>
              <a:rPr lang="cs-CZ" sz="1400" i="1" dirty="0" err="1"/>
              <a:t>enthüllt</a:t>
            </a:r>
            <a:r>
              <a:rPr lang="cs-CZ" sz="1400" i="1" dirty="0"/>
              <a:t>, </a:t>
            </a:r>
            <a:r>
              <a:rPr lang="cs-CZ" sz="1400" i="1" dirty="0" err="1"/>
              <a:t>aus</a:t>
            </a:r>
            <a:r>
              <a:rPr lang="cs-CZ" sz="1400" i="1" dirty="0"/>
              <a:t> dem </a:t>
            </a:r>
            <a:r>
              <a:rPr lang="cs-CZ" sz="1400" i="1" dirty="0" err="1"/>
              <a:t>Persischen</a:t>
            </a:r>
            <a:r>
              <a:rPr lang="cs-CZ" sz="1400" i="1" dirty="0"/>
              <a:t> </a:t>
            </a:r>
            <a:r>
              <a:rPr lang="cs-CZ" sz="1400" i="1" dirty="0" err="1"/>
              <a:t>übers</a:t>
            </a:r>
            <a:r>
              <a:rPr lang="cs-CZ" sz="1400" i="1" dirty="0"/>
              <a:t>. </a:t>
            </a:r>
            <a:r>
              <a:rPr lang="cs-CZ" sz="1400" i="1" dirty="0" err="1"/>
              <a:t>und</a:t>
            </a:r>
            <a:r>
              <a:rPr lang="cs-CZ" sz="1400" i="1" dirty="0"/>
              <a:t> </a:t>
            </a:r>
            <a:r>
              <a:rPr lang="cs-CZ" sz="1400" i="1" dirty="0" err="1"/>
              <a:t>bearb</a:t>
            </a:r>
            <a:r>
              <a:rPr lang="cs-CZ" sz="1400" i="1" dirty="0"/>
              <a:t>. von dr. Walter Schulz</a:t>
            </a:r>
            <a:endParaRPr lang="cs-CZ" sz="1400" dirty="0"/>
          </a:p>
          <a:p>
            <a:pPr marL="0" lvl="0" indent="0">
              <a:buNone/>
            </a:pPr>
            <a:endParaRPr lang="cs-CZ" sz="1400" dirty="0"/>
          </a:p>
          <a:p>
            <a:pPr lvl="0">
              <a:buFontTx/>
              <a:buChar char="-"/>
            </a:pPr>
            <a:r>
              <a:rPr lang="cs-CZ" sz="1400" dirty="0" smtClean="0"/>
              <a:t>Hrdina - perský mladík </a:t>
            </a:r>
            <a:r>
              <a:rPr lang="cs-CZ" sz="1400" dirty="0" err="1" smtClean="0"/>
              <a:t>Ebrahím</a:t>
            </a:r>
            <a:r>
              <a:rPr lang="cs-CZ" sz="1400" dirty="0" smtClean="0"/>
              <a:t> Beg</a:t>
            </a:r>
          </a:p>
          <a:p>
            <a:pPr marL="0" lvl="0" indent="0">
              <a:buNone/>
            </a:pPr>
            <a:r>
              <a:rPr lang="cs-CZ" sz="1400" dirty="0" smtClean="0"/>
              <a:t> </a:t>
            </a:r>
            <a:endParaRPr lang="cs-CZ" sz="1400" dirty="0"/>
          </a:p>
          <a:p>
            <a:pPr lvl="0"/>
            <a:r>
              <a:rPr lang="cs-CZ" sz="1400" dirty="0" smtClean="0"/>
              <a:t>žil s otcem v</a:t>
            </a:r>
            <a:r>
              <a:rPr lang="cs-CZ" sz="1400" dirty="0"/>
              <a:t> Egyptě </a:t>
            </a:r>
            <a:r>
              <a:rPr lang="cs-CZ" sz="1400" dirty="0" smtClean="0"/>
              <a:t>a </a:t>
            </a:r>
            <a:r>
              <a:rPr lang="cs-CZ" sz="1400" dirty="0"/>
              <a:t>snil o Íránu a hájil </a:t>
            </a:r>
            <a:r>
              <a:rPr lang="cs-CZ" sz="1400" dirty="0" smtClean="0"/>
              <a:t>jej. Otec -) patriotismus 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Cesta do Persie -  </a:t>
            </a:r>
            <a:r>
              <a:rPr lang="cs-CZ" sz="1400" dirty="0"/>
              <a:t>„ráj</a:t>
            </a:r>
            <a:r>
              <a:rPr lang="cs-CZ" sz="1400" dirty="0" smtClean="0"/>
              <a:t>“ = útlak </a:t>
            </a:r>
            <a:r>
              <a:rPr lang="cs-CZ" sz="1400" dirty="0"/>
              <a:t>a </a:t>
            </a:r>
            <a:r>
              <a:rPr lang="cs-CZ" sz="1400" dirty="0" smtClean="0"/>
              <a:t>bída</a:t>
            </a:r>
          </a:p>
          <a:p>
            <a:pPr lvl="0"/>
            <a:r>
              <a:rPr lang="cs-CZ" sz="1400" dirty="0" smtClean="0"/>
              <a:t> </a:t>
            </a:r>
            <a:endParaRPr lang="cs-CZ" sz="1400" dirty="0"/>
          </a:p>
          <a:p>
            <a:pPr lvl="0"/>
            <a:r>
              <a:rPr lang="cs-CZ" sz="1400" dirty="0" err="1" smtClean="0"/>
              <a:t>Mašhad</a:t>
            </a:r>
            <a:r>
              <a:rPr lang="cs-CZ" sz="1400" dirty="0" smtClean="0"/>
              <a:t> -) Teherán -) íránský </a:t>
            </a:r>
            <a:r>
              <a:rPr lang="cs-CZ" sz="1400" dirty="0" err="1" smtClean="0"/>
              <a:t>Ázerbajdžán</a:t>
            </a:r>
            <a:endParaRPr lang="cs-CZ" sz="1400" dirty="0" smtClean="0"/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příkrá kritika íránských poměrů </a:t>
            </a:r>
            <a:endParaRPr lang="cs-CZ" sz="1400" dirty="0"/>
          </a:p>
          <a:p>
            <a:endParaRPr lang="cs-CZ" sz="1400" dirty="0"/>
          </a:p>
          <a:p>
            <a:pPr lvl="0"/>
            <a:r>
              <a:rPr lang="cs-CZ" sz="1400" dirty="0" smtClean="0"/>
              <a:t>napadá </a:t>
            </a:r>
            <a:r>
              <a:rPr lang="cs-CZ" sz="1400" dirty="0"/>
              <a:t>lenost, korupci, </a:t>
            </a:r>
            <a:r>
              <a:rPr lang="cs-CZ" sz="1400" dirty="0" smtClean="0"/>
              <a:t>pověrčivost</a:t>
            </a:r>
            <a:r>
              <a:rPr lang="cs-CZ" sz="1400" dirty="0"/>
              <a:t> </a:t>
            </a:r>
            <a:r>
              <a:rPr lang="cs-CZ" sz="1400" dirty="0" smtClean="0"/>
              <a:t>-) vina</a:t>
            </a:r>
            <a:r>
              <a:rPr lang="cs-CZ" sz="1400" dirty="0" smtClean="0"/>
              <a:t> vlády a elit</a:t>
            </a:r>
          </a:p>
          <a:p>
            <a:pPr lvl="0"/>
            <a:endParaRPr lang="cs-CZ" sz="1400" dirty="0"/>
          </a:p>
          <a:p>
            <a:r>
              <a:rPr lang="cs-CZ" sz="1400" b="1" dirty="0" smtClean="0"/>
              <a:t>kouření opia</a:t>
            </a:r>
            <a:r>
              <a:rPr lang="cs-CZ" sz="1400" dirty="0" smtClean="0"/>
              <a:t>, příliš </a:t>
            </a:r>
            <a:r>
              <a:rPr lang="cs-CZ" sz="1400" b="1" dirty="0" smtClean="0"/>
              <a:t>květnatá mluva</a:t>
            </a:r>
            <a:r>
              <a:rPr lang="cs-CZ" sz="1400" dirty="0" smtClean="0"/>
              <a:t>, perské písmo </a:t>
            </a:r>
            <a:endParaRPr lang="cs-CZ" sz="1400" dirty="0"/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porovnávání současné Persie </a:t>
            </a:r>
            <a:r>
              <a:rPr lang="cs-CZ" sz="1400" dirty="0"/>
              <a:t>a její </a:t>
            </a:r>
            <a:r>
              <a:rPr lang="cs-CZ" sz="1400" dirty="0" smtClean="0"/>
              <a:t>starobylé minulosti (Šáh </a:t>
            </a:r>
            <a:r>
              <a:rPr lang="cs-CZ" sz="1400" dirty="0" err="1"/>
              <a:t>Abbáse</a:t>
            </a:r>
            <a:r>
              <a:rPr lang="cs-CZ" sz="1400" dirty="0"/>
              <a:t>, </a:t>
            </a:r>
            <a:r>
              <a:rPr lang="cs-CZ" sz="1400" dirty="0" err="1"/>
              <a:t>Náder</a:t>
            </a:r>
            <a:r>
              <a:rPr lang="cs-CZ" sz="1400" dirty="0"/>
              <a:t> šáha, </a:t>
            </a:r>
            <a:r>
              <a:rPr lang="cs-CZ" sz="1400" dirty="0" err="1"/>
              <a:t>Amíra</a:t>
            </a:r>
            <a:r>
              <a:rPr lang="cs-CZ" sz="1400" dirty="0"/>
              <a:t> </a:t>
            </a:r>
            <a:r>
              <a:rPr lang="cs-CZ" sz="1400" dirty="0" err="1" smtClean="0"/>
              <a:t>Kabír</a:t>
            </a:r>
            <a:r>
              <a:rPr lang="cs-CZ" sz="1400" dirty="0" smtClean="0"/>
              <a:t>)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/>
              <a:t> </a:t>
            </a:r>
            <a:r>
              <a:rPr lang="cs-CZ" sz="1400" dirty="0" smtClean="0"/>
              <a:t>vzory </a:t>
            </a:r>
            <a:r>
              <a:rPr lang="cs-CZ" sz="1400" dirty="0"/>
              <a:t>v zahraničí: </a:t>
            </a:r>
            <a:r>
              <a:rPr lang="cs-CZ" sz="1400" dirty="0" smtClean="0"/>
              <a:t>jedna </a:t>
            </a:r>
            <a:r>
              <a:rPr lang="cs-CZ" sz="1400" dirty="0"/>
              <a:t>kpt. 3. </a:t>
            </a:r>
            <a:r>
              <a:rPr lang="cs-CZ" sz="1400" dirty="0" smtClean="0"/>
              <a:t>dílu </a:t>
            </a:r>
            <a:r>
              <a:rPr lang="cs-CZ" sz="1400" dirty="0"/>
              <a:t>rozvoj a pokrok Japonska </a:t>
            </a:r>
            <a:endParaRPr lang="cs-CZ" sz="1400" dirty="0" smtClean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/>
              <a:t>z</a:t>
            </a:r>
            <a:r>
              <a:rPr lang="cs-CZ" sz="1400" dirty="0" smtClean="0"/>
              <a:t>ávěr </a:t>
            </a:r>
            <a:r>
              <a:rPr lang="cs-CZ" sz="1400" dirty="0"/>
              <a:t>1. dílu knihy – výzva k </a:t>
            </a:r>
            <a:r>
              <a:rPr lang="cs-CZ" sz="1400" dirty="0" smtClean="0"/>
              <a:t> </a:t>
            </a:r>
            <a:r>
              <a:rPr lang="cs-CZ" sz="1400" dirty="0"/>
              <a:t>reformě </a:t>
            </a:r>
            <a:r>
              <a:rPr lang="cs-CZ" sz="1400" dirty="0" err="1"/>
              <a:t>írán</a:t>
            </a:r>
            <a:r>
              <a:rPr lang="cs-CZ" sz="1400" dirty="0"/>
              <a:t>. </a:t>
            </a:r>
            <a:r>
              <a:rPr lang="cs-CZ" sz="1400" dirty="0" err="1"/>
              <a:t>politic</a:t>
            </a:r>
            <a:r>
              <a:rPr lang="cs-CZ" sz="1400" dirty="0"/>
              <a:t>. institucí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909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63880" cy="576064"/>
          </a:xfrm>
        </p:spPr>
        <p:txBody>
          <a:bodyPr/>
          <a:lstStyle/>
          <a:p>
            <a:r>
              <a:rPr lang="cs-CZ" sz="1600" dirty="0" smtClean="0"/>
              <a:t>Ukázka ze S.: překlad Otto Balcar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519864" cy="5123656"/>
          </a:xfrm>
        </p:spPr>
        <p:txBody>
          <a:bodyPr/>
          <a:lstStyle/>
          <a:p>
            <a:pPr lvl="0"/>
            <a:endParaRPr lang="cs-CZ" sz="1400" dirty="0"/>
          </a:p>
          <a:p>
            <a:r>
              <a:rPr lang="cs-CZ" sz="1400" i="1" dirty="0"/>
              <a:t>„S překvapením jsem je vzal a přečetl. Pod názvem ‚Domácí zprávy‘ </a:t>
            </a:r>
            <a:r>
              <a:rPr lang="cs-CZ" sz="1400" i="1" dirty="0" smtClean="0"/>
              <a:t>následovalo:</a:t>
            </a:r>
            <a:r>
              <a:rPr lang="cs-CZ" sz="1400" dirty="0"/>
              <a:t> </a:t>
            </a:r>
            <a:r>
              <a:rPr lang="cs-CZ" sz="1400" i="1" dirty="0" smtClean="0"/>
              <a:t>podrobnosti </a:t>
            </a:r>
            <a:r>
              <a:rPr lang="cs-CZ" sz="1400" i="1" dirty="0"/>
              <a:t>o šáhově lovecké výpravě a božských vlastnostech královské podstaty a o třídenním setkání, jež si dopřál vládní dvůr v požehnané budově ‚</a:t>
            </a:r>
            <a:r>
              <a:rPr lang="cs-CZ" sz="1400" i="1" dirty="0" err="1"/>
              <a:t>Choršíd</a:t>
            </a:r>
            <a:r>
              <a:rPr lang="cs-CZ" sz="1400" i="1" dirty="0"/>
              <a:t>‘ pod vedením té a té osoby. Díky Bohu, všechny záležitosti a kroky dvora ve vnitřní politice jsou naprosto v pořádku. Regionální zprávy mají při tom tuto podobu. Například se píše, ‚</a:t>
            </a:r>
            <a:r>
              <a:rPr lang="cs-CZ" sz="1400" i="1" dirty="0" err="1"/>
              <a:t>Kášán</a:t>
            </a:r>
            <a:r>
              <a:rPr lang="cs-CZ" sz="1400" i="1" dirty="0"/>
              <a:t>: Díky Bohu za dostatečné úsilí toho a toho guvernéra. Poddaní jsou dobře zaopatřeni, pokojní a zaneprázdnění modlitbami za zachování královského života a státu. Slámy a ječmene je hojnost a další komodity nejsou drahé.‘ Isfahán: totéž. </a:t>
            </a:r>
            <a:r>
              <a:rPr lang="cs-CZ" sz="1400" i="1" dirty="0" err="1"/>
              <a:t>Kermán</a:t>
            </a:r>
            <a:r>
              <a:rPr lang="cs-CZ" sz="1400" i="1" dirty="0"/>
              <a:t>: totéž. Šíráz: totéž. A tak dále ve stejném duchu. V sekci zahraničních zpráv píší také něco o geografii ostrova ‚Kuba‘ a podobných tématech, jimž oni sami, ani žádný jiný Íránec nerozumí.</a:t>
            </a:r>
            <a:r>
              <a:rPr lang="en-US" sz="1400" dirty="0"/>
              <a:t>“</a:t>
            </a:r>
            <a:endParaRPr lang="cs-CZ" sz="1400" dirty="0"/>
          </a:p>
          <a:p>
            <a:r>
              <a:rPr lang="cs-CZ" sz="1400" i="1" dirty="0"/>
              <a:t>Začalo se mi z toho všeho kouřit z hlavy. Odhodil jsem stranou noviny a pronesl jsem: ‚Ve všech provinciích Íránu se nářek lidu dotýká nebes z důvodu útlaku guvernérů. Nesvědčí ta nespravedlnost o jeho oprávněnosti? Muslimové! Cožpak není nikdo, kdo by se zeptal toho bezbožného novináře: Pakliže v celém Íránu nelze nalézt víc jak 50 osob, které jsou informovány o geografii své vlasti a znají hranice Íránu, jaký může pro ně mít přínos čtení o geografii Kuby bez možnosti porozumění? Namísto těchto témat bez hlavy a paty, piš přínosné články a povzbuzuj a přesvědčuj lid, aby naslouchal pádišáhovi, a pádišáha, aby byl vstřícný ke svým poddaným, oslavuj skutky spravedlivých a připomínej jejich význam, že není lidu bez krále ani krále bez lidu! Tyto dvě složky se navzájem potřebují, ač jsou dvěma slovy, </a:t>
            </a:r>
            <a:r>
              <a:rPr lang="cs-CZ" sz="1400" i="1" dirty="0" smtClean="0"/>
              <a:t>jsou</a:t>
            </a:r>
            <a:r>
              <a:rPr lang="cs-CZ" sz="1400" dirty="0"/>
              <a:t> </a:t>
            </a:r>
            <a:r>
              <a:rPr lang="cs-CZ" sz="1400" i="1" dirty="0" smtClean="0"/>
              <a:t>jednoho </a:t>
            </a:r>
            <a:r>
              <a:rPr lang="cs-CZ" sz="1400" i="1" dirty="0"/>
              <a:t>významu. Poddaní musí považovat pádišáha za svého laskavého otce a pádišáh své</a:t>
            </a:r>
            <a:r>
              <a:rPr lang="cs-CZ" sz="1400" dirty="0"/>
              <a:t> </a:t>
            </a:r>
            <a:r>
              <a:rPr lang="cs-CZ" sz="1400" i="1" dirty="0"/>
              <a:t>poddané za své vlastní drahé děti, tak aby každý z nich byl šťastný.‘“</a:t>
            </a:r>
            <a:endParaRPr lang="cs-CZ" sz="1400" dirty="0"/>
          </a:p>
          <a:p>
            <a:pPr lvl="0"/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4101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63880" cy="288032"/>
          </a:xfrm>
        </p:spPr>
        <p:txBody>
          <a:bodyPr/>
          <a:lstStyle/>
          <a:p>
            <a:r>
              <a:rPr lang="cs-CZ" sz="2000" dirty="0" smtClean="0"/>
              <a:t>2. a 3. díl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519864" cy="6048672"/>
          </a:xfrm>
        </p:spPr>
        <p:txBody>
          <a:bodyPr/>
          <a:lstStyle/>
          <a:p>
            <a:r>
              <a:rPr lang="cs-CZ" sz="1400" b="1" u="sng" dirty="0" smtClean="0"/>
              <a:t>2</a:t>
            </a:r>
            <a:r>
              <a:rPr lang="cs-CZ" sz="1400" b="1" u="sng" dirty="0"/>
              <a:t>. díl</a:t>
            </a:r>
            <a:r>
              <a:rPr lang="cs-CZ" sz="1400" dirty="0"/>
              <a:t> </a:t>
            </a:r>
            <a:r>
              <a:rPr lang="cs-CZ" sz="1400" dirty="0" smtClean="0"/>
              <a:t>primárně politický záběr, dějově se řeší </a:t>
            </a:r>
            <a:r>
              <a:rPr lang="cs-CZ" sz="1400" b="1" dirty="0" smtClean="0"/>
              <a:t>záhadná </a:t>
            </a:r>
            <a:r>
              <a:rPr lang="cs-CZ" sz="1400" b="1" dirty="0"/>
              <a:t>nemoc </a:t>
            </a:r>
            <a:r>
              <a:rPr lang="cs-CZ" sz="1400" dirty="0" err="1"/>
              <a:t>Ebrahíma</a:t>
            </a:r>
            <a:r>
              <a:rPr lang="cs-CZ" sz="1400" dirty="0"/>
              <a:t> Bega</a:t>
            </a:r>
          </a:p>
          <a:p>
            <a:r>
              <a:rPr lang="cs-CZ" sz="1400" dirty="0"/>
              <a:t> </a:t>
            </a:r>
          </a:p>
          <a:p>
            <a:pPr lvl="0"/>
            <a:r>
              <a:rPr lang="cs-CZ" sz="1400" b="1" dirty="0"/>
              <a:t>Nemoc = alegorie na stav perské společnosti</a:t>
            </a:r>
            <a:r>
              <a:rPr lang="cs-CZ" sz="1400" dirty="0"/>
              <a:t>. </a:t>
            </a:r>
            <a:endParaRPr lang="cs-CZ" sz="1400" dirty="0" smtClean="0"/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Smrt EB i jeho ženy kvůli neřešitelnosti íránské choroby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r>
              <a:rPr lang="cs-CZ" sz="1400" b="1" u="sng" dirty="0"/>
              <a:t>3. </a:t>
            </a:r>
            <a:r>
              <a:rPr lang="cs-CZ" sz="1400" b="1" u="sng" dirty="0" smtClean="0"/>
              <a:t>díl</a:t>
            </a:r>
            <a:r>
              <a:rPr lang="cs-CZ" sz="1400" dirty="0" smtClean="0"/>
              <a:t>: mix veršů, rčení</a:t>
            </a:r>
            <a:r>
              <a:rPr lang="cs-CZ" sz="1400" dirty="0"/>
              <a:t>, </a:t>
            </a:r>
            <a:r>
              <a:rPr lang="cs-CZ" sz="1400" dirty="0" smtClean="0"/>
              <a:t>výroků </a:t>
            </a:r>
            <a:r>
              <a:rPr lang="cs-CZ" sz="1400" dirty="0"/>
              <a:t>Alího, citací novinových </a:t>
            </a:r>
            <a:r>
              <a:rPr lang="cs-CZ" sz="1400" dirty="0" smtClean="0"/>
              <a:t>článků, </a:t>
            </a:r>
            <a:r>
              <a:rPr lang="cs-CZ" sz="1400" dirty="0"/>
              <a:t>kpt. o Japonsku. 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 smtClean="0"/>
              <a:t>patriotický zápal na úkor řešení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často </a:t>
            </a:r>
            <a:r>
              <a:rPr lang="cs-CZ" sz="1400" b="1" dirty="0" smtClean="0"/>
              <a:t>nelogické úvahy </a:t>
            </a:r>
            <a:r>
              <a:rPr lang="cs-CZ" sz="1400" b="1" dirty="0"/>
              <a:t>a </a:t>
            </a:r>
            <a:r>
              <a:rPr lang="cs-CZ" sz="1400" b="1" dirty="0" smtClean="0"/>
              <a:t>šovinismus</a:t>
            </a:r>
            <a:r>
              <a:rPr lang="cs-CZ" sz="1400" dirty="0" smtClean="0"/>
              <a:t> 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nesourodost mezi </a:t>
            </a:r>
            <a:r>
              <a:rPr lang="cs-CZ" sz="1400" dirty="0"/>
              <a:t>1. dílem a </a:t>
            </a:r>
            <a:r>
              <a:rPr lang="cs-CZ" sz="1400" dirty="0" smtClean="0"/>
              <a:t>dalšími díly - ) pochybnosti o autorství dalších dílů - snad </a:t>
            </a:r>
            <a:r>
              <a:rPr lang="cs-CZ" sz="1400" b="1" dirty="0" err="1"/>
              <a:t>Mírzá</a:t>
            </a:r>
            <a:r>
              <a:rPr lang="cs-CZ" sz="1400" b="1" dirty="0"/>
              <a:t> </a:t>
            </a:r>
            <a:r>
              <a:rPr lang="cs-CZ" sz="1400" b="1" dirty="0" err="1"/>
              <a:t>Mehdí</a:t>
            </a:r>
            <a:r>
              <a:rPr lang="cs-CZ" sz="1400" b="1" dirty="0"/>
              <a:t> Chán </a:t>
            </a:r>
            <a:r>
              <a:rPr lang="cs-CZ" sz="1400" b="1" dirty="0" err="1"/>
              <a:t>Tabrízí</a:t>
            </a:r>
            <a:r>
              <a:rPr lang="cs-CZ" sz="1400" dirty="0"/>
              <a:t>? 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 smtClean="0"/>
              <a:t> </a:t>
            </a:r>
            <a:r>
              <a:rPr lang="cs-CZ" sz="1400" dirty="0"/>
              <a:t>jiný </a:t>
            </a:r>
            <a:r>
              <a:rPr lang="cs-CZ" sz="1400" dirty="0" err="1"/>
              <a:t>Zajnolabidín</a:t>
            </a:r>
            <a:r>
              <a:rPr lang="cs-CZ" sz="1400" dirty="0"/>
              <a:t>??? </a:t>
            </a:r>
            <a:r>
              <a:rPr lang="cs-CZ" sz="1400" dirty="0" smtClean="0"/>
              <a:t>Kubíčková, </a:t>
            </a:r>
            <a:r>
              <a:rPr lang="cs-CZ" sz="1400" dirty="0"/>
              <a:t>Dějiny, s. </a:t>
            </a:r>
            <a:r>
              <a:rPr lang="cs-CZ" sz="1400" dirty="0" smtClean="0"/>
              <a:t>339</a:t>
            </a:r>
          </a:p>
          <a:p>
            <a:pPr marL="0" indent="0">
              <a:buNone/>
            </a:pPr>
            <a:r>
              <a:rPr lang="cs-CZ" sz="1400" b="1" dirty="0"/>
              <a:t> 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1366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35888" cy="432048"/>
          </a:xfrm>
        </p:spPr>
        <p:txBody>
          <a:bodyPr/>
          <a:lstStyle/>
          <a:p>
            <a:r>
              <a:rPr lang="cs-CZ" dirty="0" smtClean="0"/>
              <a:t>Kritika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472608"/>
          </a:xfrm>
        </p:spPr>
        <p:txBody>
          <a:bodyPr/>
          <a:lstStyle/>
          <a:p>
            <a:r>
              <a:rPr lang="cs-CZ" sz="1400" i="1" dirty="0"/>
              <a:t>„‚Počítat umíte? Vypočítat obvod Země byste zvládl?‘</a:t>
            </a:r>
          </a:p>
          <a:p>
            <a:r>
              <a:rPr lang="cs-CZ" sz="1400" i="1" dirty="0"/>
              <a:t>‚Umím,‘ odpověděl. ‚Učím děti, jak počítat peníze. Sám geometrii ovládám, ale tu děti</a:t>
            </a:r>
          </a:p>
          <a:p>
            <a:r>
              <a:rPr lang="cs-CZ" sz="1400" i="1" dirty="0"/>
              <a:t>neučím.‘</a:t>
            </a:r>
          </a:p>
          <a:p>
            <a:r>
              <a:rPr lang="cs-CZ" sz="1400" i="1" dirty="0"/>
              <a:t>Řekl jsem: ‚Tak napište něco se sčítáním a odečítáním, to je základní úroveň v matematice.</a:t>
            </a:r>
          </a:p>
          <a:p>
            <a:r>
              <a:rPr lang="cs-CZ" sz="1400" i="1" dirty="0"/>
              <a:t>Uvidíme.‘</a:t>
            </a:r>
          </a:p>
          <a:p>
            <a:r>
              <a:rPr lang="cs-CZ" sz="1400" i="1" dirty="0"/>
              <a:t>‚Co mám napsat?‘ pronesl.</a:t>
            </a:r>
          </a:p>
          <a:p>
            <a:r>
              <a:rPr lang="cs-CZ" sz="1400" i="1" dirty="0"/>
              <a:t>‚Napište jeden tisíc dvě stě třicet čtyři,‘ odvětil jsem.</a:t>
            </a:r>
          </a:p>
          <a:p>
            <a:r>
              <a:rPr lang="pl-PL" sz="1400" i="1" dirty="0"/>
              <a:t>Napsal to tímto způsobem: 1000200304.</a:t>
            </a:r>
          </a:p>
          <a:p>
            <a:r>
              <a:rPr lang="cs-CZ" sz="1400" i="1" dirty="0"/>
              <a:t>‚Vážený áchonde117,‘ řekl jsem, ‚to číslo je víc než miliarda</a:t>
            </a:r>
            <a:r>
              <a:rPr lang="cs-CZ" sz="1400" i="1" dirty="0" smtClean="0"/>
              <a:t>!‘</a:t>
            </a:r>
          </a:p>
          <a:p>
            <a:r>
              <a:rPr lang="cs-CZ" sz="1400" i="1" dirty="0" smtClean="0"/>
              <a:t>……………..</a:t>
            </a:r>
          </a:p>
          <a:p>
            <a:r>
              <a:rPr lang="cs-CZ" sz="1400" i="1" dirty="0"/>
              <a:t>„‘Vážený </a:t>
            </a:r>
            <a:r>
              <a:rPr lang="cs-CZ" sz="1400" i="1" dirty="0" err="1"/>
              <a:t>áchonde</a:t>
            </a:r>
            <a:r>
              <a:rPr lang="cs-CZ" sz="1400" i="1" dirty="0"/>
              <a:t>, proč se tito tak hádají?‘</a:t>
            </a:r>
          </a:p>
          <a:p>
            <a:r>
              <a:rPr lang="cs-CZ" sz="1400" i="1" dirty="0"/>
              <a:t>‚To není hádka,‘ řekl.</a:t>
            </a:r>
          </a:p>
          <a:p>
            <a:r>
              <a:rPr lang="cs-CZ" sz="1400" i="1" dirty="0"/>
              <a:t>‚Copak je nevidíte?‘</a:t>
            </a:r>
          </a:p>
          <a:p>
            <a:r>
              <a:rPr lang="cs-CZ" sz="1400" i="1" dirty="0"/>
              <a:t>‚Oni diskutují,‘ odvětil. ‚Nehádají se!‘</a:t>
            </a:r>
          </a:p>
          <a:p>
            <a:r>
              <a:rPr lang="pt-BR" sz="1400" i="1" dirty="0"/>
              <a:t>‚Jakou diskuzi mají?‘ zeptal jsem se.</a:t>
            </a:r>
          </a:p>
          <a:p>
            <a:r>
              <a:rPr lang="cs-CZ" sz="1400" i="1" dirty="0" smtClean="0"/>
              <a:t>‚</a:t>
            </a:r>
            <a:r>
              <a:rPr lang="cs-CZ" sz="1400" i="1" dirty="0"/>
              <a:t>Odbornou diskuzi.‘</a:t>
            </a:r>
          </a:p>
          <a:p>
            <a:r>
              <a:rPr lang="cs-CZ" sz="1400" i="1" dirty="0"/>
              <a:t>‚Proč neříkají ta slova jeden druhému zdvořile a vlídným způsobem?‘</a:t>
            </a:r>
          </a:p>
          <a:p>
            <a:r>
              <a:rPr lang="cs-CZ" sz="1400" i="1" dirty="0"/>
              <a:t>‚Nabývá se snad vědění úsměvem a zdvořilostí?‘ odpověděl.</a:t>
            </a:r>
          </a:p>
          <a:p>
            <a:r>
              <a:rPr lang="cs-CZ" sz="1400" i="1" dirty="0"/>
              <a:t>‚Neřekl jsem, že by se na sebe měli smát, ale mluvit způsobem, jakým spolu mluvíme my. </a:t>
            </a:r>
            <a:r>
              <a:rPr lang="cs-CZ" sz="1400" dirty="0"/>
              <a:t>[...]</a:t>
            </a:r>
            <a:r>
              <a:rPr lang="cs-CZ" sz="1400" i="1" dirty="0"/>
              <a:t>‘</a:t>
            </a:r>
          </a:p>
          <a:p>
            <a:r>
              <a:rPr lang="cs-CZ" sz="1400" i="1" dirty="0" err="1"/>
              <a:t>Áchond</a:t>
            </a:r>
            <a:r>
              <a:rPr lang="cs-CZ" sz="1400" i="1" dirty="0"/>
              <a:t> si mě od hlavy až k patě změřil nevraživým pohledem a pravil: ‚Nejsi Turek?‘</a:t>
            </a:r>
          </a:p>
          <a:p>
            <a:r>
              <a:rPr lang="cs-CZ" sz="1400" i="1" dirty="0"/>
              <a:t>‚Ano, jsem Ázerbájdžánec,‘ odpověděl jsem.</a:t>
            </a:r>
          </a:p>
          <a:p>
            <a:r>
              <a:rPr lang="cs-CZ" sz="1400" i="1" dirty="0"/>
              <a:t>‚Proto nic nechápeš. Jdi, jdi. Není na co se tu dívat.‘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298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91872" cy="432048"/>
          </a:xfrm>
        </p:spPr>
        <p:txBody>
          <a:bodyPr/>
          <a:lstStyle/>
          <a:p>
            <a:r>
              <a:rPr lang="cs-CZ" sz="2800" dirty="0" smtClean="0"/>
              <a:t>Nepotismus, korupce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16825"/>
            <a:ext cx="10794003" cy="6915626"/>
          </a:xfrm>
        </p:spPr>
        <p:txBody>
          <a:bodyPr/>
          <a:lstStyle/>
          <a:p>
            <a:pPr marL="0" indent="0">
              <a:buNone/>
            </a:pPr>
            <a:r>
              <a:rPr lang="cs-CZ" sz="1400" i="1" u="sng" dirty="0" smtClean="0"/>
              <a:t>„</a:t>
            </a:r>
            <a:r>
              <a:rPr lang="cs-CZ" sz="1400" u="sng" dirty="0" smtClean="0"/>
              <a:t>[...] </a:t>
            </a:r>
            <a:r>
              <a:rPr lang="cs-CZ" sz="1400" i="1" u="sng" dirty="0"/>
              <a:t>náhle se z opačného směru z </a:t>
            </a:r>
            <a:r>
              <a:rPr lang="cs-CZ" sz="1400" i="1" u="sng" dirty="0" err="1"/>
              <a:t>povzdálí</a:t>
            </a:r>
            <a:r>
              <a:rPr lang="cs-CZ" sz="1400" i="1" u="sng" dirty="0"/>
              <a:t> ozval nějaký halas. Křičeli na všechny strany:</a:t>
            </a:r>
          </a:p>
          <a:p>
            <a:r>
              <a:rPr lang="cs-CZ" sz="1400" i="1" u="sng" dirty="0"/>
              <a:t>‚Ustupte! Nasadit rukávy pláště!‘ Zcela ohromen jsem pohlédl tím směrem a spatřil vysokého</a:t>
            </a:r>
          </a:p>
          <a:p>
            <a:r>
              <a:rPr lang="cs-CZ" sz="1400" i="1" u="sng" dirty="0"/>
              <a:t>mladého muže s dlouhými kníry přijíždějícího na koni. Třicet čtyřicet osob s dlouhými holemi</a:t>
            </a:r>
          </a:p>
          <a:p>
            <a:r>
              <a:rPr lang="cs-CZ" sz="1400" i="1" u="sng" dirty="0"/>
              <a:t>přijíždělo seřazených po obou jeho stranách. V jejich čele jel člověk oblečený v červeném</a:t>
            </a:r>
          </a:p>
          <a:p>
            <a:r>
              <a:rPr lang="cs-CZ" sz="1400" i="1" u="sng" dirty="0"/>
              <a:t>s vzezřením ďábla a za ním oddíl deseti dvaceti mužů v sedle. Zeptal jsem se pana Rezy: ‚Co</a:t>
            </a:r>
          </a:p>
          <a:p>
            <a:r>
              <a:rPr lang="cs-CZ" sz="1400" i="1" u="sng" dirty="0"/>
              <a:t>je tohle za povyk?‘ ‚To je guvernér města,‘ řekl, ‚vyráží na lov. Stůjte zpříma, a zatímco nás</a:t>
            </a:r>
          </a:p>
          <a:p>
            <a:r>
              <a:rPr lang="cs-CZ" sz="1400" i="1" u="sng" dirty="0"/>
              <a:t>bude míjet, pokloňte se jako ostatní.‘ Když jsem se dobře rozhlédl, uviděl jsem, že lidé ze</a:t>
            </a:r>
          </a:p>
          <a:p>
            <a:r>
              <a:rPr lang="cs-CZ" sz="1400" i="1" u="sng" dirty="0"/>
              <a:t>všech čtyř stran a v šesti směrech padli na zem. A on, aniž by tomu vůbec věnoval pozornost,</a:t>
            </a:r>
          </a:p>
          <a:p>
            <a:r>
              <a:rPr lang="cs-CZ" sz="1400" i="1" u="sng" dirty="0"/>
              <a:t>dál kroutil zprava doleva svými kníry. ‚Co se stane, pokud se nepokloním?‘ zeptal jsem se.</a:t>
            </a:r>
          </a:p>
          <a:p>
            <a:r>
              <a:rPr lang="cs-CZ" sz="1400" i="1" u="sng" dirty="0"/>
              <a:t>‚Tamty na té straně i s jejich holemi nazývají sluhy. Snad vás už neomrzel život</a:t>
            </a:r>
            <a:r>
              <a:rPr lang="cs-CZ" sz="1400" i="1" u="sng" dirty="0" smtClean="0"/>
              <a:t>?‘“</a:t>
            </a:r>
          </a:p>
          <a:p>
            <a:r>
              <a:rPr lang="cs-CZ" sz="1400" i="1" u="sng" dirty="0" smtClean="0"/>
              <a:t>…………………</a:t>
            </a:r>
          </a:p>
          <a:p>
            <a:r>
              <a:rPr lang="cs-CZ" sz="1400" i="1" u="sng" dirty="0"/>
              <a:t>"Vzchop se, Íráne! Starosta města jako je Londýn, jehož populace dosahuje počtu 7</a:t>
            </a:r>
          </a:p>
          <a:p>
            <a:r>
              <a:rPr lang="cs-CZ" sz="1400" i="1" u="sng" dirty="0"/>
              <a:t>miliónu,</a:t>
            </a:r>
            <a:r>
              <a:rPr lang="cs-CZ" sz="1400" u="sng" dirty="0"/>
              <a:t>133 </a:t>
            </a:r>
            <a:r>
              <a:rPr lang="cs-CZ" sz="1400" i="1" u="sng" dirty="0"/>
              <a:t>chodí všude sám a nikdo mu nevěnuje pozornost. Je pozoruhodné, že guvernér</a:t>
            </a:r>
          </a:p>
          <a:p>
            <a:r>
              <a:rPr lang="cs-CZ" sz="1400" i="1" u="sng" dirty="0"/>
              <a:t>jedné z našich malých provincií se těší takové úctě. To musí být výsadou královského</a:t>
            </a:r>
          </a:p>
          <a:p>
            <a:r>
              <a:rPr lang="cs-CZ" sz="1400" i="1" u="sng" dirty="0"/>
              <a:t>úřadu</a:t>
            </a:r>
            <a:r>
              <a:rPr lang="cs-CZ" sz="1400" i="1" u="sng" dirty="0" smtClean="0"/>
              <a:t>.„</a:t>
            </a:r>
          </a:p>
          <a:p>
            <a:r>
              <a:rPr lang="cs-CZ" sz="1400" i="1" u="sng" dirty="0"/>
              <a:t>„Dnes existuje nejméně dvě stě držitelů významných titulů v monarchii a každý z nich prahne</a:t>
            </a:r>
          </a:p>
          <a:p>
            <a:r>
              <a:rPr lang="cs-CZ" sz="1400" i="1" u="sng" dirty="0"/>
              <a:t>po úřadu ministerského předsedy nebo jiného ministra a počítá jeho dny, aby se chopil</a:t>
            </a:r>
          </a:p>
          <a:p>
            <a:r>
              <a:rPr lang="cs-CZ" sz="1400" i="1" u="sng" dirty="0"/>
              <a:t>příležitosti. Vědí totiž, že k tomuto cíli nevede žádná jiná cesta vyjma prostřednictvím peněz a</a:t>
            </a:r>
          </a:p>
          <a:p>
            <a:r>
              <a:rPr lang="cs-CZ" sz="1400" i="1" u="sng" dirty="0"/>
              <a:t>úplatků. To je důvod, proč jsou odhodlaní k vykořisťování poddaných z každého směru.</a:t>
            </a:r>
          </a:p>
          <a:p>
            <a:r>
              <a:rPr lang="cs-CZ" sz="1400" i="1" u="sng" dirty="0"/>
              <a:t>Zabezpečují si značné prostředky jakýmikoli dostupnými způsoby a podle potřeby velkoryse</a:t>
            </a:r>
          </a:p>
          <a:p>
            <a:r>
              <a:rPr lang="cs-CZ" sz="1400" i="1" u="sng" dirty="0"/>
              <a:t>vynakládají, dokud tím nenaleznou cestu k cíli. Veškeré jejich plány se omezují na tento</a:t>
            </a:r>
          </a:p>
          <a:p>
            <a:r>
              <a:rPr lang="cs-CZ" sz="1400" i="1" u="sng" dirty="0"/>
              <a:t>způsob: jakýmkoli podvodem vhodit mýdlo pod nohy jinému, donutit jej padnout a získat jeho</a:t>
            </a:r>
          </a:p>
          <a:p>
            <a:r>
              <a:rPr lang="cs-CZ" sz="1400" i="1" u="sng" dirty="0"/>
              <a:t>pozici. Popravdě, o čem nikdy nepřemýšleli, je vlastenectví a národní nadšení. </a:t>
            </a:r>
            <a:r>
              <a:rPr lang="cs-CZ" sz="1400" u="sng" dirty="0"/>
              <a:t>[...] </a:t>
            </a:r>
            <a:r>
              <a:rPr lang="cs-CZ" sz="1400" i="1" u="sng" dirty="0"/>
              <a:t>vědí, že</a:t>
            </a:r>
          </a:p>
          <a:p>
            <a:r>
              <a:rPr lang="cs-CZ" sz="1400" i="1" dirty="0"/>
              <a:t>kdykoli dostane prostor ruka práva, nenaleznou cestu k tomuto cíli</a:t>
            </a:r>
            <a:endParaRPr lang="cs-CZ" sz="140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12458" y="236519"/>
            <a:ext cx="10676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neposti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2458" y="619559"/>
            <a:ext cx="10676082" cy="4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24142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969</TotalTime>
  <Words>1050</Words>
  <Application>Microsoft Office PowerPoint</Application>
  <PresentationFormat>Předvádění na obrazovce (4:3)</PresentationFormat>
  <Paragraphs>137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Arial Black</vt:lpstr>
      <vt:lpstr>Výchozí návrh</vt:lpstr>
      <vt:lpstr>Sijáhat-náme Ebráhím beg</vt:lpstr>
      <vt:lpstr> Sijáhatnáme Ibráhím beg (Putování Ibráhíma Bega)  سیاحت‌نامهٔ ابراهیم‌بیگ </vt:lpstr>
      <vt:lpstr>Prezentace aplikace PowerPoint</vt:lpstr>
      <vt:lpstr>1. díl</vt:lpstr>
      <vt:lpstr>Ukázka ze S.: překlad Otto Balcar</vt:lpstr>
      <vt:lpstr>2. a 3. díl </vt:lpstr>
      <vt:lpstr>Kritika vzdělání</vt:lpstr>
      <vt:lpstr>Nepotismus, korupce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Šamsoddín Mohammad Háfez</dc:title>
  <dc:subject/>
  <dc:creator>eva jara</dc:creator>
  <cp:keywords/>
  <dc:description/>
  <cp:lastModifiedBy>eva jara</cp:lastModifiedBy>
  <cp:revision>21</cp:revision>
  <dcterms:created xsi:type="dcterms:W3CDTF">2020-10-12T17:09:26Z</dcterms:created>
  <dcterms:modified xsi:type="dcterms:W3CDTF">2020-10-29T06:41:53Z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