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859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0265748031493"/>
          <c:y val="0.35390075712361674"/>
          <c:w val="0.75569734251968501"/>
          <c:h val="0.535459096390144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List1!$A$2:$A$7</c:f>
              <c:numCache>
                <c:formatCode>General</c:formatCode>
                <c:ptCount val="6"/>
                <c:pt idx="0">
                  <c:v>1960</c:v>
                </c:pt>
                <c:pt idx="1">
                  <c:v>1980</c:v>
                </c:pt>
                <c:pt idx="2">
                  <c:v>1991</c:v>
                </c:pt>
                <c:pt idx="3">
                  <c:v>2007</c:v>
                </c:pt>
                <c:pt idx="4">
                  <c:v>2015</c:v>
                </c:pt>
                <c:pt idx="5">
                  <c:v>2025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22065</c:v>
                </c:pt>
                <c:pt idx="1">
                  <c:v>233011</c:v>
                </c:pt>
                <c:pt idx="2">
                  <c:v>355356</c:v>
                </c:pt>
                <c:pt idx="3">
                  <c:v>470004</c:v>
                </c:pt>
                <c:pt idx="4">
                  <c:v>621075</c:v>
                </c:pt>
                <c:pt idx="5">
                  <c:v>976000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C8-4993-B4F8-AC7CDD72F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6154624"/>
        <c:axId val="736157024"/>
      </c:barChart>
      <c:catAx>
        <c:axId val="7361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36157024"/>
        <c:crosses val="autoZero"/>
        <c:auto val="1"/>
        <c:lblAlgn val="ctr"/>
        <c:lblOffset val="100"/>
        <c:noMultiLvlLbl val="0"/>
      </c:catAx>
      <c:valAx>
        <c:axId val="7361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361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0.32985</cdr:x>
      <cdr:y>0.19797</cdr:y>
    </cdr:from>
    <cdr:to>
      <cdr:x>0.87352</cdr:x>
      <cdr:y>0.34516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0CDA5172-FB92-500C-8CF3-6BB719EAED7E}"/>
            </a:ext>
          </a:extLst>
        </cdr:cNvPr>
        <cdr:cNvSpPr txBox="1"/>
      </cdr:nvSpPr>
      <cdr:spPr>
        <a:xfrm xmlns:a="http://schemas.openxmlformats.org/drawingml/2006/main">
          <a:off x="1489434" y="627650"/>
          <a:ext cx="2454897" cy="4666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kern="1200" dirty="0"/>
            <a:t>Počet zahraničních obyvatel v Berlíně</a:t>
          </a:r>
        </a:p>
        <a:p xmlns:a="http://schemas.openxmlformats.org/drawingml/2006/main">
          <a:r>
            <a:rPr lang="cs-CZ" sz="1100" kern="1200" dirty="0"/>
            <a:t> </a:t>
          </a:r>
        </a:p>
        <a:p xmlns:a="http://schemas.openxmlformats.org/drawingml/2006/main">
          <a:endParaRPr lang="cs-CZ" sz="1100" kern="12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6E78E-ABAB-EC93-95B3-A4352F408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B67F31A-8F10-F718-34DE-9BFC9EB83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33360D-2ABE-2466-50DB-B4458BB8A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825C36-4230-9DC4-FE99-B6F890956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2A944F-7228-C18F-37DA-2428D1DF6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26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8D4F2C-1CC2-6C73-E121-5787164A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26FDFC-1B45-CE49-2B20-341F562B3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C94806-7F8E-9464-0E23-080351D6C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25C9ED-7CEF-B129-D9EE-A0A7A1D96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830F27-9B48-F8FB-7F3F-944B9303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92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67D9A2C-94FB-F315-EC56-31AB2E162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FE5161-858B-BD77-9827-F18AD6CAA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F1D903-471B-CC92-4A51-216E099D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E85FE5-712D-DC4E-A69A-454496FD4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9F0B6B-B806-6F74-C7C0-7CAC0651D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158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CC0C2-6E6D-DD78-BD53-15FD87374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81F314-04C4-8DF8-AA35-AB7EAB2A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95A6C3-67B4-7C6C-3758-C4A60A85A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B8C5CB-8C36-8859-6BFB-88F586A49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26B7F-FF37-0841-6E27-B364AA044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174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6259B2-B195-1F36-D441-545D1A90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686C60-D836-1265-103C-FB3A46201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AFF79D-90FB-973E-A1C8-92CDDEED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6D25A3-EDC7-AE00-A6A5-523BE619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493E1B-3ED7-9DBA-824C-B8519029F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34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3CB5A4-1AC6-DE9A-484A-A05836C30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50E29A-1AA2-70F8-CABF-6744F844BB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3F05F1-C5AA-E3C1-E263-5A6BDEC2B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A78561-2F57-E3EC-D06D-1938B0914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249051-9E3F-D0F5-C991-99DBB9DD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307BCE-FC11-ED12-4EF3-5E73328F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0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695058-A3FD-2087-0E0C-279FC17A9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C2D205-A189-2E7F-06D1-17E36BFEC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FA01E7-8079-1F19-A8A7-607099A1D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20831A9-8928-753B-A53D-1A86297D98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FA6F9E1-6E2B-AB2B-CAB5-1EF917A56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C36C3F-9EFF-4971-D94D-CD1BC9A07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FDD12F0-2EAF-5E45-158E-EAAB7446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BFB4DF7-E5F3-AD8D-3A9F-2908A3D1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20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6B712-186F-0E84-4360-D9DFB0EAF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8C87EC2-EC57-E6DA-BB3B-F7B408CBE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93FA17-8B36-37AE-3383-010A273C7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AB37C8-F288-4FBC-0BAB-C3B6DD30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08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2AC8266-CAB8-83DA-20AE-ABBD54276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51D2BF2-8519-79AF-614A-FC52D0E4C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9503B4-7B2A-A27C-2AF5-D1939655A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07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99DE1-3013-944F-96D8-42BE67B56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47EA41-CC21-4DEB-B812-2378F19A0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C37053-A2C5-E268-0FCE-965D10C6B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EAD738-949E-5EA3-0849-C6139AC2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8826EC-C633-F801-1CDF-2901736F5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867AC8-2F29-3B04-C24D-784015C3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96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74BB9-9876-2F18-60F0-9142E1F6D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4170ED6-6FF2-B56B-479C-482C42150D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C7A343-2AB2-512F-6596-2B9FD6A5C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67737E-E4C6-5393-5397-B5527303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415A21-8A05-C036-9880-4544E3D28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EF2330-ADB4-817D-9468-A28C57C93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78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96A60F-5CC8-DBBB-9D33-F70C0F93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EFB69C-C655-2651-7CE7-B07D6A71E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A9657C-BEC0-E52E-9685-BB7BC7AB2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9DA62-6171-4768-87FC-A52D9A902B1F}" type="datetimeFigureOut">
              <a:rPr lang="cs-CZ" smtClean="0"/>
              <a:t>21.04.2026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598299-0C1A-B537-3541-EED2D5AA4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C544FC-613C-7623-CDA8-5BBB36682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BB2AA-842A-4648-963D-B6716925C7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9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content/dam/oecd/en/publications/reports/2018/09/working-together-for-local-integration-of-migrants-and-refugees-in-berlin_g1g94965/9789264305236-en.pdf" TargetMode="External"/><Relationship Id="rId2" Type="http://schemas.openxmlformats.org/officeDocument/2006/relationships/hyperlink" Target="https://doi.org/10.1016/j.cities.2021.10341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tistik.arbeitsagentur.de/DE/Statischer-Content/Service/English-Site/Generische-Publikationen/German-labour-market.pdf?__blob=publicationFile&amp;v=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lin.de/binaries/asset/image_assets/8358054/ratio_4_3/1693827285/800x600/" TargetMode="External"/><Relationship Id="rId2" Type="http://schemas.openxmlformats.org/officeDocument/2006/relationships/hyperlink" Target="https://www.bz-berlin.de/berlin/jeder-dritte-berliner-hat-einen-migrationshintergrun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hronik-der-mauer.de/cache/images/9/183939-3x2-article1200.jpg?E3AB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Kreuzberg – Berlin.de">
            <a:extLst>
              <a:ext uri="{FF2B5EF4-FFF2-40B4-BE49-F238E27FC236}">
                <a16:creationId xmlns:a16="http://schemas.microsoft.com/office/drawing/2014/main" id="{D98C515F-2DCF-88AA-8FCF-4E3F010D2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 bwMode="auto">
          <a:xfrm>
            <a:off x="0" y="-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34018F5-E743-D662-9BFF-12DBD1A00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0" y="149941"/>
            <a:ext cx="9144000" cy="2900518"/>
          </a:xfrm>
        </p:spPr>
        <p:txBody>
          <a:bodyPr>
            <a:normAutofit/>
          </a:bodyPr>
          <a:lstStyle/>
          <a:p>
            <a:r>
              <a:rPr lang="cs-CZ" b="1" noProof="0" dirty="0">
                <a:solidFill>
                  <a:srgbClr val="FFFFFF"/>
                </a:solidFill>
              </a:rPr>
              <a:t>Velkoměsto jako laboratoř integrace imigrantů</a:t>
            </a:r>
            <a:endParaRPr lang="cs-CZ" noProof="0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0C2DC8F-D13D-937F-2481-95C852DAD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0" y="3807542"/>
            <a:ext cx="9144000" cy="1098395"/>
          </a:xfrm>
        </p:spPr>
        <p:txBody>
          <a:bodyPr>
            <a:normAutofit/>
          </a:bodyPr>
          <a:lstStyle/>
          <a:p>
            <a:r>
              <a:rPr lang="cs-CZ" noProof="0" dirty="0">
                <a:solidFill>
                  <a:srgbClr val="FFFFFF"/>
                </a:solidFill>
              </a:rPr>
              <a:t>Jakub Greger </a:t>
            </a:r>
          </a:p>
        </p:txBody>
      </p:sp>
    </p:spTree>
    <p:extLst>
      <p:ext uri="{BB962C8B-B14F-4D97-AF65-F5344CB8AC3E}">
        <p14:creationId xmlns:p14="http://schemas.microsoft.com/office/powerpoint/2010/main" val="2224881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D1F18-31D8-F408-0F13-C2300CCAE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Struktura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83F8F4-02FE-6CF5-E941-C8B4A7173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noProof="0" dirty="0"/>
              <a:t>Historický kontext </a:t>
            </a:r>
          </a:p>
          <a:p>
            <a:r>
              <a:rPr lang="cs-CZ" noProof="0" dirty="0"/>
              <a:t>Integrační politika </a:t>
            </a:r>
          </a:p>
          <a:p>
            <a:r>
              <a:rPr lang="cs-CZ" noProof="0" dirty="0"/>
              <a:t>Kreuzberg </a:t>
            </a:r>
          </a:p>
          <a:p>
            <a:r>
              <a:rPr lang="cs-CZ" noProof="0" dirty="0"/>
              <a:t>Marzahn </a:t>
            </a:r>
          </a:p>
          <a:p>
            <a:r>
              <a:rPr lang="cs-CZ" noProof="0" dirty="0"/>
              <a:t>Kultura v přistěhovaleckých čtvrtích </a:t>
            </a:r>
          </a:p>
          <a:p>
            <a:pPr marL="0" indent="0">
              <a:buNone/>
            </a:pP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9742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7BD02-304A-29E9-9A70-D308E94C7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Historický kontext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D74C3-8B20-1CBD-6027-FD4BB6695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56109" cy="4348932"/>
          </a:xfrm>
        </p:spPr>
        <p:txBody>
          <a:bodyPr>
            <a:normAutofit fontScale="92500" lnSpcReduction="20000"/>
          </a:bodyPr>
          <a:lstStyle/>
          <a:p>
            <a:r>
              <a:rPr lang="cs-CZ" noProof="0" dirty="0"/>
              <a:t>Migrace do Berlína již od v 17.-18. stol. (náboženští uprchlíci) </a:t>
            </a:r>
          </a:p>
          <a:p>
            <a:r>
              <a:rPr lang="cs-CZ" noProof="0" dirty="0"/>
              <a:t>2. pol.19. stol. </a:t>
            </a:r>
            <a:r>
              <a:rPr lang="cs-CZ" noProof="0" dirty="0">
                <a:sym typeface="Wingdings" panose="05000000000000000000" pitchFamily="2" charset="2"/>
              </a:rPr>
              <a:t> rychlá industrializace a přeměna města, příliv Poláků a  židovského obyvatelstva </a:t>
            </a:r>
          </a:p>
          <a:p>
            <a:r>
              <a:rPr lang="cs-CZ" noProof="0" dirty="0">
                <a:sym typeface="Wingdings" panose="05000000000000000000" pitchFamily="2" charset="2"/>
              </a:rPr>
              <a:t>Do konce 50. let 1,5 mil. uprchlíků z NDR a V Berlína do Z Berlína (200 000 zůstalo v Z Berlíně) </a:t>
            </a:r>
          </a:p>
          <a:p>
            <a:r>
              <a:rPr lang="cs-CZ" noProof="0" dirty="0">
                <a:sym typeface="Wingdings" panose="05000000000000000000" pitchFamily="2" charset="2"/>
              </a:rPr>
              <a:t>Pobyt cizinců byl ve V Berlíně reglementován  1989 (1,6% cizinců ve V Berlíně x 13,7% v Z Berlíně) </a:t>
            </a:r>
          </a:p>
          <a:p>
            <a:r>
              <a:rPr lang="cs-CZ" noProof="0" dirty="0">
                <a:sym typeface="Wingdings" panose="05000000000000000000" pitchFamily="2" charset="2"/>
              </a:rPr>
              <a:t>Po r. 1945 čtyři fáze migrace do Z Berlína </a:t>
            </a:r>
          </a:p>
          <a:p>
            <a:endParaRPr lang="cs-CZ" noProof="0" dirty="0">
              <a:sym typeface="Wingdings" panose="05000000000000000000" pitchFamily="2" charset="2"/>
            </a:endParaRPr>
          </a:p>
          <a:p>
            <a:endParaRPr lang="cs-CZ" noProof="0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3F2089A7-F9FC-F7C3-664C-6CF314A8B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8798806"/>
              </p:ext>
            </p:extLst>
          </p:nvPr>
        </p:nvGraphicFramePr>
        <p:xfrm>
          <a:off x="7409469" y="3139127"/>
          <a:ext cx="4515438" cy="3170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 descr="Berlin-Mitte | Chronik der Mauer">
            <a:extLst>
              <a:ext uri="{FF2B5EF4-FFF2-40B4-BE49-F238E27FC236}">
                <a16:creationId xmlns:a16="http://schemas.microsoft.com/office/drawing/2014/main" id="{F3252E9F-7B6E-7CE4-1F4E-A850AD19E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75" y="709579"/>
            <a:ext cx="4079132" cy="271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12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8E925-94B3-9BEC-A897-35D4A1552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Integrační politika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95414E-1BBF-3859-7B7F-F44239252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350540" cy="4760002"/>
          </a:xfrm>
        </p:spPr>
        <p:txBody>
          <a:bodyPr>
            <a:normAutofit fontScale="92500" lnSpcReduction="10000"/>
          </a:bodyPr>
          <a:lstStyle/>
          <a:p>
            <a:r>
              <a:rPr lang="cs-CZ" noProof="0" dirty="0"/>
              <a:t>1971-1981 politika integrace cizinců </a:t>
            </a:r>
          </a:p>
          <a:p>
            <a:r>
              <a:rPr lang="cs-CZ" noProof="0" dirty="0"/>
              <a:t>1981-2003 podpora migrantských organizací, zřízení postu pověřence pro cizince (Barbara John)</a:t>
            </a:r>
          </a:p>
          <a:p>
            <a:r>
              <a:rPr lang="cs-CZ" noProof="0" dirty="0"/>
              <a:t>1991-2004 úbytek prac. míst v průmyslu, nárůst nezaměstnanosti cizinců (14,5% </a:t>
            </a:r>
            <a:r>
              <a:rPr lang="cs-CZ" noProof="0" dirty="0">
                <a:sym typeface="Wingdings" panose="05000000000000000000" pitchFamily="2" charset="2"/>
              </a:rPr>
              <a:t> 44,1%), dnes zhruba 15% </a:t>
            </a:r>
            <a:endParaRPr lang="cs-CZ" noProof="0" dirty="0"/>
          </a:p>
          <a:p>
            <a:r>
              <a:rPr lang="cs-CZ" noProof="0" dirty="0"/>
              <a:t>2003 Günter Piening </a:t>
            </a:r>
          </a:p>
          <a:p>
            <a:r>
              <a:rPr lang="cs-CZ" noProof="0" dirty="0"/>
              <a:t>2005/8 první integrační koncepce v rámci berlínského senátu, 2007/7 druhá integrační koncepce (8 akčních strategií) </a:t>
            </a:r>
          </a:p>
          <a:p>
            <a:r>
              <a:rPr lang="cs-CZ" noProof="0" dirty="0"/>
              <a:t>Vzdělání, problémy ve školství </a:t>
            </a:r>
          </a:p>
          <a:p>
            <a:endParaRPr lang="cs-CZ" noProof="0" dirty="0"/>
          </a:p>
          <a:p>
            <a:endParaRPr lang="cs-CZ" noProof="0" dirty="0"/>
          </a:p>
        </p:txBody>
      </p:sp>
      <p:pic>
        <p:nvPicPr>
          <p:cNvPr id="3074" name="Picture 2" descr="Die B.Z.-Grafik zeigt den prozentualen Anteil der Menschen mit Migrationshintergrund in den 12 Bezirken. Dazu jeweils einen Ortsteil mit sehr hohem oder niedrigen Wert">
            <a:extLst>
              <a:ext uri="{FF2B5EF4-FFF2-40B4-BE49-F238E27FC236}">
                <a16:creationId xmlns:a16="http://schemas.microsoft.com/office/drawing/2014/main" id="{489CD345-DE71-C6B0-46A8-7226EEDBB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741" y="2166229"/>
            <a:ext cx="5003259" cy="281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792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BFA4E-EC23-D10B-9793-8C0DD681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Případ Kreuzberg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44E2F7-E8C6-C656-DFD6-51D095BB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043367" cy="466725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“Ghetto of West Berlin”</a:t>
            </a:r>
            <a:endParaRPr lang="cs-CZ" noProof="0" dirty="0"/>
          </a:p>
          <a:p>
            <a:r>
              <a:rPr lang="cs-CZ" noProof="0" dirty="0"/>
              <a:t>Historicky oblast pracující třídy (19. stol.)</a:t>
            </a:r>
          </a:p>
          <a:p>
            <a:r>
              <a:rPr lang="cs-CZ" noProof="0" dirty="0"/>
              <a:t>Gastarbeitři se usidlují v Kreuzbergu – levnější nájem (Hinterhäuser, výškové budovy 20. stol.)</a:t>
            </a:r>
          </a:p>
          <a:p>
            <a:r>
              <a:rPr lang="cs-CZ" noProof="0" dirty="0"/>
              <a:t>1970s pokus o rekonstrukci čtvrti – konflikt ohledně bydlení, squatterské hnutí, opatrná renovace…) </a:t>
            </a:r>
          </a:p>
          <a:p>
            <a:r>
              <a:rPr lang="cs-CZ" noProof="0" dirty="0"/>
              <a:t>Více než čtvrtina studentů se zahraničními kořeny nedokončí studium </a:t>
            </a:r>
          </a:p>
          <a:p>
            <a:r>
              <a:rPr lang="cs-CZ" noProof="0" dirty="0"/>
              <a:t>Více než polovina obyvatel v oblasti Kottbusser Tor je neněmeckého původu </a:t>
            </a:r>
          </a:p>
          <a:p>
            <a:r>
              <a:rPr lang="cs-CZ" dirty="0"/>
              <a:t>Rozdíly mezi Turky?</a:t>
            </a:r>
            <a:endParaRPr lang="cs-CZ" noProof="0" dirty="0"/>
          </a:p>
          <a:p>
            <a:r>
              <a:rPr lang="cs-CZ" noProof="0" dirty="0"/>
              <a:t>Podnikání jako odpověď na nezaměstnanost </a:t>
            </a:r>
          </a:p>
          <a:p>
            <a:r>
              <a:rPr lang="cs-CZ" noProof="0" dirty="0"/>
              <a:t>Dnes multinárodní, multikulturní a gentrifikovaná čtvrť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1664B8-C54A-EA50-D789-814B0AF3D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830" y="3843094"/>
            <a:ext cx="5042170" cy="301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rliner Mauer | ArcGIS Hub">
            <a:extLst>
              <a:ext uri="{FF2B5EF4-FFF2-40B4-BE49-F238E27FC236}">
                <a16:creationId xmlns:a16="http://schemas.microsoft.com/office/drawing/2014/main" id="{BB8875F3-83C2-1F67-2C26-C9D9D822D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830" y="556897"/>
            <a:ext cx="4941650" cy="328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1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BC3B46-21F2-D96B-66DC-7B6407521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Případ Marzahn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AE3824-B18E-0C15-1B48-B59923667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99179" cy="466725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Panelové sídliště (Plattenbau) Marzahn-Hellersdorf, severovýchodní Berlín</a:t>
            </a:r>
          </a:p>
          <a:p>
            <a:r>
              <a:rPr lang="cs-CZ" dirty="0"/>
              <a:t>Obrovský stavební projekt za NDR </a:t>
            </a:r>
          </a:p>
          <a:p>
            <a:r>
              <a:rPr lang="cs-CZ" dirty="0"/>
              <a:t>Příliv Spätsaussiedler do této oblasti (1,5 mil. 1950-1987) a 2 mil. v 90.l. (Židé, ,,Rusové“…) </a:t>
            </a:r>
          </a:p>
          <a:p>
            <a:r>
              <a:rPr lang="cs-CZ" dirty="0"/>
              <a:t>Spätsaussiedler automaticky počítáni jako Němci, liší se však kulturou i jazykem</a:t>
            </a:r>
          </a:p>
          <a:p>
            <a:r>
              <a:rPr lang="cs-CZ" dirty="0"/>
              <a:t>60. léta příchod Vietnamců do SRN i NDR (práce), 80. léta však další příliv Vietnamců (S x J)</a:t>
            </a:r>
          </a:p>
          <a:p>
            <a:r>
              <a:rPr lang="cs-CZ" dirty="0"/>
              <a:t>Segregace, zapojení do společnosti</a:t>
            </a:r>
          </a:p>
          <a:p>
            <a:r>
              <a:rPr lang="cs-CZ" dirty="0"/>
              <a:t>90. léta </a:t>
            </a:r>
            <a:r>
              <a:rPr lang="cs-CZ" dirty="0">
                <a:sym typeface="Wingdings" panose="05000000000000000000" pitchFamily="2" charset="2"/>
              </a:rPr>
              <a:t> propouštění a deportace Vietnamců  obtížné získat víza, pracovní pobyty</a:t>
            </a:r>
          </a:p>
          <a:p>
            <a:r>
              <a:rPr lang="cs-CZ" dirty="0">
                <a:sym typeface="Wingdings" panose="05000000000000000000" pitchFamily="2" charset="2"/>
              </a:rPr>
              <a:t>2007 19,6% nezaměstnanost v Marzahnu (46,8% cizinci)  podnikání (legální i ilegální)  ,,Zigarettenmafia“</a:t>
            </a:r>
          </a:p>
          <a:p>
            <a:r>
              <a:rPr lang="cs-CZ" dirty="0">
                <a:sym typeface="Wingdings" panose="05000000000000000000" pitchFamily="2" charset="2"/>
              </a:rPr>
              <a:t>Bronx of Berlin? 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050" name="Picture 2" descr="12 in 12 – Plattenbauten: Architektonisches Verbrechen oder Vision? |  TrendEngel.com">
            <a:extLst>
              <a:ext uri="{FF2B5EF4-FFF2-40B4-BE49-F238E27FC236}">
                <a16:creationId xmlns:a16="http://schemas.microsoft.com/office/drawing/2014/main" id="{8BDAAC47-8AD9-CEAE-BDE5-9AD7AF7CD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415" y="4427707"/>
            <a:ext cx="4860585" cy="243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rsten Janke › LKW Tatra Motokov">
            <a:extLst>
              <a:ext uri="{FF2B5EF4-FFF2-40B4-BE49-F238E27FC236}">
                <a16:creationId xmlns:a16="http://schemas.microsoft.com/office/drawing/2014/main" id="{54409C8F-354D-B6D4-6C2C-88A0E177B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247" y="0"/>
            <a:ext cx="3699753" cy="246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azis in Marzahn: Gestörtes Gedenken | taz.de">
            <a:extLst>
              <a:ext uri="{FF2B5EF4-FFF2-40B4-BE49-F238E27FC236}">
                <a16:creationId xmlns:a16="http://schemas.microsoft.com/office/drawing/2014/main" id="{86EC8B49-EF5E-DF73-1CB8-9A3A323A8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511" y="2465962"/>
            <a:ext cx="3923489" cy="196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05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47C3A7-8C5B-229F-D036-A4BB5E61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Kultura – Kreuzberg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E9D7B46-3E53-E4A8-9CCC-370CC7BF8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87967" y="4012629"/>
            <a:ext cx="3251854" cy="2438890"/>
          </a:xfrm>
          <a:prstGeom prst="rect">
            <a:avLst/>
          </a:prstGeom>
        </p:spPr>
      </p:pic>
      <p:pic>
        <p:nvPicPr>
          <p:cNvPr id="3074" name="Picture 2" descr="2000 - Pashanim | Deezer">
            <a:extLst>
              <a:ext uri="{FF2B5EF4-FFF2-40B4-BE49-F238E27FC236}">
                <a16:creationId xmlns:a16="http://schemas.microsoft.com/office/drawing/2014/main" id="{8523BAAD-371F-8ED2-6059-6773346AA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790" y="3607341"/>
            <a:ext cx="3250659" cy="325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tream Pashanim - 2000 x Winterbucht (remix) by toiz | Listen online for  free on SoundCloud">
            <a:extLst>
              <a:ext uri="{FF2B5EF4-FFF2-40B4-BE49-F238E27FC236}">
                <a16:creationId xmlns:a16="http://schemas.microsoft.com/office/drawing/2014/main" id="{49AABA4A-0F5D-260F-2ACB-F02FFB34F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234" y="1330381"/>
            <a:ext cx="2275766" cy="227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quats in Berlin: The city's most famous occupied houses — in pictures">
            <a:extLst>
              <a:ext uri="{FF2B5EF4-FFF2-40B4-BE49-F238E27FC236}">
                <a16:creationId xmlns:a16="http://schemas.microsoft.com/office/drawing/2014/main" id="{DD86C262-3696-AC1C-63E1-BB12B285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87" y="4682494"/>
            <a:ext cx="3255202" cy="217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adim - Top 10 Kebab Shops | Top10 Berlin">
            <a:extLst>
              <a:ext uri="{FF2B5EF4-FFF2-40B4-BE49-F238E27FC236}">
                <a16:creationId xmlns:a16="http://schemas.microsoft.com/office/drawing/2014/main" id="{76364E3A-24C2-E98D-36B7-AFB45C1C7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726" y="1330380"/>
            <a:ext cx="3371509" cy="227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urkish Shops in the Kreuzberg District of West Berlin (1983) | German  History in Documents and Images">
            <a:extLst>
              <a:ext uri="{FF2B5EF4-FFF2-40B4-BE49-F238E27FC236}">
                <a16:creationId xmlns:a16="http://schemas.microsoft.com/office/drawing/2014/main" id="{4485BF44-0BE0-8BA5-1052-EEBA583AF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687" y="1655485"/>
            <a:ext cx="2337772" cy="306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Neue Moschee in Kreuzberg: Unter der gläsernen Kuppel">
            <a:extLst>
              <a:ext uri="{FF2B5EF4-FFF2-40B4-BE49-F238E27FC236}">
                <a16:creationId xmlns:a16="http://schemas.microsoft.com/office/drawing/2014/main" id="{206471DE-D155-464D-ADC4-B3E676494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1" y="2306272"/>
            <a:ext cx="4227329" cy="237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A different and green weekend in Berlin - Ecobnb">
            <a:extLst>
              <a:ext uri="{FF2B5EF4-FFF2-40B4-BE49-F238E27FC236}">
                <a16:creationId xmlns:a16="http://schemas.microsoft.com/office/drawing/2014/main" id="{D8539C37-A7DE-EF0B-9B4F-8482D47C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" y="4682494"/>
            <a:ext cx="3862631" cy="217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84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76FF6-83E1-E222-1610-2387ACBE0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AFB10-56FF-44DE-DC23-103C055C1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DIMITROV, M.</a:t>
            </a:r>
            <a:r>
              <a:rPr lang="cs-CZ" dirty="0"/>
              <a:t> (2017). </a:t>
            </a:r>
            <a:r>
              <a:rPr lang="cs-CZ" i="1" dirty="0"/>
              <a:t>Dizertační práce (2017-06-26 FINAL pro velkou obhajobu)</a:t>
            </a:r>
            <a:r>
              <a:rPr lang="cs-CZ" dirty="0"/>
              <a:t> [PhD thesis, nepublikovaná verze].</a:t>
            </a:r>
          </a:p>
          <a:p>
            <a:r>
              <a:rPr lang="de-DE" b="1" dirty="0"/>
              <a:t>GESEMANN, F.</a:t>
            </a:r>
            <a:r>
              <a:rPr lang="de-DE" dirty="0"/>
              <a:t> (2001). Berlin – Einwanderungsstadt „under construction“? Von der Beauftragtenpolitik zur strategischen Steuerung. In: </a:t>
            </a:r>
            <a:r>
              <a:rPr lang="de-DE" b="1" dirty="0"/>
              <a:t>GESEMANN, F. &amp; ROTH, R.</a:t>
            </a:r>
            <a:r>
              <a:rPr lang="de-DE" dirty="0"/>
              <a:t> (eds.). </a:t>
            </a:r>
            <a:r>
              <a:rPr lang="de-DE" i="1" dirty="0"/>
              <a:t>Migration und Integration in Berlin: Wissenschaftliche Analysen und politische Perspektiven</a:t>
            </a:r>
            <a:r>
              <a:rPr lang="de-DE" dirty="0"/>
              <a:t>. Opladen: Leske + Budrich, s. 305–327. ISBN 978-3-8100-3060-3.</a:t>
            </a:r>
            <a:endParaRPr lang="cs-CZ" dirty="0"/>
          </a:p>
          <a:p>
            <a:r>
              <a:rPr lang="cs-CZ" b="1" dirty="0"/>
              <a:t>KIL, W. &amp; SILVER, H.</a:t>
            </a:r>
            <a:r>
              <a:rPr lang="cs-CZ" dirty="0"/>
              <a:t> (2006). From Kreuzberg to Marzahn: New Migrant Communities in Berlin. </a:t>
            </a:r>
            <a:r>
              <a:rPr lang="cs-CZ" i="1" dirty="0"/>
              <a:t>German Politics &amp; Society</a:t>
            </a:r>
            <a:r>
              <a:rPr lang="cs-CZ" dirty="0"/>
              <a:t>, 24(4), 95–121.</a:t>
            </a:r>
            <a:br>
              <a:rPr lang="cs-CZ" dirty="0"/>
            </a:br>
            <a:r>
              <a:rPr lang="cs-CZ" dirty="0"/>
              <a:t>https://doi.org/10.3167/gps.2006.240404</a:t>
            </a:r>
            <a:br>
              <a:rPr lang="cs-CZ" dirty="0"/>
            </a:br>
            <a:r>
              <a:rPr lang="cs-CZ" dirty="0"/>
              <a:t>(Dostupné také přes ResearchGate)</a:t>
            </a:r>
          </a:p>
          <a:p>
            <a:r>
              <a:rPr lang="en-US" b="1" dirty="0"/>
              <a:t>MARCINCZAK, S. &amp; BERNT, M.</a:t>
            </a:r>
            <a:r>
              <a:rPr lang="en-US" dirty="0"/>
              <a:t> (2021). Immigration, segregation and neighborhood change in Berlin. </a:t>
            </a:r>
            <a:r>
              <a:rPr lang="en-US" i="1" dirty="0"/>
              <a:t>Cities</a:t>
            </a:r>
            <a:r>
              <a:rPr lang="en-US" dirty="0"/>
              <a:t>, 119. </a:t>
            </a:r>
            <a:r>
              <a:rPr lang="en-US" dirty="0">
                <a:hlinkClick r:id="rId2"/>
              </a:rPr>
              <a:t>https://doi.org/10.1016/j.cities.2021.103417</a:t>
            </a:r>
            <a:r>
              <a:rPr lang="cs-CZ" dirty="0"/>
              <a:t> </a:t>
            </a:r>
          </a:p>
          <a:p>
            <a:r>
              <a:rPr lang="en-US" b="1" dirty="0"/>
              <a:t>OECD</a:t>
            </a:r>
            <a:r>
              <a:rPr lang="en-US" dirty="0"/>
              <a:t> (2018). </a:t>
            </a:r>
            <a:r>
              <a:rPr lang="en-US" i="1" dirty="0"/>
              <a:t>Working Together for Local Integration of Migrants and Refugees in Berlin</a:t>
            </a:r>
            <a:r>
              <a:rPr lang="en-US" dirty="0"/>
              <a:t>. OECD Regional Development Studies. Paris: OECD Publishing.</a:t>
            </a:r>
            <a:br>
              <a:rPr lang="en-US" dirty="0"/>
            </a:b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3"/>
              </a:rPr>
              <a:t>https://www.oecd.org/content/dam/oecd/en/publications/reports/2018/09/working-together-for-local-integration-of-migrants-and-refugees-in-berlin_g1g94965/9789264305236-en.pdf</a:t>
            </a:r>
            <a:r>
              <a:rPr lang="en-US" dirty="0"/>
              <a:t> (cit. 20. 4. 2026)</a:t>
            </a:r>
            <a:endParaRPr lang="cs-CZ" dirty="0"/>
          </a:p>
          <a:p>
            <a:endParaRPr lang="cs-CZ" noProof="0" dirty="0">
              <a:hlinkClick r:id="rId4"/>
            </a:endParaRPr>
          </a:p>
          <a:p>
            <a:endParaRPr lang="cs-CZ" noProof="0" dirty="0"/>
          </a:p>
          <a:p>
            <a:endParaRPr lang="cs-CZ" noProof="0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40061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97401-6E28-8531-9E85-5D02F070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- obrázky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18213D-3358-6996-3D67-25CE6E42B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1866" cy="4744857"/>
          </a:xfrm>
        </p:spPr>
        <p:txBody>
          <a:bodyPr>
            <a:normAutofit lnSpcReduction="10000"/>
          </a:bodyPr>
          <a:lstStyle/>
          <a:p>
            <a:r>
              <a:rPr lang="de-DE" sz="1000" b="1" dirty="0"/>
              <a:t>B.Z. / DPA</a:t>
            </a:r>
            <a:r>
              <a:rPr lang="de-DE" sz="1000" dirty="0"/>
              <a:t> (2018). </a:t>
            </a:r>
            <a:r>
              <a:rPr lang="de-DE" sz="1000" i="1" dirty="0"/>
              <a:t>Jeder dritte Berliner hat einen Migrationshintergrund</a:t>
            </a:r>
            <a:r>
              <a:rPr lang="de-DE" sz="1000" dirty="0"/>
              <a:t>.</a:t>
            </a:r>
            <a:br>
              <a:rPr lang="de-DE" sz="1000" dirty="0"/>
            </a:br>
            <a:r>
              <a:rPr lang="de-DE" sz="1000" dirty="0" err="1"/>
              <a:t>Dostupné</a:t>
            </a:r>
            <a:r>
              <a:rPr lang="de-DE" sz="1000" dirty="0"/>
              <a:t> z: </a:t>
            </a:r>
            <a:r>
              <a:rPr lang="de-DE" sz="1000" dirty="0">
                <a:hlinkClick r:id="rId2"/>
              </a:rPr>
              <a:t>https://www.bz-berlin.de/berlin/jeder-dritte-berliner-hat-einen-migrationshintergrund</a:t>
            </a:r>
            <a:r>
              <a:rPr lang="de-DE" sz="1000" dirty="0"/>
              <a:t> (</a:t>
            </a:r>
            <a:r>
              <a:rPr lang="de-DE" sz="1000" dirty="0" err="1"/>
              <a:t>cit</a:t>
            </a:r>
            <a:r>
              <a:rPr lang="de-DE" sz="1000" dirty="0"/>
              <a:t>. 20. 4. 2026)</a:t>
            </a:r>
            <a:endParaRPr lang="cs-CZ" sz="1000" b="1" dirty="0"/>
          </a:p>
          <a:p>
            <a:r>
              <a:rPr lang="cs-CZ" sz="1000" b="1" dirty="0"/>
              <a:t>DEEZER</a:t>
            </a:r>
            <a:r>
              <a:rPr lang="cs-CZ" sz="1000" dirty="0"/>
              <a:t> (s. d.). </a:t>
            </a:r>
            <a:r>
              <a:rPr lang="cs-CZ" sz="1000" i="1" dirty="0"/>
              <a:t>Album cover (Berlin rap)</a:t>
            </a:r>
            <a:r>
              <a:rPr lang="cs-CZ" sz="1000" dirty="0"/>
              <a:t> [online image]. Dostupné z: https://cdn-images.dzcdn.net/images/cover/942577c10f91bacb7fa2bc683176d472/1900x1900-000000-81-0-0.jpg (cit. 20. 4. 2026)</a:t>
            </a:r>
          </a:p>
          <a:p>
            <a:r>
              <a:rPr lang="cs-CZ" sz="1000" b="1" dirty="0"/>
              <a:t>DER TAGESSPIEGEL</a:t>
            </a:r>
            <a:r>
              <a:rPr lang="cs-CZ" sz="1000" dirty="0"/>
              <a:t> (2022). </a:t>
            </a:r>
            <a:r>
              <a:rPr lang="cs-CZ" sz="1000" i="1" dirty="0"/>
              <a:t>Mosque in Berlin (integration debate)</a:t>
            </a:r>
            <a:r>
              <a:rPr lang="cs-CZ" sz="1000" dirty="0"/>
              <a:t> [online image]. Dostupné z: https://www.tagesspiegel.de/images/6492073/alternates/BASE_16_9_W1400/1658755579000/moschee.jpeg (cit. 20. 4. 2026)</a:t>
            </a:r>
          </a:p>
          <a:p>
            <a:r>
              <a:rPr lang="cs-CZ" sz="1000" b="1" dirty="0"/>
              <a:t>ECOBNB</a:t>
            </a:r>
            <a:r>
              <a:rPr lang="cs-CZ" sz="1000" dirty="0"/>
              <a:t> (2017). </a:t>
            </a:r>
            <a:r>
              <a:rPr lang="cs-CZ" sz="1000" i="1" dirty="0"/>
              <a:t>Berlin urban environment / Kreuzberg</a:t>
            </a:r>
            <a:r>
              <a:rPr lang="cs-CZ" sz="1000" dirty="0"/>
              <a:t> [online image]. Dostupné z: https://sb.ecobnb.net/app/uploads/sites/3/2017/07/14256586395_94e8659e61_k-870x490.jpg (cit. 20. 4. 2026)</a:t>
            </a:r>
          </a:p>
          <a:p>
            <a:r>
              <a:rPr lang="cs-CZ" sz="1000" b="1" dirty="0"/>
              <a:t>ESRI / ARCGIS</a:t>
            </a:r>
            <a:r>
              <a:rPr lang="cs-CZ" sz="1000" dirty="0"/>
              <a:t> (s. d.). </a:t>
            </a:r>
            <a:r>
              <a:rPr lang="cs-CZ" sz="1000" i="1" dirty="0"/>
              <a:t>Mapa (thumbnail)</a:t>
            </a:r>
            <a:r>
              <a:rPr lang="cs-CZ" sz="1000" dirty="0"/>
              <a:t> [online image]. Dostupné z: https://www.arcgis.com/sharing/rest/content/items/ef3c99e6dfcf4f84a90ae91820b08d7a/info/thumbnail/thumbnail1556191437885.png (cit. 20. 4. 2026)</a:t>
            </a:r>
          </a:p>
          <a:p>
            <a:r>
              <a:rPr lang="cs-CZ" sz="1000" b="1" dirty="0"/>
              <a:t>FEDERAL EMPLOYMENT AGENCY</a:t>
            </a:r>
            <a:r>
              <a:rPr lang="cs-CZ" sz="1000" dirty="0"/>
              <a:t> (s. d.). </a:t>
            </a:r>
            <a:r>
              <a:rPr lang="cs-CZ" sz="1000" i="1" dirty="0"/>
              <a:t>German labour market (PDF report)</a:t>
            </a:r>
            <a:r>
              <a:rPr lang="cs-CZ" sz="1000" dirty="0"/>
              <a:t> [online dokument]. Dostupné z: https://statistik.arbeitsagentur.de/DE/Statischer-Content/Service/English-Site/Generische-Publikationen/German-labour-market.pdf (cit. 20. 4. 2026)</a:t>
            </a:r>
          </a:p>
          <a:p>
            <a:r>
              <a:rPr lang="cs-CZ" sz="1000" b="1" dirty="0"/>
              <a:t>GERMAN HISTORY IN DOCUMENTS AND IMAGES</a:t>
            </a:r>
            <a:r>
              <a:rPr lang="cs-CZ" sz="1000" dirty="0"/>
              <a:t> (s. d.). </a:t>
            </a:r>
            <a:r>
              <a:rPr lang="cs-CZ" sz="1000" i="1" dirty="0"/>
              <a:t>Historical migrant context (Germany)</a:t>
            </a:r>
            <a:r>
              <a:rPr lang="cs-CZ" sz="1000" dirty="0"/>
              <a:t> [online image]. Dostupné z: https://germanhistorydocs.org/media/volume-9/image-2378/73243_ca_object_representations_media_2252_frontend.jpg (cit. 20. 4. 2026)</a:t>
            </a:r>
          </a:p>
          <a:p>
            <a:r>
              <a:rPr lang="cs-CZ" sz="1000" b="1" dirty="0"/>
              <a:t>JANKE BERLIN</a:t>
            </a:r>
            <a:r>
              <a:rPr lang="cs-CZ" sz="1000" dirty="0"/>
              <a:t> (2016). </a:t>
            </a:r>
            <a:r>
              <a:rPr lang="cs-CZ" sz="1000" i="1" dirty="0"/>
              <a:t>Kreuzberg urban photography</a:t>
            </a:r>
            <a:r>
              <a:rPr lang="cs-CZ" sz="1000" dirty="0"/>
              <a:t> [online image]. Dostupné z: https://www.janke.berlin/wp-content/uploads/2016/05/1517.jpg (cit. 20. 4. 2026)</a:t>
            </a:r>
          </a:p>
          <a:p>
            <a:r>
              <a:rPr lang="cs-CZ" sz="1000" b="1" dirty="0"/>
              <a:t>LAND BERLIN / BERLIN.DE</a:t>
            </a:r>
            <a:r>
              <a:rPr lang="cs-CZ" sz="1000" dirty="0"/>
              <a:t> (s. d.). </a:t>
            </a:r>
            <a:r>
              <a:rPr lang="cs-CZ" sz="1000" i="1" dirty="0"/>
              <a:t>Fotografie (Kreuzberg / Berlín – ilustrační snímek)</a:t>
            </a:r>
            <a:r>
              <a:rPr lang="cs-CZ" sz="1000" dirty="0"/>
              <a:t> [online image].</a:t>
            </a:r>
            <a:br>
              <a:rPr lang="cs-CZ" sz="1000" dirty="0"/>
            </a:br>
            <a:r>
              <a:rPr lang="cs-CZ" sz="1000" dirty="0"/>
              <a:t>Dostupné z: </a:t>
            </a:r>
            <a:r>
              <a:rPr lang="cs-CZ" sz="1000" dirty="0">
                <a:hlinkClick r:id="rId3"/>
              </a:rPr>
              <a:t>https://www.berlin.de/binaries/asset/image_assets/8358054/ratio_4_3/1693827285/800x600/</a:t>
            </a:r>
            <a:r>
              <a:rPr lang="cs-CZ" sz="1000" dirty="0"/>
              <a:t> (cit. 20. 4. 2026)</a:t>
            </a:r>
          </a:p>
          <a:p>
            <a:r>
              <a:rPr lang="cs-CZ" sz="1000" b="1" dirty="0"/>
              <a:t>SOUNDCLOUD</a:t>
            </a:r>
            <a:r>
              <a:rPr lang="cs-CZ" sz="1000" dirty="0"/>
              <a:t> (s. d.). </a:t>
            </a:r>
            <a:r>
              <a:rPr lang="cs-CZ" sz="1000" i="1" dirty="0"/>
              <a:t>Album artwork (rap / Berlin scene)</a:t>
            </a:r>
            <a:r>
              <a:rPr lang="cs-CZ" sz="1000" dirty="0"/>
              <a:t> [online image]. Dostupné z: https://i1.sndcdn.com/artworks-Eo0MwLVyjAgH9y05-QpyHKQ-t500x500.png (cit. 20. 4. 2026)</a:t>
            </a:r>
          </a:p>
          <a:p>
            <a:r>
              <a:rPr lang="cs-CZ" sz="1000" b="1" dirty="0"/>
              <a:t>TIP BERLIN / IMAGO</a:t>
            </a:r>
            <a:r>
              <a:rPr lang="cs-CZ" sz="1000" dirty="0"/>
              <a:t> (2020). </a:t>
            </a:r>
            <a:r>
              <a:rPr lang="cs-CZ" sz="1000" i="1" dirty="0"/>
              <a:t>Kreuzberg street life</a:t>
            </a:r>
            <a:r>
              <a:rPr lang="cs-CZ" sz="1000" dirty="0"/>
              <a:t> [online image]. Dostupné z: https://www.tip-berlin.de/wp-content/uploads/2020/06/imago0052226935h-scaled.jpg (cit. 20. 4. 2026)</a:t>
            </a:r>
          </a:p>
          <a:p>
            <a:r>
              <a:rPr lang="cs-CZ" sz="1000" b="1" dirty="0"/>
              <a:t>TRENDENGEL</a:t>
            </a:r>
            <a:r>
              <a:rPr lang="cs-CZ" sz="1000" dirty="0"/>
              <a:t> (2017). </a:t>
            </a:r>
            <a:r>
              <a:rPr lang="cs-CZ" sz="1000" i="1" dirty="0"/>
              <a:t>Kreuzberg street scene</a:t>
            </a:r>
            <a:r>
              <a:rPr lang="cs-CZ" sz="1000" dirty="0"/>
              <a:t> [online image]. Dostupné z: https://www.trendengel.com/wp-content/uploads/2017/07/M70_2526.jpg (cit. 20. 4. 2026)</a:t>
            </a:r>
          </a:p>
          <a:p>
            <a:r>
              <a:rPr lang="cs-CZ" sz="1000" b="1" dirty="0"/>
              <a:t>WIKIMEDIA COMMONS</a:t>
            </a:r>
            <a:r>
              <a:rPr lang="cs-CZ" sz="1000" dirty="0"/>
              <a:t> (s. d.). </a:t>
            </a:r>
            <a:r>
              <a:rPr lang="cs-CZ" sz="1000" i="1" dirty="0"/>
              <a:t>Berlin-Kreuzberg Karte</a:t>
            </a:r>
            <a:r>
              <a:rPr lang="cs-CZ" sz="1000" dirty="0"/>
              <a:t> [online image]. Dostupné z: https://upload.wikimedia.org/wikipedia/commons/d/d1/Berlin-Kreuzberg_Karte.png (cit. 20. 4. 2026)</a:t>
            </a:r>
          </a:p>
          <a:p>
            <a:r>
              <a:rPr lang="de-DE" sz="1000" b="1" dirty="0"/>
              <a:t>ZENTRUM FÜR ZEITHISTORISCHE FORSCHUNG POTSDAM / BUNDESZENTRALE FÜR POLITISCHE BILDUNG / DEUTSCHLANDRADIO</a:t>
            </a:r>
            <a:r>
              <a:rPr lang="de-DE" sz="1000" dirty="0"/>
              <a:t> (s. d.). </a:t>
            </a:r>
            <a:r>
              <a:rPr lang="de-DE" sz="1000" i="1" dirty="0"/>
              <a:t>Fotografie z </a:t>
            </a:r>
            <a:r>
              <a:rPr lang="de-DE" sz="1000" i="1" dirty="0" err="1"/>
              <a:t>projektu</a:t>
            </a:r>
            <a:r>
              <a:rPr lang="de-DE" sz="1000" i="1" dirty="0"/>
              <a:t> Chronik der Mauer</a:t>
            </a:r>
            <a:r>
              <a:rPr lang="de-DE" sz="1000" dirty="0"/>
              <a:t> [online </a:t>
            </a:r>
            <a:r>
              <a:rPr lang="de-DE" sz="1000" dirty="0" err="1"/>
              <a:t>image</a:t>
            </a:r>
            <a:r>
              <a:rPr lang="de-DE" sz="1000" dirty="0"/>
              <a:t>].</a:t>
            </a:r>
            <a:br>
              <a:rPr lang="de-DE" sz="1000" dirty="0"/>
            </a:br>
            <a:r>
              <a:rPr lang="de-DE" sz="1000" dirty="0" err="1"/>
              <a:t>Dostupné</a:t>
            </a:r>
            <a:r>
              <a:rPr lang="de-DE" sz="1000" dirty="0"/>
              <a:t> z: </a:t>
            </a:r>
            <a:r>
              <a:rPr lang="de-DE" sz="1000" dirty="0">
                <a:hlinkClick r:id="rId4"/>
              </a:rPr>
              <a:t>https://www.chronik-der-mauer.de/cache/images/9/183939-3x2-article1200.jpg?E3ABC</a:t>
            </a:r>
            <a:r>
              <a:rPr lang="de-DE" sz="1000" dirty="0"/>
              <a:t> (</a:t>
            </a:r>
            <a:r>
              <a:rPr lang="de-DE" sz="1000" dirty="0" err="1"/>
              <a:t>cit</a:t>
            </a:r>
            <a:r>
              <a:rPr lang="de-DE" sz="1000" dirty="0"/>
              <a:t>. 20. 4. 2026)</a:t>
            </a:r>
            <a:endParaRPr lang="cs-CZ" sz="1000" dirty="0"/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6177695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1309</Words>
  <Application>Microsoft Office PowerPoint</Application>
  <PresentationFormat>Širokoúhlá obrazovka</PresentationFormat>
  <Paragraphs>70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Motiv Office</vt:lpstr>
      <vt:lpstr>Velkoměsto jako laboratoř integrace imigrantů</vt:lpstr>
      <vt:lpstr>Struktura prezentace</vt:lpstr>
      <vt:lpstr>Historický kontext </vt:lpstr>
      <vt:lpstr>Integrační politika </vt:lpstr>
      <vt:lpstr>Případ Kreuzberg</vt:lpstr>
      <vt:lpstr>Případ Marzahn </vt:lpstr>
      <vt:lpstr>Kultura – Kreuzberg</vt:lpstr>
      <vt:lpstr>Zdroje 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Jakub Greger</dc:creator>
  <cp:lastModifiedBy>Jakub Greger</cp:lastModifiedBy>
  <cp:revision>3</cp:revision>
  <dcterms:created xsi:type="dcterms:W3CDTF">2026-04-20T13:25:33Z</dcterms:created>
  <dcterms:modified xsi:type="dcterms:W3CDTF">2026-04-20T23:00:29Z</dcterms:modified>
</cp:coreProperties>
</file>