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0" r:id="rId14"/>
    <p:sldId id="281" r:id="rId15"/>
    <p:sldId id="285" r:id="rId16"/>
    <p:sldId id="286" r:id="rId17"/>
    <p:sldId id="287" r:id="rId18"/>
    <p:sldId id="288" r:id="rId19"/>
    <p:sldId id="271" r:id="rId20"/>
    <p:sldId id="272" r:id="rId21"/>
    <p:sldId id="276" r:id="rId22"/>
    <p:sldId id="277" r:id="rId23"/>
    <p:sldId id="28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15950-6666-4CB2-AA1A-41C629706B8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FD2D42-A021-4906-8841-433A61B70BA7}">
      <dgm:prSet/>
      <dgm:spPr/>
      <dgm:t>
        <a:bodyPr/>
        <a:lstStyle/>
        <a:p>
          <a:r>
            <a:rPr lang="de-DE"/>
            <a:t>charakteristisch ist die Schrift </a:t>
          </a:r>
          <a:r>
            <a:rPr lang="de-DE" i="1"/>
            <a:t>The subjection of women</a:t>
          </a:r>
          <a:r>
            <a:rPr lang="de-DE"/>
            <a:t>  (1869) des englischen Positivisten John Stuart Mill </a:t>
          </a:r>
          <a:endParaRPr lang="en-US"/>
        </a:p>
      </dgm:t>
    </dgm:pt>
    <dgm:pt modelId="{511754DA-6619-49DC-A0FD-1163D8D53E99}" type="parTrans" cxnId="{406FF5AC-CAC1-4694-9F5B-165CF8E953F4}">
      <dgm:prSet/>
      <dgm:spPr/>
      <dgm:t>
        <a:bodyPr/>
        <a:lstStyle/>
        <a:p>
          <a:endParaRPr lang="en-US"/>
        </a:p>
      </dgm:t>
    </dgm:pt>
    <dgm:pt modelId="{FD2E7776-5CA6-44A6-8762-263A2B1F6BD5}" type="sibTrans" cxnId="{406FF5AC-CAC1-4694-9F5B-165CF8E953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E1F7192-FA15-4971-9BA8-83AA9A7C50DF}">
      <dgm:prSet/>
      <dgm:spPr/>
      <dgm:t>
        <a:bodyPr/>
        <a:lstStyle/>
        <a:p>
          <a:r>
            <a:rPr lang="de-DE"/>
            <a:t>großes Aufsehen erregten vor allem Ibsens naturalistische Dramen, in denen diese Fragen im Mittelpunkt standen</a:t>
          </a:r>
          <a:endParaRPr lang="en-US"/>
        </a:p>
      </dgm:t>
    </dgm:pt>
    <dgm:pt modelId="{CCD11EBB-F0BE-4F47-87A2-CD0782072892}" type="parTrans" cxnId="{6194A52A-312A-4085-9F51-0DE92C6E4597}">
      <dgm:prSet/>
      <dgm:spPr/>
      <dgm:t>
        <a:bodyPr/>
        <a:lstStyle/>
        <a:p>
          <a:endParaRPr lang="en-US"/>
        </a:p>
      </dgm:t>
    </dgm:pt>
    <dgm:pt modelId="{DC41206B-4442-4294-91A1-3D9E101ADBFC}" type="sibTrans" cxnId="{6194A52A-312A-4085-9F51-0DE92C6E45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18A356-498E-4B2F-96C3-1B7E16594FD2}">
      <dgm:prSet/>
      <dgm:spPr/>
      <dgm:t>
        <a:bodyPr/>
        <a:lstStyle/>
        <a:p>
          <a:r>
            <a:rPr lang="de-DE" b="1" dirty="0"/>
            <a:t>Gabriele Reuter</a:t>
          </a:r>
          <a:r>
            <a:rPr lang="de-DE" dirty="0"/>
            <a:t> (1859 – 1941), durch die Naturalisten angeregt, führte die emanzipatorische Tendenz in zahlreichen Romanen weiter – sie behandeln die seelische und körperliche Not der Frauen: </a:t>
          </a:r>
          <a:r>
            <a:rPr lang="de-DE" b="1" i="1" dirty="0"/>
            <a:t>Aus guter Familie</a:t>
          </a:r>
          <a:r>
            <a:rPr lang="cs-CZ" b="1" i="1" dirty="0"/>
            <a:t>. </a:t>
          </a:r>
          <a:r>
            <a:rPr lang="de-DE" b="1" i="1" dirty="0"/>
            <a:t>Leidensgeschichte eines Mädchens</a:t>
          </a:r>
          <a:r>
            <a:rPr lang="de-DE" b="1" dirty="0"/>
            <a:t> </a:t>
          </a:r>
          <a:r>
            <a:rPr lang="de-DE" dirty="0"/>
            <a:t>(1895)</a:t>
          </a:r>
          <a:endParaRPr lang="en-US" dirty="0"/>
        </a:p>
      </dgm:t>
    </dgm:pt>
    <dgm:pt modelId="{B2397BBB-DC0D-44CB-8380-A97BEE26933A}" type="parTrans" cxnId="{2F19C583-6196-4C0B-9CD9-A64B772EA750}">
      <dgm:prSet/>
      <dgm:spPr/>
      <dgm:t>
        <a:bodyPr/>
        <a:lstStyle/>
        <a:p>
          <a:endParaRPr lang="en-US"/>
        </a:p>
      </dgm:t>
    </dgm:pt>
    <dgm:pt modelId="{9B460C2F-8DCF-4FBF-9490-697ED364713F}" type="sibTrans" cxnId="{2F19C583-6196-4C0B-9CD9-A64B772EA750}">
      <dgm:prSet/>
      <dgm:spPr/>
      <dgm:t>
        <a:bodyPr/>
        <a:lstStyle/>
        <a:p>
          <a:endParaRPr lang="en-US"/>
        </a:p>
      </dgm:t>
    </dgm:pt>
    <dgm:pt modelId="{C04DFEEF-58E2-47BA-824F-00DB1F41B9A4}" type="pres">
      <dgm:prSet presAssocID="{5F915950-6666-4CB2-AA1A-41C629706B8A}" presName="compositeShape" presStyleCnt="0">
        <dgm:presLayoutVars>
          <dgm:chMax val="7"/>
          <dgm:dir/>
          <dgm:resizeHandles val="exact"/>
        </dgm:presLayoutVars>
      </dgm:prSet>
      <dgm:spPr/>
    </dgm:pt>
    <dgm:pt modelId="{8B94CBD3-5B46-4C40-84CA-B64226A21679}" type="pres">
      <dgm:prSet presAssocID="{5F915950-6666-4CB2-AA1A-41C629706B8A}" presName="wedge1" presStyleLbl="node1" presStyleIdx="0" presStyleCnt="3" custLinFactNeighborX="1316" custLinFactNeighborY="-1396"/>
      <dgm:spPr/>
    </dgm:pt>
    <dgm:pt modelId="{5CB082DE-FB22-4AE3-A916-154786CA3778}" type="pres">
      <dgm:prSet presAssocID="{5F915950-6666-4CB2-AA1A-41C629706B8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358EFB-50F0-4B4E-9B13-46FDB9B37E6A}" type="pres">
      <dgm:prSet presAssocID="{5F915950-6666-4CB2-AA1A-41C629706B8A}" presName="wedge2" presStyleLbl="node1" presStyleIdx="1" presStyleCnt="3"/>
      <dgm:spPr/>
    </dgm:pt>
    <dgm:pt modelId="{0E91EAA3-53BF-421A-AF0D-B09A82DDCB97}" type="pres">
      <dgm:prSet presAssocID="{5F915950-6666-4CB2-AA1A-41C629706B8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12BF1F8-D2D4-45DB-8208-F5F450300337}" type="pres">
      <dgm:prSet presAssocID="{5F915950-6666-4CB2-AA1A-41C629706B8A}" presName="wedge3" presStyleLbl="node1" presStyleIdx="2" presStyleCnt="3"/>
      <dgm:spPr/>
    </dgm:pt>
    <dgm:pt modelId="{755AB320-78CB-40DE-9FB1-8DEB12A47F7C}" type="pres">
      <dgm:prSet presAssocID="{5F915950-6666-4CB2-AA1A-41C629706B8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85E403-BED9-41B9-A1DE-CC4FB2600B0E}" type="presOf" srcId="{D018A356-498E-4B2F-96C3-1B7E16594FD2}" destId="{755AB320-78CB-40DE-9FB1-8DEB12A47F7C}" srcOrd="1" destOrd="0" presId="urn:microsoft.com/office/officeart/2005/8/layout/chart3"/>
    <dgm:cxn modelId="{6194A52A-312A-4085-9F51-0DE92C6E4597}" srcId="{5F915950-6666-4CB2-AA1A-41C629706B8A}" destId="{DE1F7192-FA15-4971-9BA8-83AA9A7C50DF}" srcOrd="1" destOrd="0" parTransId="{CCD11EBB-F0BE-4F47-87A2-CD0782072892}" sibTransId="{DC41206B-4442-4294-91A1-3D9E101ADBFC}"/>
    <dgm:cxn modelId="{C2A6ED6C-826A-40B5-9809-E2823C52242E}" type="presOf" srcId="{5F915950-6666-4CB2-AA1A-41C629706B8A}" destId="{C04DFEEF-58E2-47BA-824F-00DB1F41B9A4}" srcOrd="0" destOrd="0" presId="urn:microsoft.com/office/officeart/2005/8/layout/chart3"/>
    <dgm:cxn modelId="{6E626176-A5C5-4DE8-8242-2BE7CBF99567}" type="presOf" srcId="{FFFD2D42-A021-4906-8841-433A61B70BA7}" destId="{5CB082DE-FB22-4AE3-A916-154786CA3778}" srcOrd="1" destOrd="0" presId="urn:microsoft.com/office/officeart/2005/8/layout/chart3"/>
    <dgm:cxn modelId="{2F19C583-6196-4C0B-9CD9-A64B772EA750}" srcId="{5F915950-6666-4CB2-AA1A-41C629706B8A}" destId="{D018A356-498E-4B2F-96C3-1B7E16594FD2}" srcOrd="2" destOrd="0" parTransId="{B2397BBB-DC0D-44CB-8380-A97BEE26933A}" sibTransId="{9B460C2F-8DCF-4FBF-9490-697ED364713F}"/>
    <dgm:cxn modelId="{57A817A9-1F97-4763-BB08-CBC90EE76886}" type="presOf" srcId="{D018A356-498E-4B2F-96C3-1B7E16594FD2}" destId="{B12BF1F8-D2D4-45DB-8208-F5F450300337}" srcOrd="0" destOrd="0" presId="urn:microsoft.com/office/officeart/2005/8/layout/chart3"/>
    <dgm:cxn modelId="{406FF5AC-CAC1-4694-9F5B-165CF8E953F4}" srcId="{5F915950-6666-4CB2-AA1A-41C629706B8A}" destId="{FFFD2D42-A021-4906-8841-433A61B70BA7}" srcOrd="0" destOrd="0" parTransId="{511754DA-6619-49DC-A0FD-1163D8D53E99}" sibTransId="{FD2E7776-5CA6-44A6-8762-263A2B1F6BD5}"/>
    <dgm:cxn modelId="{2C5CDCB9-9010-4F0E-AC37-374314D2A350}" type="presOf" srcId="{FFFD2D42-A021-4906-8841-433A61B70BA7}" destId="{8B94CBD3-5B46-4C40-84CA-B64226A21679}" srcOrd="0" destOrd="0" presId="urn:microsoft.com/office/officeart/2005/8/layout/chart3"/>
    <dgm:cxn modelId="{A6AC89C1-CA8E-478F-AD07-EEC6F6B94A4F}" type="presOf" srcId="{DE1F7192-FA15-4971-9BA8-83AA9A7C50DF}" destId="{D4358EFB-50F0-4B4E-9B13-46FDB9B37E6A}" srcOrd="0" destOrd="0" presId="urn:microsoft.com/office/officeart/2005/8/layout/chart3"/>
    <dgm:cxn modelId="{22EC90E3-B202-4C06-9BC4-3C1619743B93}" type="presOf" srcId="{DE1F7192-FA15-4971-9BA8-83AA9A7C50DF}" destId="{0E91EAA3-53BF-421A-AF0D-B09A82DDCB97}" srcOrd="1" destOrd="0" presId="urn:microsoft.com/office/officeart/2005/8/layout/chart3"/>
    <dgm:cxn modelId="{04B9F3A4-A24B-4ABB-BDBA-7391130AE371}" type="presParOf" srcId="{C04DFEEF-58E2-47BA-824F-00DB1F41B9A4}" destId="{8B94CBD3-5B46-4C40-84CA-B64226A21679}" srcOrd="0" destOrd="0" presId="urn:microsoft.com/office/officeart/2005/8/layout/chart3"/>
    <dgm:cxn modelId="{4A354BEB-8107-4001-922F-A212E6F07C76}" type="presParOf" srcId="{C04DFEEF-58E2-47BA-824F-00DB1F41B9A4}" destId="{5CB082DE-FB22-4AE3-A916-154786CA3778}" srcOrd="1" destOrd="0" presId="urn:microsoft.com/office/officeart/2005/8/layout/chart3"/>
    <dgm:cxn modelId="{D671F5E7-9C57-4BAE-85F7-D7CE9EEA4641}" type="presParOf" srcId="{C04DFEEF-58E2-47BA-824F-00DB1F41B9A4}" destId="{D4358EFB-50F0-4B4E-9B13-46FDB9B37E6A}" srcOrd="2" destOrd="0" presId="urn:microsoft.com/office/officeart/2005/8/layout/chart3"/>
    <dgm:cxn modelId="{9E7A8568-29DE-4050-8207-A4142C18D390}" type="presParOf" srcId="{C04DFEEF-58E2-47BA-824F-00DB1F41B9A4}" destId="{0E91EAA3-53BF-421A-AF0D-B09A82DDCB97}" srcOrd="3" destOrd="0" presId="urn:microsoft.com/office/officeart/2005/8/layout/chart3"/>
    <dgm:cxn modelId="{0678CE52-BE0D-44F0-B1BC-E33F8E26FF02}" type="presParOf" srcId="{C04DFEEF-58E2-47BA-824F-00DB1F41B9A4}" destId="{B12BF1F8-D2D4-45DB-8208-F5F450300337}" srcOrd="4" destOrd="0" presId="urn:microsoft.com/office/officeart/2005/8/layout/chart3"/>
    <dgm:cxn modelId="{F27D6DA0-FB4F-42E0-B98B-1926F5EDCB1B}" type="presParOf" srcId="{C04DFEEF-58E2-47BA-824F-00DB1F41B9A4}" destId="{755AB320-78CB-40DE-9FB1-8DEB12A47F7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16A87-A75C-4370-9A46-48A6B790C22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E278897-A1BB-418F-AD59-C8A695BD5D89}">
      <dgm:prSet/>
      <dgm:spPr/>
      <dgm:t>
        <a:bodyPr/>
        <a:lstStyle/>
        <a:p>
          <a:r>
            <a:rPr lang="de-DE"/>
            <a:t>2 Merkmale fallen besonders auf: </a:t>
          </a:r>
          <a:endParaRPr lang="en-US"/>
        </a:p>
      </dgm:t>
    </dgm:pt>
    <dgm:pt modelId="{27ADB1A9-C6D1-4F20-89E5-7F5F117FA9C0}" type="parTrans" cxnId="{93D79AC5-61E4-4FF9-B473-487DABDB222B}">
      <dgm:prSet/>
      <dgm:spPr/>
      <dgm:t>
        <a:bodyPr/>
        <a:lstStyle/>
        <a:p>
          <a:endParaRPr lang="en-US"/>
        </a:p>
      </dgm:t>
    </dgm:pt>
    <dgm:pt modelId="{CF3C0D77-80FD-4D1D-866D-6EF23854147B}" type="sibTrans" cxnId="{93D79AC5-61E4-4FF9-B473-487DABDB222B}">
      <dgm:prSet/>
      <dgm:spPr/>
      <dgm:t>
        <a:bodyPr/>
        <a:lstStyle/>
        <a:p>
          <a:endParaRPr lang="en-US"/>
        </a:p>
      </dgm:t>
    </dgm:pt>
    <dgm:pt modelId="{9515FA8E-9615-45BB-8052-6ABD69AD0A1E}">
      <dgm:prSet/>
      <dgm:spPr/>
      <dgm:t>
        <a:bodyPr/>
        <a:lstStyle/>
        <a:p>
          <a:r>
            <a:rPr lang="de-DE" u="sng"/>
            <a:t>die Betonung des nationalen</a:t>
          </a:r>
          <a:r>
            <a:rPr lang="de-DE"/>
            <a:t>, bzw. nationalistischen Gedankens </a:t>
          </a:r>
          <a:endParaRPr lang="en-US"/>
        </a:p>
      </dgm:t>
    </dgm:pt>
    <dgm:pt modelId="{CEFC9AAB-6784-44A8-948F-856A289AEEE3}" type="parTrans" cxnId="{CC05CA8D-E1C7-434C-B506-58B2F9C6FC1F}">
      <dgm:prSet/>
      <dgm:spPr/>
      <dgm:t>
        <a:bodyPr/>
        <a:lstStyle/>
        <a:p>
          <a:endParaRPr lang="en-US"/>
        </a:p>
      </dgm:t>
    </dgm:pt>
    <dgm:pt modelId="{886D7463-12D0-4A75-B98A-23BF88B2B1F5}" type="sibTrans" cxnId="{CC05CA8D-E1C7-434C-B506-58B2F9C6FC1F}">
      <dgm:prSet/>
      <dgm:spPr/>
      <dgm:t>
        <a:bodyPr/>
        <a:lstStyle/>
        <a:p>
          <a:endParaRPr lang="en-US"/>
        </a:p>
      </dgm:t>
    </dgm:pt>
    <dgm:pt modelId="{B9B47188-5444-4257-BFCB-56272C10441B}">
      <dgm:prSet/>
      <dgm:spPr/>
      <dgm:t>
        <a:bodyPr/>
        <a:lstStyle/>
        <a:p>
          <a:r>
            <a:rPr lang="de-DE"/>
            <a:t>das immer noch wirksame Erbe der </a:t>
          </a:r>
          <a:r>
            <a:rPr lang="de-DE" u="sng"/>
            <a:t>romantischen Naturphilosophie</a:t>
          </a:r>
          <a:endParaRPr lang="en-US"/>
        </a:p>
      </dgm:t>
    </dgm:pt>
    <dgm:pt modelId="{EC1F363E-9A2A-4647-8A40-CCB825ED8B61}" type="parTrans" cxnId="{0744E189-CCFE-481D-9B09-940C68EBA5D9}">
      <dgm:prSet/>
      <dgm:spPr/>
      <dgm:t>
        <a:bodyPr/>
        <a:lstStyle/>
        <a:p>
          <a:endParaRPr lang="en-US"/>
        </a:p>
      </dgm:t>
    </dgm:pt>
    <dgm:pt modelId="{B1B99F97-6950-4E45-B58F-9BED2565DCAC}" type="sibTrans" cxnId="{0744E189-CCFE-481D-9B09-940C68EBA5D9}">
      <dgm:prSet/>
      <dgm:spPr/>
      <dgm:t>
        <a:bodyPr/>
        <a:lstStyle/>
        <a:p>
          <a:endParaRPr lang="en-US"/>
        </a:p>
      </dgm:t>
    </dgm:pt>
    <dgm:pt modelId="{F14C668C-5908-4771-87E4-4822CA7629EF}" type="pres">
      <dgm:prSet presAssocID="{A9A16A87-A75C-4370-9A46-48A6B790C2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F0CFD2-ECBE-46D6-9CB4-0BC6D5D16E6C}" type="pres">
      <dgm:prSet presAssocID="{9E278897-A1BB-418F-AD59-C8A695BD5D89}" presName="hierRoot1" presStyleCnt="0"/>
      <dgm:spPr/>
    </dgm:pt>
    <dgm:pt modelId="{59133401-5B0D-46E8-91F1-809D52FEA02C}" type="pres">
      <dgm:prSet presAssocID="{9E278897-A1BB-418F-AD59-C8A695BD5D89}" presName="composite" presStyleCnt="0"/>
      <dgm:spPr/>
    </dgm:pt>
    <dgm:pt modelId="{B9C2E594-CC66-4956-812E-88F20BB36BDB}" type="pres">
      <dgm:prSet presAssocID="{9E278897-A1BB-418F-AD59-C8A695BD5D89}" presName="background" presStyleLbl="node0" presStyleIdx="0" presStyleCnt="3"/>
      <dgm:spPr/>
    </dgm:pt>
    <dgm:pt modelId="{2E5BDD56-1B01-4033-8B87-E3A6DDD9ED81}" type="pres">
      <dgm:prSet presAssocID="{9E278897-A1BB-418F-AD59-C8A695BD5D89}" presName="text" presStyleLbl="fgAcc0" presStyleIdx="0" presStyleCnt="3">
        <dgm:presLayoutVars>
          <dgm:chPref val="3"/>
        </dgm:presLayoutVars>
      </dgm:prSet>
      <dgm:spPr/>
    </dgm:pt>
    <dgm:pt modelId="{DD6D52EA-4070-45BA-BFFD-61AE2085DD4C}" type="pres">
      <dgm:prSet presAssocID="{9E278897-A1BB-418F-AD59-C8A695BD5D89}" presName="hierChild2" presStyleCnt="0"/>
      <dgm:spPr/>
    </dgm:pt>
    <dgm:pt modelId="{B2C7359C-52AD-4172-AB45-C03F2B13CC2C}" type="pres">
      <dgm:prSet presAssocID="{9515FA8E-9615-45BB-8052-6ABD69AD0A1E}" presName="hierRoot1" presStyleCnt="0"/>
      <dgm:spPr/>
    </dgm:pt>
    <dgm:pt modelId="{D6E030B3-B1FC-4963-880E-5F3A72639E72}" type="pres">
      <dgm:prSet presAssocID="{9515FA8E-9615-45BB-8052-6ABD69AD0A1E}" presName="composite" presStyleCnt="0"/>
      <dgm:spPr/>
    </dgm:pt>
    <dgm:pt modelId="{E4DA364E-D835-43CB-B099-644CABF76838}" type="pres">
      <dgm:prSet presAssocID="{9515FA8E-9615-45BB-8052-6ABD69AD0A1E}" presName="background" presStyleLbl="node0" presStyleIdx="1" presStyleCnt="3"/>
      <dgm:spPr/>
    </dgm:pt>
    <dgm:pt modelId="{7C6A690D-CC97-4C60-AD74-DE537659FD7F}" type="pres">
      <dgm:prSet presAssocID="{9515FA8E-9615-45BB-8052-6ABD69AD0A1E}" presName="text" presStyleLbl="fgAcc0" presStyleIdx="1" presStyleCnt="3">
        <dgm:presLayoutVars>
          <dgm:chPref val="3"/>
        </dgm:presLayoutVars>
      </dgm:prSet>
      <dgm:spPr/>
    </dgm:pt>
    <dgm:pt modelId="{4CCA771E-1B55-4F6A-B02D-6C8644BC3C9C}" type="pres">
      <dgm:prSet presAssocID="{9515FA8E-9615-45BB-8052-6ABD69AD0A1E}" presName="hierChild2" presStyleCnt="0"/>
      <dgm:spPr/>
    </dgm:pt>
    <dgm:pt modelId="{39A1F493-C53F-4F89-B235-5D6DDF172752}" type="pres">
      <dgm:prSet presAssocID="{B9B47188-5444-4257-BFCB-56272C10441B}" presName="hierRoot1" presStyleCnt="0"/>
      <dgm:spPr/>
    </dgm:pt>
    <dgm:pt modelId="{EE6FD767-68E5-43D2-9B81-7B17F59DF5E4}" type="pres">
      <dgm:prSet presAssocID="{B9B47188-5444-4257-BFCB-56272C10441B}" presName="composite" presStyleCnt="0"/>
      <dgm:spPr/>
    </dgm:pt>
    <dgm:pt modelId="{8BC3254C-F827-4149-A2A3-F0A84E1F8E64}" type="pres">
      <dgm:prSet presAssocID="{B9B47188-5444-4257-BFCB-56272C10441B}" presName="background" presStyleLbl="node0" presStyleIdx="2" presStyleCnt="3"/>
      <dgm:spPr/>
    </dgm:pt>
    <dgm:pt modelId="{342ECB9C-E1E7-4739-93A5-063AF5A7F2C0}" type="pres">
      <dgm:prSet presAssocID="{B9B47188-5444-4257-BFCB-56272C10441B}" presName="text" presStyleLbl="fgAcc0" presStyleIdx="2" presStyleCnt="3">
        <dgm:presLayoutVars>
          <dgm:chPref val="3"/>
        </dgm:presLayoutVars>
      </dgm:prSet>
      <dgm:spPr/>
    </dgm:pt>
    <dgm:pt modelId="{EC0AADA0-6667-44C1-8240-5985A1A51C54}" type="pres">
      <dgm:prSet presAssocID="{B9B47188-5444-4257-BFCB-56272C10441B}" presName="hierChild2" presStyleCnt="0"/>
      <dgm:spPr/>
    </dgm:pt>
  </dgm:ptLst>
  <dgm:cxnLst>
    <dgm:cxn modelId="{C6537040-486F-4379-9097-E22606993072}" type="presOf" srcId="{A9A16A87-A75C-4370-9A46-48A6B790C22C}" destId="{F14C668C-5908-4771-87E4-4822CA7629EF}" srcOrd="0" destOrd="0" presId="urn:microsoft.com/office/officeart/2005/8/layout/hierarchy1"/>
    <dgm:cxn modelId="{0744E189-CCFE-481D-9B09-940C68EBA5D9}" srcId="{A9A16A87-A75C-4370-9A46-48A6B790C22C}" destId="{B9B47188-5444-4257-BFCB-56272C10441B}" srcOrd="2" destOrd="0" parTransId="{EC1F363E-9A2A-4647-8A40-CCB825ED8B61}" sibTransId="{B1B99F97-6950-4E45-B58F-9BED2565DCAC}"/>
    <dgm:cxn modelId="{CC05CA8D-E1C7-434C-B506-58B2F9C6FC1F}" srcId="{A9A16A87-A75C-4370-9A46-48A6B790C22C}" destId="{9515FA8E-9615-45BB-8052-6ABD69AD0A1E}" srcOrd="1" destOrd="0" parTransId="{CEFC9AAB-6784-44A8-948F-856A289AEEE3}" sibTransId="{886D7463-12D0-4A75-B98A-23BF88B2B1F5}"/>
    <dgm:cxn modelId="{DCC330C1-236E-4E30-8F4F-4862F18D205E}" type="presOf" srcId="{9E278897-A1BB-418F-AD59-C8A695BD5D89}" destId="{2E5BDD56-1B01-4033-8B87-E3A6DDD9ED81}" srcOrd="0" destOrd="0" presId="urn:microsoft.com/office/officeart/2005/8/layout/hierarchy1"/>
    <dgm:cxn modelId="{93D79AC5-61E4-4FF9-B473-487DABDB222B}" srcId="{A9A16A87-A75C-4370-9A46-48A6B790C22C}" destId="{9E278897-A1BB-418F-AD59-C8A695BD5D89}" srcOrd="0" destOrd="0" parTransId="{27ADB1A9-C6D1-4F20-89E5-7F5F117FA9C0}" sibTransId="{CF3C0D77-80FD-4D1D-866D-6EF23854147B}"/>
    <dgm:cxn modelId="{B688ADCC-20F1-4462-9184-0798A8EF9797}" type="presOf" srcId="{9515FA8E-9615-45BB-8052-6ABD69AD0A1E}" destId="{7C6A690D-CC97-4C60-AD74-DE537659FD7F}" srcOrd="0" destOrd="0" presId="urn:microsoft.com/office/officeart/2005/8/layout/hierarchy1"/>
    <dgm:cxn modelId="{A7671FD7-F2C1-49AF-951E-C7E6A92F6C35}" type="presOf" srcId="{B9B47188-5444-4257-BFCB-56272C10441B}" destId="{342ECB9C-E1E7-4739-93A5-063AF5A7F2C0}" srcOrd="0" destOrd="0" presId="urn:microsoft.com/office/officeart/2005/8/layout/hierarchy1"/>
    <dgm:cxn modelId="{CA391F21-5B5E-46FC-AE0A-17F582D24EA4}" type="presParOf" srcId="{F14C668C-5908-4771-87E4-4822CA7629EF}" destId="{69F0CFD2-ECBE-46D6-9CB4-0BC6D5D16E6C}" srcOrd="0" destOrd="0" presId="urn:microsoft.com/office/officeart/2005/8/layout/hierarchy1"/>
    <dgm:cxn modelId="{A1B781B5-853E-49C3-BBDD-69171BC0F3CB}" type="presParOf" srcId="{69F0CFD2-ECBE-46D6-9CB4-0BC6D5D16E6C}" destId="{59133401-5B0D-46E8-91F1-809D52FEA02C}" srcOrd="0" destOrd="0" presId="urn:microsoft.com/office/officeart/2005/8/layout/hierarchy1"/>
    <dgm:cxn modelId="{93BB3929-60BF-4E6D-B5D6-4DAF7FED809B}" type="presParOf" srcId="{59133401-5B0D-46E8-91F1-809D52FEA02C}" destId="{B9C2E594-CC66-4956-812E-88F20BB36BDB}" srcOrd="0" destOrd="0" presId="urn:microsoft.com/office/officeart/2005/8/layout/hierarchy1"/>
    <dgm:cxn modelId="{D6381675-FDB7-4403-924C-F051024AABA6}" type="presParOf" srcId="{59133401-5B0D-46E8-91F1-809D52FEA02C}" destId="{2E5BDD56-1B01-4033-8B87-E3A6DDD9ED81}" srcOrd="1" destOrd="0" presId="urn:microsoft.com/office/officeart/2005/8/layout/hierarchy1"/>
    <dgm:cxn modelId="{D679E644-7623-4DBB-8500-735A1F4459E0}" type="presParOf" srcId="{69F0CFD2-ECBE-46D6-9CB4-0BC6D5D16E6C}" destId="{DD6D52EA-4070-45BA-BFFD-61AE2085DD4C}" srcOrd="1" destOrd="0" presId="urn:microsoft.com/office/officeart/2005/8/layout/hierarchy1"/>
    <dgm:cxn modelId="{A82F0C81-3B96-42F2-B68B-8A2F4F0D2B40}" type="presParOf" srcId="{F14C668C-5908-4771-87E4-4822CA7629EF}" destId="{B2C7359C-52AD-4172-AB45-C03F2B13CC2C}" srcOrd="1" destOrd="0" presId="urn:microsoft.com/office/officeart/2005/8/layout/hierarchy1"/>
    <dgm:cxn modelId="{F69018A3-EA1D-466E-A7E8-E4A8CBA570F1}" type="presParOf" srcId="{B2C7359C-52AD-4172-AB45-C03F2B13CC2C}" destId="{D6E030B3-B1FC-4963-880E-5F3A72639E72}" srcOrd="0" destOrd="0" presId="urn:microsoft.com/office/officeart/2005/8/layout/hierarchy1"/>
    <dgm:cxn modelId="{3E2E590A-0BB3-4AAA-98A7-98EDE7813E38}" type="presParOf" srcId="{D6E030B3-B1FC-4963-880E-5F3A72639E72}" destId="{E4DA364E-D835-43CB-B099-644CABF76838}" srcOrd="0" destOrd="0" presId="urn:microsoft.com/office/officeart/2005/8/layout/hierarchy1"/>
    <dgm:cxn modelId="{1C46F4D8-A54B-4B51-82C7-A9CB77ABBE44}" type="presParOf" srcId="{D6E030B3-B1FC-4963-880E-5F3A72639E72}" destId="{7C6A690D-CC97-4C60-AD74-DE537659FD7F}" srcOrd="1" destOrd="0" presId="urn:microsoft.com/office/officeart/2005/8/layout/hierarchy1"/>
    <dgm:cxn modelId="{4107E154-0975-460F-8F8D-DF45C0E27000}" type="presParOf" srcId="{B2C7359C-52AD-4172-AB45-C03F2B13CC2C}" destId="{4CCA771E-1B55-4F6A-B02D-6C8644BC3C9C}" srcOrd="1" destOrd="0" presId="urn:microsoft.com/office/officeart/2005/8/layout/hierarchy1"/>
    <dgm:cxn modelId="{98FC3A59-C766-4B72-855F-A16BA35820EC}" type="presParOf" srcId="{F14C668C-5908-4771-87E4-4822CA7629EF}" destId="{39A1F493-C53F-4F89-B235-5D6DDF172752}" srcOrd="2" destOrd="0" presId="urn:microsoft.com/office/officeart/2005/8/layout/hierarchy1"/>
    <dgm:cxn modelId="{9FAC0727-9D1E-425E-ACF2-431D1C542C8F}" type="presParOf" srcId="{39A1F493-C53F-4F89-B235-5D6DDF172752}" destId="{EE6FD767-68E5-43D2-9B81-7B17F59DF5E4}" srcOrd="0" destOrd="0" presId="urn:microsoft.com/office/officeart/2005/8/layout/hierarchy1"/>
    <dgm:cxn modelId="{1AD074CB-DA5C-4F21-90A5-C17E1C260149}" type="presParOf" srcId="{EE6FD767-68E5-43D2-9B81-7B17F59DF5E4}" destId="{8BC3254C-F827-4149-A2A3-F0A84E1F8E64}" srcOrd="0" destOrd="0" presId="urn:microsoft.com/office/officeart/2005/8/layout/hierarchy1"/>
    <dgm:cxn modelId="{92DBADEC-F2C0-4157-9DE2-E808542A5A45}" type="presParOf" srcId="{EE6FD767-68E5-43D2-9B81-7B17F59DF5E4}" destId="{342ECB9C-E1E7-4739-93A5-063AF5A7F2C0}" srcOrd="1" destOrd="0" presId="urn:microsoft.com/office/officeart/2005/8/layout/hierarchy1"/>
    <dgm:cxn modelId="{832AED27-1860-47CD-A8BC-5FE377EE7763}" type="presParOf" srcId="{39A1F493-C53F-4F89-B235-5D6DDF172752}" destId="{EC0AADA0-6667-44C1-8240-5985A1A51C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CBD3-5B46-4C40-84CA-B64226A21679}">
      <dsp:nvSpPr>
        <dsp:cNvPr id="0" name=""/>
        <dsp:cNvSpPr/>
      </dsp:nvSpPr>
      <dsp:spPr>
        <a:xfrm>
          <a:off x="2579976" y="286183"/>
          <a:ext cx="4310181" cy="431018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/>
            <a:t>charakteristisch ist die Schrift </a:t>
          </a:r>
          <a:r>
            <a:rPr lang="de-DE" sz="900" i="1" kern="1200"/>
            <a:t>The subjection of women</a:t>
          </a:r>
          <a:r>
            <a:rPr lang="de-DE" sz="900" kern="1200"/>
            <a:t>  (1869) des englischen Positivisten John Stuart Mill </a:t>
          </a:r>
          <a:endParaRPr lang="en-US" sz="900" kern="1200"/>
        </a:p>
      </dsp:txBody>
      <dsp:txXfrm>
        <a:off x="4923381" y="1081514"/>
        <a:ext cx="1462383" cy="1436727"/>
      </dsp:txXfrm>
    </dsp:sp>
    <dsp:sp modelId="{D4358EFB-50F0-4B4E-9B13-46FDB9B37E6A}">
      <dsp:nvSpPr>
        <dsp:cNvPr id="0" name=""/>
        <dsp:cNvSpPr/>
      </dsp:nvSpPr>
      <dsp:spPr>
        <a:xfrm>
          <a:off x="2301075" y="474633"/>
          <a:ext cx="4310181" cy="431018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/>
            <a:t>großes Aufsehen erregten vor allem Ibsens naturalistische Dramen, in denen diese Fragen im Mittelpunkt standen</a:t>
          </a:r>
          <a:endParaRPr lang="en-US" sz="900" kern="1200"/>
        </a:p>
      </dsp:txBody>
      <dsp:txXfrm>
        <a:off x="3481244" y="3194152"/>
        <a:ext cx="1949844" cy="1334103"/>
      </dsp:txXfrm>
    </dsp:sp>
    <dsp:sp modelId="{B12BF1F8-D2D4-45DB-8208-F5F450300337}">
      <dsp:nvSpPr>
        <dsp:cNvPr id="0" name=""/>
        <dsp:cNvSpPr/>
      </dsp:nvSpPr>
      <dsp:spPr>
        <a:xfrm>
          <a:off x="2301075" y="474633"/>
          <a:ext cx="4310181" cy="431018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Gabriele Reuter</a:t>
          </a:r>
          <a:r>
            <a:rPr lang="de-DE" sz="900" kern="1200" dirty="0"/>
            <a:t> (1859 – 1941), durch die Naturalisten angeregt, führte die emanzipatorische Tendenz in zahlreichen Romanen weiter – sie behandeln die seelische und körperliche Not der Frauen: </a:t>
          </a:r>
          <a:r>
            <a:rPr lang="de-DE" sz="900" b="1" i="1" kern="1200" dirty="0"/>
            <a:t>Aus guter Familie</a:t>
          </a:r>
          <a:r>
            <a:rPr lang="cs-CZ" sz="900" b="1" i="1" kern="1200" dirty="0"/>
            <a:t>. </a:t>
          </a:r>
          <a:r>
            <a:rPr lang="de-DE" sz="900" b="1" i="1" kern="1200" dirty="0"/>
            <a:t>Leidensgeschichte eines Mädchens</a:t>
          </a:r>
          <a:r>
            <a:rPr lang="de-DE" sz="900" b="1" kern="1200" dirty="0"/>
            <a:t> </a:t>
          </a:r>
          <a:r>
            <a:rPr lang="de-DE" sz="900" kern="1200" dirty="0"/>
            <a:t>(1895)</a:t>
          </a:r>
          <a:endParaRPr lang="en-US" sz="900" kern="1200" dirty="0"/>
        </a:p>
      </dsp:txBody>
      <dsp:txXfrm>
        <a:off x="2762880" y="1321276"/>
        <a:ext cx="1462383" cy="1436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2E594-CC66-4956-812E-88F20BB36BDB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BDD56-1B01-4033-8B87-E3A6DDD9ED81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2 Merkmale fallen besonders auf: </a:t>
          </a:r>
          <a:endParaRPr lang="en-US" sz="2800" kern="1200"/>
        </a:p>
      </dsp:txBody>
      <dsp:txXfrm>
        <a:off x="398656" y="1088253"/>
        <a:ext cx="2959127" cy="1837317"/>
      </dsp:txXfrm>
    </dsp:sp>
    <dsp:sp modelId="{E4DA364E-D835-43CB-B099-644CABF76838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A690D-CC97-4C60-AD74-DE537659FD7F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u="sng" kern="1200"/>
            <a:t>die Betonung des nationalen</a:t>
          </a:r>
          <a:r>
            <a:rPr lang="de-DE" sz="2800" kern="1200"/>
            <a:t>, bzw. nationalistischen Gedankens </a:t>
          </a:r>
          <a:endParaRPr lang="en-US" sz="2800" kern="1200"/>
        </a:p>
      </dsp:txBody>
      <dsp:txXfrm>
        <a:off x="4155097" y="1088253"/>
        <a:ext cx="2959127" cy="1837317"/>
      </dsp:txXfrm>
    </dsp:sp>
    <dsp:sp modelId="{8BC3254C-F827-4149-A2A3-F0A84E1F8E64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ECB9C-E1E7-4739-93A5-063AF5A7F2C0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das immer noch wirksame Erbe der </a:t>
          </a:r>
          <a:r>
            <a:rPr lang="de-DE" sz="2800" u="sng" kern="1200"/>
            <a:t>romantischen Naturphilosophie</a:t>
          </a:r>
          <a:endParaRPr lang="en-US" sz="28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01587-C977-5CED-7EB0-BEB3CF1E0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625AF8-47CA-BB37-EFB2-C8F132E8F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944529-C81A-F37A-802C-A13DA547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49BF84-A7CC-7F17-A1F0-56E2D5B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B84A6A-B68A-A04F-845B-3B103614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63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A9784-7503-5A77-02B8-3ABD437F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8FA8BD-B200-3E57-A006-87BE01F5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FB4DB-6DA3-855D-2E85-966C5E38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0E2FBF-47D3-AB15-44CD-F471ACAF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256AA-AB7E-8DC8-727D-AC960069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9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3AF4D2-92EF-73AF-F515-95426A24B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49906F-3459-6BD6-8C86-745841DD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92FAD9-FD05-1B03-57FE-94200CAF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AA4AF-3875-A6E9-7C01-71E8E758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53A90-02D7-1961-580D-A320AB77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83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03325-C0D2-F309-4522-ADCFB52C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F3B40-113A-B0A4-3D36-609359D38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1DFD36-E786-E27B-8382-A17A6CE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C4DB8F-4819-F326-6BA1-484071AC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CF485D-B4C7-F047-0E54-BD2CD4C7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6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E583E-9E2C-1B67-BDC6-BB538720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A896C4-BB90-1394-7EC3-96749BBB0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B184C4-BDB1-A250-01F7-1E90B051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19CDB6-C239-EC42-C374-AF74CE50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128F2A-C864-81BC-E9AF-F6B326DE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0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3936E-372B-00CC-B936-FE764423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3B301-6B0D-0D42-FA95-EC45A86F0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C5A84A-F040-EDB5-6152-7AF745A4F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9C6974-46AB-F6DE-3EEE-25B4171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F8DFA8-F457-2C0E-630E-582DBAF1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005AF2-E651-2FF6-F72A-F2310C77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33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8E188-5188-3127-4865-355C1B5E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BD2CA8-AFBE-E39E-9DD6-7761B09C7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8D3A78-0ED3-CD61-4AED-DD34842F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A30667-0161-97FC-2F8E-BFDAB69DC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D2C5BD-52B3-712E-2FB4-9F4B7934D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958459-DF29-442E-5EB9-8B5654E3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F6A0651-82A5-5A72-7CA0-56C3F5B4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36B5F9-9917-45BC-B5C5-6EA356BA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81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E946A-F4D9-351D-EC6F-1A91D2EC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20EB55-10E1-497E-37BC-81198364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383812-E8FA-2C0D-25BF-994BF0F9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0E31F8-5CA0-2728-8344-F0DBD1DE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8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59C91C-65CF-29DE-1604-8BCFE2C9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E6086E-448C-E988-ACDE-986E9874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B219F4-935B-748C-2D01-80FEB093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61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17377-A99D-95D5-3334-7389604B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93C2C-0C5E-0B91-244B-954FD428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432B5C-1FA6-88CE-B6D7-D8ECC2814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666D5-A17D-D22B-ECCA-FDF9165C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9A1FD6-1FBB-E91A-469E-D4B2F60A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21325E-D78E-4744-16F3-E9EE3371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90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C7E4E-3276-80A3-830B-8536DABE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EBF5DA-9E57-9AEA-8FBA-BC9F776E5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BBBC79-9DB1-A52D-0E49-C8786754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CE86A5-7A8E-5D95-9918-EDE2D464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24F784-FD44-C3CD-2721-1EF02EF0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1A7E94-C252-7C06-F04A-646C2809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3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0218DA-2C3C-80E1-0BF0-48C42FA0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F576B7-589D-FB5F-BFC7-A56E8F710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107F1D-1A2B-5C60-3E6E-A929BF267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5102C-326C-4225-9883-000223EEEFE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033DD9-5E42-12C6-5C62-67195E280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67C5F-8442-000A-9C11-6310A788D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25E5E-B989-420A-A422-6828EB58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0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aturalismus Beitragsbild">
            <a:extLst>
              <a:ext uri="{FF2B5EF4-FFF2-40B4-BE49-F238E27FC236}">
                <a16:creationId xmlns:a16="http://schemas.microsoft.com/office/drawing/2014/main" id="{22236209-A5CA-ECBC-73FB-68A3CE8BD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9" b="1301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FEE210-0545-C3AF-6D24-6DDF5F8C4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Naturalismus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058BEE-3962-8126-4F6F-76C4CB70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(1880-1900)</a:t>
            </a:r>
          </a:p>
        </p:txBody>
      </p:sp>
    </p:spTree>
    <p:extLst>
      <p:ext uri="{BB962C8B-B14F-4D97-AF65-F5344CB8AC3E}">
        <p14:creationId xmlns:p14="http://schemas.microsoft.com/office/powerpoint/2010/main" val="169276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3B085F-289A-0ADB-6D21-7FF3B3E8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9D4209-3785-BC56-3ED4-D8C195B367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1878 – wurden die Sozialistengesetze erlassen, die den Sozialisten die Versammlungsfreiheit nahmen und die Vervielfältigung sozialistischer Schriften verboten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388794-AD2C-A4BC-C7B8-182D3DA085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59" y="1017270"/>
            <a:ext cx="4063241" cy="51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2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793357-27A2-DD60-E5F4-2261B93B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242" name="Picture 2" descr="Sigmund Freud – Wikipedie">
            <a:extLst>
              <a:ext uri="{FF2B5EF4-FFF2-40B4-BE49-F238E27FC236}">
                <a16:creationId xmlns:a16="http://schemas.microsoft.com/office/drawing/2014/main" id="{18F74607-6FD8-4AD9-2692-AB942DEDB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39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19A0D-746D-BFDF-7420-5540C372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 dem neuerwachten Interesse für die tierische Seite der menschlichen Natur rückten auch das Triebleben und das Unbewusste in den Mittelpunkt des Interesses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berühmt war der Pariser Nervenarzt Jean Charcot unter dessen Schülern sich ein junger Wiener namens Sigmund Freud befand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9360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53D780-A062-89AC-BB56-335E452F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Naturalismus in Deutschland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8022DCA2-F0EA-79A1-C23E-8F89BF58D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71383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62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3A9D6-9B05-52C3-1943-2168FC8B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Naturalismus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7C53C-BAC5-95B8-4D24-874F5570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reduziert die narrativen Textanteile und ersetzt sie durch 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szenische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DE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nstatt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zu erzählen, löst er das Geschehen weitgehend in Dialoge auf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3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6D50-17D0-1F1A-97CB-FB14B0AA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Phonographische</a:t>
            </a:r>
            <a:r>
              <a:rPr lang="cs-CZ" dirty="0"/>
              <a:t> </a:t>
            </a:r>
            <a:r>
              <a:rPr lang="cs-CZ" dirty="0" err="1"/>
              <a:t>Methode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195993-3E03-46A8-BBDF-2CE8901F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Figuren werden charakterisiert durch die protokollarische Wiedergabe ihrer Verlautbarungen, die mundartliche Färbung ebenso einschließt wie Sprechgeschwindigkeit, Artikulationsweise und Phrasierung der Rede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zugleich wird versucht, auch die ‚Parallelsprache‘ der Gesten, des Mienenspiels, der Körperbewegungen und der unkontrollierten Ausrufe“ (</a:t>
            </a:r>
            <a:r>
              <a:rPr lang="de-DE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Kafitz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1982, 300) in den Blick zu rücken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67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305C-C74D-87BB-B52F-4841F525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2F933-8A51-BA90-DFA7-E4388D0E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auch sprachlich wollte man Leben und moderne Wirklichkeit möglichst getreu wiedergeben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Jargon, Dialekt, Stammeln, Stottern, Rülpsen und andere unartikulierte Laute wurden einbezogen und erregten nicht zuletzt auf der Bühne Aufsehen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Dialekt =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geographische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Soziolekt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schichtspezifische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Psycholekt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situationsbedingte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Ausdruckweise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7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7A4C4D-BA72-A604-D661-03D7817C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9B33B-1919-BCF1-E724-4EC399EE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 die erste Dokumentation des deutschen Naturalismus wird die Zeitschrift der Brüder Hart, Kritische Waffengänge (1882 – 84) angeführt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12290" name="Picture 2" descr="KRITISCHE WAFFENGÄNGE, 6. HEFTE : HART HEINRICH &amp; JULIUS ...">
            <a:extLst>
              <a:ext uri="{FF2B5EF4-FFF2-40B4-BE49-F238E27FC236}">
                <a16:creationId xmlns:a16="http://schemas.microsoft.com/office/drawing/2014/main" id="{A00B3869-ED10-FFC0-57DD-67D0D7CAF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r="2" b="2244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5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4" name="Rectangle 1332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7EC40C-AB24-1B61-C76F-10B73B27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C5E9B-4463-C272-1D71-0FEE36EE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seit 1885 erschein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die</a:t>
            </a:r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von Michael Georg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de-D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onrad</a:t>
            </a:r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herausgegebene Zeitschrift Die Gesellschaft</a:t>
            </a:r>
            <a:endParaRPr lang="cs-CZ" sz="2000" dirty="0"/>
          </a:p>
        </p:txBody>
      </p:sp>
      <p:pic>
        <p:nvPicPr>
          <p:cNvPr id="13314" name="Picture 2" descr="Die Gesellschaft (Literaturzeitschrift) – Wikipedia">
            <a:extLst>
              <a:ext uri="{FF2B5EF4-FFF2-40B4-BE49-F238E27FC236}">
                <a16:creationId xmlns:a16="http://schemas.microsoft.com/office/drawing/2014/main" id="{3C3BB9AB-22DA-1904-3AB2-4056DD82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877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0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47" name="Arc 14346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C96514-487E-FF25-EA70-CAC2974D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4342" name="Content Placeholder 14341">
            <a:extLst>
              <a:ext uri="{FF2B5EF4-FFF2-40B4-BE49-F238E27FC236}">
                <a16:creationId xmlns:a16="http://schemas.microsoft.com/office/drawing/2014/main" id="{E0321A38-5A36-9D38-4D93-9DB6CE12A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1890 – wurde in Berlin die Naturalistische Zeitschrift Freie Bühne gegründet, die eine wichtige vermittelnde Funktion zwischen dem deutschen und dem europäischen Naturalismus erfüllte =&gt; die aggressive Polemik Conrads richtete sich zunehmend gegen die Freie Bühne als eine ‚Dienerin des Auslandes‘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349" name="Oval 1434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Die neue Rundschau (freie Bühne Berlin, 1906+1908, 5 Hefte)">
            <a:extLst>
              <a:ext uri="{FF2B5EF4-FFF2-40B4-BE49-F238E27FC236}">
                <a16:creationId xmlns:a16="http://schemas.microsoft.com/office/drawing/2014/main" id="{EF9EE521-9954-A862-0433-303C66B5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4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77CB95-42F3-F911-CC8E-2D9C9FCA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62F2E3-CF77-ABD6-D907-162D8EC3E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4" r="935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AB944-B133-6C41-C4D2-9EE4B155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spezifische Menschenbild: determiniert, das Intellekt erweist sich als wirkungslos, „halbe Helden“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Weltverbesserer, der zwar die Naturkräfte erkennt und analysiert, doch am Ende versagt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Säufer aus Überzeugung, Zyniker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passive Mensch: ein Trinker, ein Pechvogel, einer, der der sexuellen Macht des Weibes unterliegt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2814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4588DD-0662-51B6-D4AD-1FCE8713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C3F92-9B2E-F1CF-12FC-63AF6F12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Naturalismus verstand sich in Deutschland als die Epoche der Moderne, die sich in Deutschland erst spät </a:t>
            </a:r>
            <a:r>
              <a:rPr lang="de-DE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durchsetzte</a:t>
            </a:r>
            <a:r>
              <a:rPr lang="de-D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Europa fanden schon früher Beachtung Zola, Ibsen, Dostojewskij, </a:t>
            </a:r>
            <a:r>
              <a:rPr lang="de-DE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Tolsto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e-D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Begriff selbst besagt, dass der Mensch und Gesellschaft ausschließlich in ihrer ‚Natürlichkeit‘ angeschaut und dargestellt werden (d. h. unter Verzicht auf jede metaphysische Erklärung und auf jede Idealisierung)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Außenseiter, Stadt- und Dorfproletariat, Prostituierte, Trinker, gestrandete Existenzen, Psychopaten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5122" name="Picture 2" descr="Die Literatur des Naturalismus – Lernplattform ZEIT für die ...">
            <a:extLst>
              <a:ext uri="{FF2B5EF4-FFF2-40B4-BE49-F238E27FC236}">
                <a16:creationId xmlns:a16="http://schemas.microsoft.com/office/drawing/2014/main" id="{4298DAD1-6CA8-C908-BD93-4EA8E58FE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3" r="18010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0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0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B6759E-0121-3782-02C6-1CB400CA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720989"/>
          </a:xfrm>
        </p:spPr>
        <p:txBody>
          <a:bodyPr anchor="b">
            <a:normAutofit/>
          </a:bodyPr>
          <a:lstStyle/>
          <a:p>
            <a:r>
              <a:rPr lang="cs-CZ" sz="4000" dirty="0"/>
              <a:t>DRAMA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AFB07-75CB-6BA8-B1A0-50E17C5F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577340"/>
            <a:ext cx="6658149" cy="4366261"/>
          </a:xfrm>
        </p:spPr>
        <p:txBody>
          <a:bodyPr>
            <a:normAutofit/>
          </a:bodyPr>
          <a:lstStyle/>
          <a:p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entstand der private Theaterverein ‚Freie Bühne‘ (Mitbegründer war Otto Brahm), nachdem die gleichnamige Zeitschrift benannt wurde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naturalistische Theater strebte nach der größtmöglichen Wirklichkeitsnähe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Illusion der Wirklichkeit sollte den Zuschauern nahegebracht werden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 diesem Ziel leiten sich die charakteristischen Züge der naturalistischen Illusionsbühne her: die Versform verschwindet, die Prosa herrsch uneingeschränkt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Kunstcharakter der Sprache wird vermieden, stattdessen bemüht man sich um eine Sprache des Lebens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diese Sprache soll dem Milieu des jeweiligen Stückes und den Individualitäten der einzelnen Figuren angepasst sein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Monologe waren als unrealistisch verpönt, ebenso das ‚Beiseitesprechen‘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stumme Gebärden- und Mienenspiel dagegen gewann an Bedeutung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300" dirty="0"/>
          </a:p>
        </p:txBody>
      </p:sp>
      <p:pic>
        <p:nvPicPr>
          <p:cNvPr id="11266" name="Picture 2" descr="Naturalismus Kunst ⭐ Art Affair in Regensburg">
            <a:extLst>
              <a:ext uri="{FF2B5EF4-FFF2-40B4-BE49-F238E27FC236}">
                <a16:creationId xmlns:a16="http://schemas.microsoft.com/office/drawing/2014/main" id="{D35518C6-E3D8-481D-791F-2DE7CB8A4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3274" b="1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2EF12A-94C3-D8A5-6F65-5F041A37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Gerhart </a:t>
            </a:r>
            <a:r>
              <a:rPr lang="cs-CZ" sz="5400" dirty="0" err="1"/>
              <a:t>Hauptmann</a:t>
            </a:r>
            <a:endParaRPr lang="cs-CZ" sz="5400" dirty="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3D96809-5873-2A81-4A3F-3576A1920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0000" lnSpcReduction="20000"/>
          </a:bodyPr>
          <a:lstStyle/>
          <a:p>
            <a:r>
              <a:rPr lang="cs-CZ" sz="2200" i="1" dirty="0" err="1"/>
              <a:t>Bahnwärter</a:t>
            </a:r>
            <a:r>
              <a:rPr lang="cs-CZ" sz="2200" i="1" dirty="0"/>
              <a:t> </a:t>
            </a:r>
            <a:r>
              <a:rPr lang="cs-CZ" sz="2200" i="1" dirty="0" err="1"/>
              <a:t>Thiel</a:t>
            </a:r>
            <a:r>
              <a:rPr lang="cs-CZ" sz="2200" i="1" dirty="0"/>
              <a:t> (</a:t>
            </a:r>
            <a:r>
              <a:rPr lang="cs-CZ" sz="2200" i="1" dirty="0" err="1"/>
              <a:t>Novelle</a:t>
            </a:r>
            <a:r>
              <a:rPr lang="cs-CZ" sz="2200" i="1" dirty="0"/>
              <a:t>, 1888)</a:t>
            </a:r>
          </a:p>
          <a:p>
            <a:r>
              <a:rPr lang="cs-CZ" sz="2200" i="1" dirty="0"/>
              <a:t>Vor </a:t>
            </a:r>
            <a:r>
              <a:rPr lang="cs-CZ" sz="2200" i="1" dirty="0" err="1"/>
              <a:t>Sonnenaufgang</a:t>
            </a:r>
            <a:r>
              <a:rPr lang="cs-CZ" sz="2200" i="1" dirty="0"/>
              <a:t> (</a:t>
            </a:r>
            <a:r>
              <a:rPr lang="cs-CZ" sz="2200" i="1" dirty="0" err="1"/>
              <a:t>soziales</a:t>
            </a:r>
            <a:r>
              <a:rPr lang="cs-CZ" sz="2200" i="1" dirty="0"/>
              <a:t> Drama, 1889)</a:t>
            </a:r>
          </a:p>
          <a:p>
            <a:r>
              <a:rPr lang="cs-CZ" sz="2200" i="1" dirty="0"/>
              <a:t>Der </a:t>
            </a:r>
            <a:r>
              <a:rPr lang="cs-CZ" sz="2200" i="1" dirty="0" err="1"/>
              <a:t>Biberpelz</a:t>
            </a:r>
            <a:r>
              <a:rPr lang="cs-CZ" sz="2200" i="1" dirty="0"/>
              <a:t> </a:t>
            </a:r>
            <a:r>
              <a:rPr lang="cs-CZ" sz="2200" dirty="0"/>
              <a:t>(</a:t>
            </a:r>
            <a:r>
              <a:rPr lang="cs-CZ" sz="2200" dirty="0" err="1"/>
              <a:t>Diebeskomödie</a:t>
            </a:r>
            <a:r>
              <a:rPr lang="cs-CZ" sz="2200" dirty="0"/>
              <a:t>, 1893)</a:t>
            </a:r>
          </a:p>
          <a:p>
            <a:r>
              <a:rPr lang="cs-CZ" sz="2200" i="1" dirty="0" err="1"/>
              <a:t>Hanneles</a:t>
            </a:r>
            <a:r>
              <a:rPr lang="cs-CZ" sz="2200" i="1" dirty="0"/>
              <a:t> </a:t>
            </a:r>
            <a:r>
              <a:rPr lang="cs-CZ" sz="2200" i="1" dirty="0" err="1"/>
              <a:t>Himmelfahrt</a:t>
            </a:r>
            <a:r>
              <a:rPr lang="cs-CZ" sz="2200" i="1" dirty="0"/>
              <a:t> </a:t>
            </a:r>
            <a:r>
              <a:rPr lang="cs-CZ" sz="2200" dirty="0"/>
              <a:t>(</a:t>
            </a:r>
            <a:r>
              <a:rPr lang="cs-CZ" sz="2200" dirty="0" err="1"/>
              <a:t>Trumdichtung</a:t>
            </a:r>
            <a:r>
              <a:rPr lang="cs-CZ" sz="2200" dirty="0"/>
              <a:t>, 1894)</a:t>
            </a:r>
          </a:p>
          <a:p>
            <a:r>
              <a:rPr lang="cs-CZ" sz="2200" i="1" dirty="0"/>
              <a:t>Die </a:t>
            </a:r>
            <a:r>
              <a:rPr lang="cs-CZ" sz="2200" i="1" dirty="0" err="1"/>
              <a:t>Ratten</a:t>
            </a:r>
            <a:r>
              <a:rPr lang="cs-CZ" sz="2200" i="1" dirty="0"/>
              <a:t> </a:t>
            </a:r>
            <a:r>
              <a:rPr lang="cs-CZ" sz="2200" dirty="0"/>
              <a:t>(</a:t>
            </a:r>
            <a:r>
              <a:rPr lang="cs-CZ" sz="2200" dirty="0" err="1"/>
              <a:t>Tragikomöde</a:t>
            </a:r>
            <a:r>
              <a:rPr lang="cs-CZ" sz="2200" dirty="0"/>
              <a:t>, 1911)</a:t>
            </a:r>
          </a:p>
          <a:p>
            <a:r>
              <a:rPr lang="cs-CZ" sz="2200" i="1" dirty="0" err="1"/>
              <a:t>Und</a:t>
            </a:r>
            <a:r>
              <a:rPr lang="cs-CZ" sz="2200" i="1" dirty="0"/>
              <a:t> </a:t>
            </a:r>
            <a:r>
              <a:rPr lang="cs-CZ" sz="2200" i="1" dirty="0" err="1"/>
              <a:t>Pippa</a:t>
            </a:r>
            <a:r>
              <a:rPr lang="cs-CZ" sz="2200" i="1" dirty="0"/>
              <a:t> </a:t>
            </a:r>
            <a:r>
              <a:rPr lang="cs-CZ" sz="2200" i="1" dirty="0" err="1"/>
              <a:t>tanzt</a:t>
            </a:r>
            <a:r>
              <a:rPr lang="cs-CZ" sz="2200" i="1" dirty="0"/>
              <a:t> </a:t>
            </a:r>
            <a:r>
              <a:rPr lang="cs-CZ" sz="2200" dirty="0"/>
              <a:t>(</a:t>
            </a:r>
            <a:r>
              <a:rPr lang="cs-CZ" sz="2200" dirty="0" err="1"/>
              <a:t>Glashüttenmärchen</a:t>
            </a:r>
            <a:r>
              <a:rPr lang="cs-CZ" sz="2200" dirty="0"/>
              <a:t>, </a:t>
            </a:r>
            <a:r>
              <a:rPr lang="cs-CZ" sz="2200" dirty="0" err="1"/>
              <a:t>Bühnenspiel</a:t>
            </a:r>
            <a:r>
              <a:rPr lang="cs-CZ" sz="2200" dirty="0"/>
              <a:t>, 1906)</a:t>
            </a:r>
          </a:p>
          <a:p>
            <a:r>
              <a:rPr lang="cs-CZ" sz="2200" dirty="0" err="1"/>
              <a:t>Außerdem</a:t>
            </a:r>
            <a:r>
              <a:rPr lang="cs-CZ" sz="2200" dirty="0"/>
              <a:t> </a:t>
            </a:r>
            <a:r>
              <a:rPr lang="cs-CZ" sz="2200" dirty="0" err="1"/>
              <a:t>Gedichte</a:t>
            </a:r>
            <a:r>
              <a:rPr lang="cs-CZ" sz="2200" dirty="0"/>
              <a:t> </a:t>
            </a:r>
            <a:r>
              <a:rPr lang="cs-CZ" sz="2200" dirty="0" err="1"/>
              <a:t>und</a:t>
            </a:r>
            <a:r>
              <a:rPr lang="cs-CZ" sz="2200" dirty="0"/>
              <a:t> </a:t>
            </a:r>
            <a:r>
              <a:rPr lang="cs-CZ" sz="2200" dirty="0" err="1"/>
              <a:t>Erzählungen</a:t>
            </a:r>
            <a:endParaRPr lang="cs-CZ" sz="2200" dirty="0"/>
          </a:p>
          <a:p>
            <a:r>
              <a:rPr lang="cs-CZ" sz="2200" dirty="0" err="1"/>
              <a:t>Seine</a:t>
            </a:r>
            <a:r>
              <a:rPr lang="cs-CZ" sz="2200" dirty="0"/>
              <a:t> </a:t>
            </a:r>
            <a:r>
              <a:rPr lang="cs-CZ" sz="2200" dirty="0" err="1"/>
              <a:t>Anfänge</a:t>
            </a:r>
            <a:r>
              <a:rPr lang="cs-CZ" sz="2200" dirty="0"/>
              <a:t> </a:t>
            </a:r>
            <a:r>
              <a:rPr lang="cs-CZ" sz="2200" dirty="0" err="1"/>
              <a:t>waren</a:t>
            </a:r>
            <a:r>
              <a:rPr lang="cs-CZ" sz="2200" dirty="0"/>
              <a:t> </a:t>
            </a:r>
            <a:r>
              <a:rPr lang="cs-CZ" sz="2200" dirty="0" err="1"/>
              <a:t>mit</a:t>
            </a:r>
            <a:r>
              <a:rPr lang="cs-CZ" sz="2200" dirty="0"/>
              <a:t> dem Naturalismus </a:t>
            </a:r>
            <a:r>
              <a:rPr lang="cs-CZ" sz="2200" dirty="0" err="1"/>
              <a:t>verknüpft</a:t>
            </a:r>
            <a:endParaRPr lang="cs-CZ" sz="2200" dirty="0"/>
          </a:p>
          <a:p>
            <a:r>
              <a:rPr lang="cs-CZ" sz="2200" dirty="0" err="1"/>
              <a:t>Spätwerk</a:t>
            </a:r>
            <a:r>
              <a:rPr lang="cs-CZ" sz="2200" dirty="0"/>
              <a:t> </a:t>
            </a:r>
            <a:r>
              <a:rPr lang="cs-CZ" sz="2200" dirty="0" err="1"/>
              <a:t>lässt</a:t>
            </a:r>
            <a:r>
              <a:rPr lang="cs-CZ" sz="2200" dirty="0"/>
              <a:t> </a:t>
            </a:r>
            <a:r>
              <a:rPr lang="cs-CZ" sz="2200" dirty="0" err="1"/>
              <a:t>sich</a:t>
            </a:r>
            <a:r>
              <a:rPr lang="cs-CZ" sz="2200" dirty="0"/>
              <a:t> </a:t>
            </a:r>
            <a:r>
              <a:rPr lang="cs-CZ" sz="2200" dirty="0" err="1"/>
              <a:t>eher</a:t>
            </a:r>
            <a:r>
              <a:rPr lang="cs-CZ" sz="2200" dirty="0"/>
              <a:t> </a:t>
            </a:r>
            <a:r>
              <a:rPr lang="cs-CZ" sz="2200" dirty="0" err="1"/>
              <a:t>als</a:t>
            </a:r>
            <a:r>
              <a:rPr lang="cs-CZ" sz="2200" dirty="0"/>
              <a:t> </a:t>
            </a:r>
            <a:r>
              <a:rPr lang="cs-CZ" sz="2200" dirty="0" err="1"/>
              <a:t>symbolistisch</a:t>
            </a:r>
            <a:r>
              <a:rPr lang="cs-CZ" sz="2200" dirty="0"/>
              <a:t> oder </a:t>
            </a:r>
            <a:r>
              <a:rPr lang="cs-CZ" sz="2200" dirty="0" err="1"/>
              <a:t>neuromantisch</a:t>
            </a:r>
            <a:r>
              <a:rPr lang="cs-CZ" sz="2200" dirty="0"/>
              <a:t> </a:t>
            </a:r>
            <a:r>
              <a:rPr lang="cs-CZ" sz="2200" dirty="0" err="1"/>
              <a:t>charakterisieren</a:t>
            </a:r>
            <a:endParaRPr lang="en-US" sz="2200" dirty="0"/>
          </a:p>
        </p:txBody>
      </p:sp>
      <p:pic>
        <p:nvPicPr>
          <p:cNvPr id="1026" name="Picture 2" descr="Gerhart Hauptmann – Facts - NobelPrize.org">
            <a:extLst>
              <a:ext uri="{FF2B5EF4-FFF2-40B4-BE49-F238E27FC236}">
                <a16:creationId xmlns:a16="http://schemas.microsoft.com/office/drawing/2014/main" id="{CCD4C587-9E3F-AE01-68FA-A8C29A7B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1" r="-1" b="1610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1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9FBD1A-8518-D58F-09B1-0321442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571A8F88-9464-F230-2016-D95D16678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-1" b="27034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934B98E8-D1A0-A254-77DC-6F6DEB4D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643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F3E15-8FA4-93CA-976B-091AEAA0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A77F1-3C87-A4FC-B435-E4049C5F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96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1FEC0C-1D95-F05C-0555-483E3CE4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2587B-90CB-D9B0-34CF-5E88252B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 Gegensatz zu den Realisten rücken sie das Hässliche ins Zentrum ihrer Literatur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poetische Realismus bemüht sich um die poetische Verklärung der Realität, der Naturalismus um die </a:t>
            </a:r>
            <a:r>
              <a:rPr lang="de-DE" sz="17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Wiedergabe der tatsächlichen Verhältnisse</a:t>
            </a:r>
            <a:r>
              <a:rPr lang="de-DE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wobei das </a:t>
            </a:r>
            <a:r>
              <a:rPr lang="de-DE" sz="17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Hässliche</a:t>
            </a:r>
            <a:r>
              <a:rPr lang="de-DE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den Blickpunkt rückt, die Naturalisten provozieren das Publikum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Parolen der Naturalisten waren ‚Wahrheit‘ und ‚Modernität‘ (gegen die Konventionalität und gegen die Heuchelei, gegen die Vorliebe für historische Themen und Stoffe gerichtet)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115822-DDEE-E68B-F4E0-8D61A64CB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26652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A422B-510B-059C-5F92-64085AD8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58FCB2-1FD7-966A-56A1-7169F4FF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„Unsere Welt ist nicht mehr klassisch, /Unsere Welt ist nicht mehr romantisch, / Unsere Welt ist nur modern“, schreibt Arno Holz programmatisch</a:t>
            </a:r>
            <a:endParaRPr lang="cs-CZ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87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F8F32-69FC-C1AD-7D84-F735E6CD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DB7C9-E750-69F9-D1AB-B5AF1A3E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weltanschauliche Grundlage des Naturalismus bildete vor allem der </a:t>
            </a:r>
            <a:r>
              <a:rPr lang="de-DE" sz="20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Positivismus</a:t>
            </a: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nach dem nur das empirisch Gegebene und wissenschaftlich Gesicherte Gültigkeit haben sollten</a:t>
            </a:r>
            <a:endParaRPr lang="cs-CZ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 vorbildlich wurden die exakten Naturwissenschaften angesehen, deren Methoden und Denkform man auf die Geisteswissenschaften, die Künste und die Literatur zu übertragen versuchte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9A24FD2E-B824-61EE-A043-0385CC4A1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1290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4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E50CA-14F3-8500-3A7F-13CD77FD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C2D87-78D5-0780-4313-BBA62975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Geschichtsphilosoph </a:t>
            </a:r>
            <a:r>
              <a:rPr lang="de-DE" sz="20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Hippolyte Taine</a:t>
            </a: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(1828 – 1893)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für Taine war die Dichtung wie jedes andere Produkt des menschlichen Geistes durch die Faktoren „race“ (Abstammung, Erbanlagen), „milieu“ (gesellschaftliche Umwelt) und „temps“ (geschichtlicher Zeitpunkt und Standort) bestimmt 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6CDA52-C7A1-8DCB-B1B0-7A0A8FBB0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1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106653-7F5C-353A-156E-8DF44760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endParaRPr lang="cs-CZ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182DD-1797-39AB-DC4E-7CC121DA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auch die literarischen Theorien des Naturalismus orientierten sich nach dem Vorbild der Naturwissenschaften</a:t>
            </a:r>
            <a:endParaRPr lang="cs-CZ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 gilt sowohl für Zolas </a:t>
            </a:r>
            <a:r>
              <a:rPr lang="de-DE" sz="2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roman experimental </a:t>
            </a:r>
            <a:r>
              <a:rPr lang="de-DE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(1880) als auch für die Abhandlung von Arno Holz</a:t>
            </a:r>
            <a:r>
              <a:rPr lang="de-DE" sz="2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Die Kunst. Ihr Wesen und ihre Gesetze</a:t>
            </a:r>
            <a:r>
              <a:rPr lang="de-DE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(181 – 1893) – hier wurde das Wesen der Kunst auf die Formel gebracht: </a:t>
            </a:r>
            <a:r>
              <a:rPr lang="de-DE" sz="2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K=N – x, d. h. Kunst gleich Natur minus die Unzulänglichkeit des Materials und die Subjektivität des Künstlers</a:t>
            </a:r>
            <a:endParaRPr lang="cs-CZ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2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Kunst hat die Tendenz wieder Natur zu sein</a:t>
            </a:r>
            <a:endParaRPr lang="cs-CZ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2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Mimesis, also die Nachahmung der Natur, war somit das höchste Ziel des naturalistischen Künstlers</a:t>
            </a:r>
            <a:r>
              <a:rPr lang="de-DE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die Nachahmung soll mit dem Nachgeahmten möglichst identisch sein</a:t>
            </a:r>
            <a:endParaRPr lang="cs-CZ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26810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850+ Charles Darwin Stock Photos, Pictures &amp; Royalty-Free ...">
            <a:extLst>
              <a:ext uri="{FF2B5EF4-FFF2-40B4-BE49-F238E27FC236}">
                <a16:creationId xmlns:a16="http://schemas.microsoft.com/office/drawing/2014/main" id="{4E506FFB-23DF-2240-8081-3D00DAAD0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r="10981" b="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227BB7-57FA-8038-768F-462E0CE3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F4C5B-28FA-3351-CD86-5DB5499D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Bedeutung der Naturwissenschaften zeigte sich nicht zuletzt am Beispiel des </a:t>
            </a:r>
            <a:r>
              <a:rPr lang="de-DE" sz="2000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Darwinismus</a:t>
            </a: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‚der Kamp ums Dasein‘ und ‚die Zuchtwahl‘</a:t>
            </a:r>
            <a:endParaRPr lang="cs-CZ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wichtig wurde auch Darwins spätere Schrift </a:t>
            </a:r>
            <a:r>
              <a:rPr lang="de-DE" sz="20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Descent of Man</a:t>
            </a:r>
            <a:r>
              <a:rPr lang="de-DE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(1871), in der der grundsätzliche Unterschied zwischen Tier und Mensch geleugnet wird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34571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8C4BBE-DA89-7CF7-5580-29D4E807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028" name="Zástupný obsah 2">
            <a:extLst>
              <a:ext uri="{FF2B5EF4-FFF2-40B4-BE49-F238E27FC236}">
                <a16:creationId xmlns:a16="http://schemas.microsoft.com/office/drawing/2014/main" id="{CB05ACB8-5247-96D2-AC4B-AD3499733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46186"/>
              </p:ext>
            </p:extLst>
          </p:nvPr>
        </p:nvGraphicFramePr>
        <p:xfrm>
          <a:off x="1935126" y="606056"/>
          <a:ext cx="9134512" cy="513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text, dopis, kniha, papír&#10;&#10;Popis byl vytvořen automaticky">
            <a:extLst>
              <a:ext uri="{FF2B5EF4-FFF2-40B4-BE49-F238E27FC236}">
                <a16:creationId xmlns:a16="http://schemas.microsoft.com/office/drawing/2014/main" id="{51662F70-7CFE-1AA0-B465-2A731951F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103" y="219609"/>
            <a:ext cx="2481650" cy="4268438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18FEF2-89E4-9B50-8116-FA9AF41A2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ellmann_Reuter_I">
            <a:extLst>
              <a:ext uri="{FF2B5EF4-FFF2-40B4-BE49-F238E27FC236}">
                <a16:creationId xmlns:a16="http://schemas.microsoft.com/office/drawing/2014/main" id="{689DD674-E464-9310-93AA-24111A0D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6" y="2215605"/>
            <a:ext cx="15716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87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1060</Words>
  <Application>Microsoft Office PowerPoint</Application>
  <PresentationFormat>Širokoúhlá obrazovka</PresentationFormat>
  <Paragraphs>65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Times New Roman</vt:lpstr>
      <vt:lpstr>Motiv Office</vt:lpstr>
      <vt:lpstr>Naturalismus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Naturalismus in Deutschland</vt:lpstr>
      <vt:lpstr>Der Naturalismus</vt:lpstr>
      <vt:lpstr>Phonographische Methode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DRAMA</vt:lpstr>
      <vt:lpstr>Gerhart Hauptmann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Naturalismus </dc:title>
  <dc:creator>Eva Markvartova</dc:creator>
  <cp:lastModifiedBy>Eva Markvartova</cp:lastModifiedBy>
  <cp:revision>4</cp:revision>
  <dcterms:created xsi:type="dcterms:W3CDTF">2024-03-05T11:54:22Z</dcterms:created>
  <dcterms:modified xsi:type="dcterms:W3CDTF">2024-03-11T14:25:01Z</dcterms:modified>
</cp:coreProperties>
</file>