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5F905-E17D-B0D2-4C84-CC16680DD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A6DC00-61CA-4F6A-AB01-857904650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CFAB58-96CD-0E84-0DAC-A4714F314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5B7AB3-1AFC-B15B-E6AA-44BFFEB0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BE80B3-CE20-ED53-3A82-2504E1B5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14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46E99-E799-DC8F-BE17-3BA88ED41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1D0A23-E6C5-6D7F-1AA3-84E9AB4C0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CA3F80-DCC0-C9BD-6F4D-6A90665BD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BE869D-7029-2DF9-BE94-DBD2E573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8A1587-7D30-5322-F31D-416BEB04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DEF87AE-F21E-9C69-D8E0-9EA1B5E5A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D11385-FD90-59C6-0FA1-E001E0E93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0D2F6-CC01-06E2-991C-6C3E4541C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054DDC-ACC9-6BF9-8603-19675270D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C0B417-3D18-F73A-00BE-3EBB94F1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31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50920-7B45-54CD-2310-4C103C6C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88659-83F0-7535-70CB-42AD8E146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49710E-C4D8-9197-1EB7-77CE56C7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30AA97-BF33-0CF4-6859-191F2646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D28684-DAA0-4FD2-7B16-10EE51E7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08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028A0-960B-CF0D-AB9E-BC0F50A2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EFF837-A846-D1FE-B5BA-C0A310CC1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918155-2607-6E69-A7DF-17E1F47A2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EC6E30-B221-ED4F-6625-1B973D1FF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E4FCA3-47B4-5744-CEB4-D4CB2DB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88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80B3A-0328-2D1D-5BE4-F921F3B8C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A866AA-E1C2-90CE-819F-69675CE96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EDD213-B8F9-3688-CDE2-7BF56B04F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B23915-39C0-4483-CC51-C2688BFFC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789982-9081-645B-370F-68946C1F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E9269E-826E-B92C-7FE4-85D18843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78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33AF9-374A-7CA3-B9EB-52B4ED595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F7BEF7-1CD5-B32E-BCB9-C32DED4F7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227D99-25F0-4093-2F6B-256D91311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4B28D5-3DEA-FFEE-ABC9-4372CAC3D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B78CBD2-4879-9E63-5495-368C131F1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BE50DAB-C535-6A41-E3D8-654D6E79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376890E-88FF-C59F-C622-63A3091F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7E4F54-8C7B-9F08-C225-B9AA27B2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68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C57C5F-84DB-987F-F3A6-C65784FFF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573528A-705D-7B6C-A172-A9075BEF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EB0DA9-6449-EDA6-D336-904A422E8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A5335C-1E88-E655-008E-975542DCE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4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B33042-64EA-DA23-2AFF-1B98525A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3DD6EBA-420A-6C5D-865E-92B79A800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8432FF-10B2-8285-6F2F-DC7D40FF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96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336D9-4B13-0A52-1C78-2F19C120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8A8F14-7E8F-8427-E965-F4535C436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7EC481-3B70-1431-F532-CBDE8B104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07565F-38A1-3D05-DB59-ACB9732B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7598C9-892C-1E9F-B1A7-4C9613F7B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96D69E-017A-F97C-9B92-17D92FB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8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7C01B-67A4-4F59-61C3-447311DD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EA1D432-39ED-E7F8-0508-D8D24B36D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4D630E-9E3F-1CC2-AA17-092A58EAC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589CDE-8B6A-DF5B-6C72-EE51EFC6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B5F2BD-00DC-A994-D4B0-57AFD4CD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3CC263-7928-FB17-EECE-A9D462DD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76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23A1C1-866D-DF3B-C2AE-B335C8E34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F89ACA-13C8-5168-F594-10514115B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C99E18-E92C-86BD-3855-AC3CD9171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BFD1-266B-40FF-9AF3-D7F3D320FCA3}" type="datetimeFigureOut">
              <a:rPr lang="cs-CZ" smtClean="0"/>
              <a:t>04.01.2023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2D9899-DB2A-F133-D45C-239FD3FE2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ADD0E9-649C-9093-D429-2A4FABEAE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D754C-FA7E-4774-A6A9-759B9DEE5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67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F538C-6982-EFAD-03FE-DC17E3504F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Válka, armáda a stát ve středověku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09369F-4992-D0B6-01D5-3FDA9733EE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Obsahy a formy české státnosti</a:t>
            </a:r>
            <a:br>
              <a:rPr lang="cs-CZ" dirty="0"/>
            </a:br>
            <a:r>
              <a:rPr lang="cs-CZ" dirty="0"/>
              <a:t>11. hodina (4. 1. 2023)</a:t>
            </a:r>
          </a:p>
        </p:txBody>
      </p:sp>
    </p:spTree>
    <p:extLst>
      <p:ext uri="{BB962C8B-B14F-4D97-AF65-F5344CB8AC3E}">
        <p14:creationId xmlns:p14="http://schemas.microsoft.com/office/powerpoint/2010/main" val="382084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5D4F6-77AD-9D73-9103-10EC8028D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Předstátní epocha…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ED1757-559F-E6C6-3402-8568F97D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Boje se Slovany na území Čech často jediná zpráva, kterou máme</a:t>
            </a:r>
          </a:p>
          <a:p>
            <a:pPr lvl="1"/>
            <a:r>
              <a:rPr lang="cs-CZ" dirty="0"/>
              <a:t>„České“ dějiny začínají </a:t>
            </a:r>
            <a:r>
              <a:rPr lang="cs-CZ" dirty="0" err="1"/>
              <a:t>Vogastisburgem</a:t>
            </a:r>
            <a:endParaRPr lang="cs-CZ" dirty="0"/>
          </a:p>
          <a:p>
            <a:r>
              <a:rPr lang="cs-CZ" dirty="0"/>
              <a:t>Organizace bojeschopné skupiny jeden z prvních projevů politického života v „kmeni“ (</a:t>
            </a:r>
            <a:r>
              <a:rPr lang="cs-CZ" dirty="0" err="1"/>
              <a:t>gens</a:t>
            </a:r>
            <a:r>
              <a:rPr lang="cs-CZ" dirty="0"/>
              <a:t>)</a:t>
            </a:r>
          </a:p>
          <a:p>
            <a:r>
              <a:rPr lang="cs-CZ" dirty="0"/>
              <a:t>Teorie, že knížata byla původně vojenskými náčelníky (předpoklad existence i nějakého „mírového“ vůdce)</a:t>
            </a:r>
          </a:p>
          <a:p>
            <a:pPr lvl="1"/>
            <a:r>
              <a:rPr lang="cs-CZ" dirty="0"/>
              <a:t>Dnes už spíš opuštěna nebo upozaděna</a:t>
            </a:r>
          </a:p>
          <a:p>
            <a:r>
              <a:rPr lang="cs-CZ" dirty="0"/>
              <a:t>Bez prokázané existence elit se předpokládá spíš ad hoc vedení bez přímých politických dopadů</a:t>
            </a:r>
          </a:p>
        </p:txBody>
      </p:sp>
    </p:spTree>
    <p:extLst>
      <p:ext uri="{BB962C8B-B14F-4D97-AF65-F5344CB8AC3E}">
        <p14:creationId xmlns:p14="http://schemas.microsoft.com/office/powerpoint/2010/main" val="218868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87A48-C58A-C211-D439-23FB055A1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a družina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A45C10-5960-7996-86E8-D1C8BC09B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Družina jako faktická náhrada „státního aparátu“</a:t>
            </a:r>
          </a:p>
          <a:p>
            <a:r>
              <a:rPr lang="cs-CZ" dirty="0"/>
              <a:t>Předpokládá se její postupný růst (jde spíš o teorii)</a:t>
            </a:r>
          </a:p>
          <a:p>
            <a:r>
              <a:rPr lang="cs-CZ" dirty="0"/>
              <a:t>Rámcové zmínky v pramenech (s Bořivojem mělo být na Moravě pokřtěno cca 30 osob)</a:t>
            </a:r>
          </a:p>
          <a:p>
            <a:r>
              <a:rPr lang="cs-CZ" dirty="0"/>
              <a:t>O cca 100 let později už se předpokládají tisícihlavé „družiny“</a:t>
            </a:r>
          </a:p>
          <a:p>
            <a:r>
              <a:rPr lang="cs-CZ" dirty="0"/>
              <a:t>Státní život se odbývá na „hradištích“, které mohou být buď útočištné (velké, které mají pojmout obyvatelstvo okolí) nebo menší elitní</a:t>
            </a:r>
          </a:p>
        </p:txBody>
      </p:sp>
    </p:spTree>
    <p:extLst>
      <p:ext uri="{BB962C8B-B14F-4D97-AF65-F5344CB8AC3E}">
        <p14:creationId xmlns:p14="http://schemas.microsoft.com/office/powerpoint/2010/main" val="352791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5F670-C29B-2504-27BE-616B57313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po povaze státu a 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392B03-3943-CF94-673C-AE1FE13A7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Prameny zmiňují tisícihlavé armády (Češi na Lechu 955), otázka je, odkud se vzaly</a:t>
            </a:r>
          </a:p>
          <a:p>
            <a:r>
              <a:rPr lang="cs-CZ" dirty="0"/>
              <a:t>Konkurující teorie:</a:t>
            </a:r>
          </a:p>
          <a:p>
            <a:pPr lvl="1"/>
            <a:r>
              <a:rPr lang="cs-CZ" dirty="0"/>
              <a:t>Přemyslovci jako organizátoři, armáda stále velmi podobná „předstátním“ dobám, lokální elity posílají svoje malé družiny</a:t>
            </a:r>
          </a:p>
          <a:p>
            <a:pPr lvl="1"/>
            <a:r>
              <a:rPr lang="cs-CZ" dirty="0"/>
              <a:t>Přemyslovci jako vlastníci, armáda nového typu, bez spoléhání se na jiné elity</a:t>
            </a:r>
          </a:p>
          <a:p>
            <a:r>
              <a:rPr lang="cs-CZ" dirty="0"/>
              <a:t>Otázka konkurenceschopnosti armády typu „domobrany“</a:t>
            </a:r>
          </a:p>
          <a:p>
            <a:pPr lvl="1"/>
            <a:r>
              <a:rPr lang="cs-CZ" dirty="0"/>
              <a:t>Není jasné jestli hlavní údernou silou byla početná pěchota nebo naopak elitní jízda (té v dané době nemohlo být ještě tolik)</a:t>
            </a:r>
          </a:p>
          <a:p>
            <a:r>
              <a:rPr lang="cs-CZ" dirty="0"/>
              <a:t>Jisté je tolik: české vojsko je schopné konkurovat menším říšským oddílům (na Lechu cca osmina vojska)</a:t>
            </a:r>
          </a:p>
          <a:p>
            <a:r>
              <a:rPr lang="cs-CZ" dirty="0"/>
              <a:t>V sousedním Polsku je </a:t>
            </a:r>
            <a:r>
              <a:rPr lang="cs-CZ" dirty="0" err="1"/>
              <a:t>Měšek</a:t>
            </a:r>
            <a:r>
              <a:rPr lang="cs-CZ" dirty="0"/>
              <a:t> I. popsán </a:t>
            </a:r>
            <a:r>
              <a:rPr lang="cs-CZ" dirty="0" err="1"/>
              <a:t>ibn</a:t>
            </a:r>
            <a:r>
              <a:rPr lang="cs-CZ" dirty="0"/>
              <a:t> Jakubem jako majitel tisícihlavé družiny, kterou zaopatřuje se vším všudy</a:t>
            </a:r>
          </a:p>
          <a:p>
            <a:pPr lvl="1"/>
            <a:r>
              <a:rPr lang="cs-CZ" dirty="0"/>
              <a:t>Bojovníci jsou elitou, která se „nemusí o nic starat“ (od kolébky ke hrobu zaopatřeni)</a:t>
            </a:r>
          </a:p>
          <a:p>
            <a:pPr lvl="1"/>
            <a:r>
              <a:rPr lang="cs-CZ" dirty="0"/>
              <a:t>Zdá se, že s nimi může ale volně disponovat, z hlediska osobní svobody jsou bezprávní</a:t>
            </a:r>
          </a:p>
        </p:txBody>
      </p:sp>
    </p:spTree>
    <p:extLst>
      <p:ext uri="{BB962C8B-B14F-4D97-AF65-F5344CB8AC3E}">
        <p14:creationId xmlns:p14="http://schemas.microsoft.com/office/powerpoint/2010/main" val="67356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A419B0-6B1A-4C9B-00F0-BDEA1C342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Vrcholný středověk…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551F05-2792-1FD7-F972-232B0168D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11. století se organizuje důkladnější státní správa – hrady, kde se shromažďují dávky, první lokální elity (zatím asi jen z pověření knížete)</a:t>
            </a:r>
          </a:p>
          <a:p>
            <a:pPr marL="457200" lvl="1" indent="0">
              <a:buNone/>
            </a:pPr>
            <a:r>
              <a:rPr lang="cs-CZ" dirty="0"/>
              <a:t>&gt; dá se předpokládat, že každý obvod měl „dodat“ jistý počet bojovníků</a:t>
            </a:r>
          </a:p>
          <a:p>
            <a:r>
              <a:rPr lang="cs-CZ" dirty="0"/>
              <a:t>Svolávání vojska stále „obřad“ (Břetislav nechává poslat oprátku)</a:t>
            </a:r>
          </a:p>
          <a:p>
            <a:r>
              <a:rPr lang="cs-CZ" dirty="0"/>
              <a:t>Vojsko je v ideálním případě schopno úspěšně čelit i říšským silám (1040 Domažlice, 1126 Chlumec)</a:t>
            </a:r>
          </a:p>
          <a:p>
            <a:r>
              <a:rPr lang="cs-CZ" dirty="0"/>
              <a:t>Úspěšná vojenská kariéra jednotlivců chápána jako „výtah“ mezi elity</a:t>
            </a:r>
          </a:p>
          <a:p>
            <a:r>
              <a:rPr lang="cs-CZ" dirty="0"/>
              <a:t>Postupně se formuje představa „domobrany“ – budoucí zemské hotovosti (v roce 1158 odmítnou elity následovat knížete do Itálie)</a:t>
            </a:r>
          </a:p>
          <a:p>
            <a:pPr lvl="1"/>
            <a:r>
              <a:rPr lang="cs-CZ" dirty="0"/>
              <a:t>Kníže připustí, že jeho nároky omezeny (výpravu vyhlásí jako dobrovolnou)</a:t>
            </a:r>
          </a:p>
        </p:txBody>
      </p:sp>
    </p:spTree>
    <p:extLst>
      <p:ext uri="{BB962C8B-B14F-4D97-AF65-F5344CB8AC3E}">
        <p14:creationId xmlns:p14="http://schemas.microsoft.com/office/powerpoint/2010/main" val="249851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42E5E-D808-988B-172F-243A7981D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13. a 14. století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A39F77-4E73-7D17-5AF9-8EF9BEE7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Etablovala se pozemková šlechta – její povinností je zřejmě suplovat regionální centra a dodávat bojovníky do zemské hotovosti</a:t>
            </a:r>
          </a:p>
          <a:p>
            <a:r>
              <a:rPr lang="cs-CZ" dirty="0"/>
              <a:t>Hlavní silou už jednoznačně těžkooděná jízda (i tak se jedná stále jen o menší jádro armády)</a:t>
            </a:r>
          </a:p>
          <a:p>
            <a:r>
              <a:rPr lang="cs-CZ" dirty="0"/>
              <a:t>Budování hradů, opevňování měst &gt; středověké pevnosti</a:t>
            </a:r>
          </a:p>
          <a:p>
            <a:r>
              <a:rPr lang="cs-CZ" dirty="0"/>
              <a:t>Povinnost českého krále poslat/financovat 300 bojovníků na římských jízdách císařů</a:t>
            </a:r>
          </a:p>
          <a:p>
            <a:r>
              <a:rPr lang="cs-CZ" dirty="0"/>
              <a:t>Václav II. armádu může financovat ze svého (asi i musí – v Polsku a Uhrách)</a:t>
            </a:r>
          </a:p>
          <a:p>
            <a:r>
              <a:rPr lang="cs-CZ" dirty="0"/>
              <a:t>Nastupující Jan Lucemburský musí definovat povinnosti zemské hotovosti (max. 4 týdny, pak už musí přispět král; jen v domácích věcech)</a:t>
            </a:r>
          </a:p>
        </p:txBody>
      </p:sp>
    </p:spTree>
    <p:extLst>
      <p:ext uri="{BB962C8B-B14F-4D97-AF65-F5344CB8AC3E}">
        <p14:creationId xmlns:p14="http://schemas.microsoft.com/office/powerpoint/2010/main" val="124714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C5B26-E4B6-C3C1-EF2B-878DE38B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Husitská epocha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8D09B5-0D30-DF45-CA38-B337B48B6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celé Evropě se prosazuje užití neelitních vojsk proti náročné šlechtické jízdě</a:t>
            </a:r>
          </a:p>
          <a:p>
            <a:r>
              <a:rPr lang="cs-CZ" dirty="0"/>
              <a:t>Od 14. století stále častější úspěchy (</a:t>
            </a:r>
            <a:r>
              <a:rPr lang="cs-CZ" dirty="0" err="1"/>
              <a:t>Bannockburn</a:t>
            </a:r>
            <a:r>
              <a:rPr lang="cs-CZ" dirty="0"/>
              <a:t>, </a:t>
            </a:r>
            <a:r>
              <a:rPr lang="cs-CZ" dirty="0" err="1"/>
              <a:t>Courtrai</a:t>
            </a:r>
            <a:r>
              <a:rPr lang="cs-CZ" dirty="0"/>
              <a:t>), vyvíjí se taktiky, v nichž může vítězit pěchota nad početnou jízdou</a:t>
            </a:r>
          </a:p>
          <a:p>
            <a:r>
              <a:rPr lang="cs-CZ" dirty="0"/>
              <a:t>Velký zvrat představuje použití střelného prachu (ale už dříve silná role lukostřelců)</a:t>
            </a:r>
          </a:p>
          <a:p>
            <a:r>
              <a:rPr lang="cs-CZ" dirty="0"/>
              <a:t>Původní městské domobrany se mění v regulérní armády</a:t>
            </a:r>
          </a:p>
          <a:p>
            <a:r>
              <a:rPr lang="cs-CZ" dirty="0"/>
              <a:t>Hlavní bojovou silou „polní vojska“ vedená hejtmany (vzestup nižších šlechticů), postupně si vytvoří samostatnou politickou pozici (</a:t>
            </a:r>
            <a:r>
              <a:rPr lang="cs-CZ"/>
              <a:t>a proto je třeba je zlikvidovat </a:t>
            </a:r>
            <a:r>
              <a:rPr lang="cs-CZ" dirty="0"/>
              <a:t>po bitvě u Lipan)</a:t>
            </a:r>
          </a:p>
        </p:txBody>
      </p:sp>
    </p:spTree>
    <p:extLst>
      <p:ext uri="{BB962C8B-B14F-4D97-AF65-F5344CB8AC3E}">
        <p14:creationId xmlns:p14="http://schemas.microsoft.com/office/powerpoint/2010/main" val="9769295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655</Words>
  <Application>Microsoft Office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Válka, armáda a stát ve středověku</vt:lpstr>
      <vt:lpstr>Předstátní epocha…</vt:lpstr>
      <vt:lpstr>Stát a družina</vt:lpstr>
      <vt:lpstr>Otázka po povaze státu a moci</vt:lpstr>
      <vt:lpstr>Vrcholný středověk…</vt:lpstr>
      <vt:lpstr>13. a 14. století</vt:lpstr>
      <vt:lpstr>Husitská epocha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Válka, armáda a stát ve středověku</dc:title>
  <dc:creator>Izdný, Jakub</dc:creator>
  <cp:lastModifiedBy>Izdný, Jakub</cp:lastModifiedBy>
  <cp:revision>1</cp:revision>
  <dcterms:created xsi:type="dcterms:W3CDTF">2023-01-04T20:09:21Z</dcterms:created>
  <dcterms:modified xsi:type="dcterms:W3CDTF">2023-01-04T21:08:41Z</dcterms:modified>
</cp:coreProperties>
</file>