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  <p:sldId id="267" r:id="rId12"/>
    <p:sldId id="268" r:id="rId13"/>
    <p:sldId id="26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FC808-99D3-4EB2-BE2F-74116E6E613F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AF31D-BED8-4860-85B2-42A2E19E0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4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AF31D-BED8-4860-85B2-42A2E19E0CE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8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00A40-5C1F-2A75-EC8A-1CFD4DD69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3A8719-263C-8E6A-5C67-E5AB3C6BD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8A3101-5BD2-EA18-5693-62A153E6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249B0E-2C93-7DBF-29A5-4F101EE55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21454-A86B-D074-D0B1-56EFF045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1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CC321-5825-308F-A99B-5AD7E9C1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E1B363-2272-6CEC-937D-DC110C4A9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22C4F-0E03-92B5-801E-776C62A5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7B0831-A56E-3036-7FA3-E6331BBD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8FDCB2-E940-1FC1-43E6-B5356966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30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83D039-3D9E-36B0-1273-5CEF1A142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C19E11-FB58-495E-67CB-26C575A0D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B707D-E169-6D44-7AA0-0C6A1F55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58D872-F905-6CAE-1B9E-734FCC8A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A048CD-5DD9-CDD2-18A6-C3E5361D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94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9C7F9-75E1-9C7A-04CB-AE4ED754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0A445-A9FD-F89C-F7E2-91F50359B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8CB9B4-48F4-5326-7EFA-6D571836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4286ED-2540-FFF5-CDBB-4FE4FD75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FB450B-3F9C-FC5E-FB04-6BC4DA31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73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7908F-F105-5AD6-A6A2-80ACB3878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707BD4-C8DC-5979-F520-221F18F26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412BA3-D440-AF60-1E7F-2F84542A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0D73C-156A-5F2D-DABF-E0992217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CB4B0D-66E5-4358-ED76-EE0D06AE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52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3AED0-FA60-92F3-178C-FCAEC181A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E80A6-3D88-5AC3-EA11-4EEFA86AB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A3DB43-4C24-9858-3E06-C406E5179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BE93B4-5932-D5B8-0F86-CCB6F873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915F32-BA1C-E904-BE6F-4B86CFA5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50CC39-7F36-0421-9DB4-955DBB59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5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ACD0A-F053-0020-18D3-65359DDA1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D5E4F5-8A5B-2976-1FD7-1E597D3D4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29CA1C-3A0F-1B58-5664-91936FCC7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B30AF5-C14D-D8E6-3ED6-9B437E457C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7C891A7-3C68-8DCA-9F29-3CBFC5B6D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F98F553-FCA0-8126-80E6-738D0EAB7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1AC5E94-D75E-CADF-0851-523C5A88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3D07B92-AE15-BBB9-81C2-0CB9C2BAB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4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FF20E-1558-D009-E0BD-F616B894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EDBFE1-A7F3-1483-F866-98C22B89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2C7CB6-3D22-F288-0E08-D820A66B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841B09-6DCE-88EB-FBD8-61A60957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8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ACC443-39EB-BBE9-649F-2049015E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C5DC8B-09BC-54BC-DB4D-AF829710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D5CB81-C2CC-0BD2-8AEA-6D80D6AA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4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58723-7B21-A9D4-3FE2-E6C8A09EC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844D2-F33C-132C-CB03-50C8767A1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E1D741-3F54-87FA-C50C-F7F0D9B8B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A91A54-2B1E-6F62-B024-3E7D5FE4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E08063-E9D7-FFA5-A55D-02DE5186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BBA9E8-AB99-54D2-EE46-A04A9FD1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57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A9E4A-F5CE-D1F7-9F44-961BC2E3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66D51BB-9483-983E-0429-48F29FF91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680516-2B85-A147-72BB-4740D54F6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7D773E-2FA7-6E49-2F8C-AA8A044F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8B8D35-74AF-72D5-2B6E-FDF4E3119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31613A-DE7A-5C35-D42D-76D63331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31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FFF556-E966-AB80-5F4E-EEFEAFE7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1F85E5-E025-557E-C64E-3D82E4F1A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97C2B-186B-FB6B-EBFD-D3AA96AFC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4124F-046D-423E-865E-813A7B0D3385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849EFE-472A-3E3C-4CA5-9A46A28FD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A17102-3A0B-FB63-FCCA-10EA6DC61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B781-55D0-4494-A22A-4EEB7F34D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23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anthropocentrism" TargetMode="External"/><Relationship Id="rId2" Type="http://schemas.openxmlformats.org/officeDocument/2006/relationships/hyperlink" Target="https://www.europeanproceedings.com/article/10.15405/epsbs.2020.04.02.4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Odraz světla v objektivu">
            <a:extLst>
              <a:ext uri="{FF2B5EF4-FFF2-40B4-BE49-F238E27FC236}">
                <a16:creationId xmlns:a16="http://schemas.microsoft.com/office/drawing/2014/main" id="{20EEF2CE-1809-D501-8518-F214A45506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D78716-0A2A-1B5E-D00F-7FEA32BD8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3700" dirty="0"/>
              <a:t>Antropocentrismus v jazyce z pohledu prostoru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F6A074-84E6-5E3C-620A-AF71F5185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cs-CZ" sz="2000"/>
              <a:t>Úvod do kognitivní a kulturní lingvistiky</a:t>
            </a:r>
          </a:p>
          <a:p>
            <a:pPr algn="l"/>
            <a:r>
              <a:rPr lang="cs-CZ" sz="2000"/>
              <a:t>Diana Šulková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596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Free photos of Compass">
            <a:extLst>
              <a:ext uri="{FF2B5EF4-FFF2-40B4-BE49-F238E27FC236}">
                <a16:creationId xmlns:a16="http://schemas.microsoft.com/office/drawing/2014/main" id="{6EC02632-AB4E-BD5D-851B-03510D553C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85" b="909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E9BD3D-BF18-F543-C3E3-0CC3CF33C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cs-CZ" sz="3600" dirty="0"/>
              <a:t>Směr a orientace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F1E62-E965-936F-729F-87F2AD104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5491226" cy="3207258"/>
          </a:xfrm>
        </p:spPr>
        <p:txBody>
          <a:bodyPr anchor="t">
            <a:normAutofit/>
          </a:bodyPr>
          <a:lstStyle/>
          <a:p>
            <a:r>
              <a:rPr lang="cs-CZ" sz="2400" dirty="0"/>
              <a:t>horizontálně:</a:t>
            </a:r>
          </a:p>
          <a:p>
            <a:pPr lvl="1"/>
            <a:r>
              <a:rPr lang="cs-CZ" sz="2000" i="1" dirty="0"/>
              <a:t>Šel, kam ho oči vedly a nohy nesly. </a:t>
            </a:r>
          </a:p>
          <a:p>
            <a:pPr lvl="1"/>
            <a:r>
              <a:rPr lang="cs-CZ" sz="2000" i="1" dirty="0"/>
              <a:t>Jít rovnou za nosem.</a:t>
            </a:r>
          </a:p>
          <a:p>
            <a:pPr lvl="1"/>
            <a:r>
              <a:rPr lang="cs-CZ" sz="2000" i="1" dirty="0"/>
              <a:t>Jít v něčích šlépějích.</a:t>
            </a:r>
          </a:p>
          <a:p>
            <a:pPr lvl="1"/>
            <a:r>
              <a:rPr lang="cs-CZ" sz="2000" i="1" dirty="0"/>
              <a:t>Mít něco po levé / pravé ruce.</a:t>
            </a:r>
          </a:p>
          <a:p>
            <a:r>
              <a:rPr lang="cs-CZ" sz="2400" dirty="0"/>
              <a:t>vertikálně:</a:t>
            </a:r>
          </a:p>
          <a:p>
            <a:pPr lvl="1"/>
            <a:r>
              <a:rPr lang="cs-CZ" sz="2000" i="1" dirty="0"/>
              <a:t>Být vzhůru nohama.</a:t>
            </a:r>
          </a:p>
          <a:p>
            <a:pPr lvl="1"/>
            <a:r>
              <a:rPr lang="cs-CZ" sz="2000" i="1" dirty="0"/>
              <a:t>Od hlavy až k patě.</a:t>
            </a:r>
          </a:p>
          <a:p>
            <a:endParaRPr lang="cs-CZ" sz="24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681DEBF-3379-C710-B2F0-A6A05515469D}"/>
              </a:ext>
            </a:extLst>
          </p:cNvPr>
          <p:cNvSpPr txBox="1"/>
          <p:nvPr/>
        </p:nvSpPr>
        <p:spPr>
          <a:xfrm>
            <a:off x="10444480" y="6596380"/>
            <a:ext cx="174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>
                <a:solidFill>
                  <a:schemeClr val="bg1"/>
                </a:solidFill>
              </a:rPr>
              <a:t>Zdroj: </a:t>
            </a:r>
            <a:r>
              <a:rPr lang="cs-CZ" sz="1050" dirty="0" err="1">
                <a:solidFill>
                  <a:schemeClr val="bg1"/>
                </a:solidFill>
              </a:rPr>
              <a:t>Pixabay</a:t>
            </a:r>
            <a:endParaRPr lang="cs-CZ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30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129540-F759-F115-D209-5E455D01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Mýty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95B5A-6EBA-2959-D41F-5C9F257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Indická mytologie – </a:t>
            </a:r>
            <a:r>
              <a:rPr lang="cs-CZ" sz="2200" dirty="0" err="1"/>
              <a:t>Purusha</a:t>
            </a:r>
            <a:r>
              <a:rPr lang="cs-CZ" sz="2200" dirty="0"/>
              <a:t> – obr obětovaný bohy – z jeho těla vzniká prostor, celý vesmír, vzduch, vítr, zvířata, kasty </a:t>
            </a:r>
          </a:p>
          <a:p>
            <a:endParaRPr lang="cs-CZ" sz="2200" dirty="0"/>
          </a:p>
          <a:p>
            <a:r>
              <a:rPr lang="cs-CZ" sz="2200" dirty="0"/>
              <a:t>Germánská mytologie – </a:t>
            </a:r>
            <a:r>
              <a:rPr lang="cs-CZ" sz="2200" dirty="0" err="1"/>
              <a:t>Ymir</a:t>
            </a:r>
            <a:r>
              <a:rPr lang="cs-CZ" sz="2200" dirty="0"/>
              <a:t> – první člověk, obětoval se – z jeho masa vzniká souš, z krve moře, z kostí hory, z lebky nebesa, z vlasů lesy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5131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Free photos of Cracks">
            <a:extLst>
              <a:ext uri="{FF2B5EF4-FFF2-40B4-BE49-F238E27FC236}">
                <a16:creationId xmlns:a16="http://schemas.microsoft.com/office/drawing/2014/main" id="{22516536-BF5D-0DA6-BE85-D2DB0648DF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4" t="9091" r="15424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083527-1174-554C-4755-606267EDC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cs-CZ" sz="2800"/>
              <a:t>Topografie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46F21-2C0F-BC34-1F65-F4FD519A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830826" cy="3207258"/>
          </a:xfrm>
        </p:spPr>
        <p:txBody>
          <a:bodyPr anchor="t">
            <a:normAutofit/>
          </a:bodyPr>
          <a:lstStyle/>
          <a:p>
            <a:r>
              <a:rPr lang="cs-CZ" sz="1800" dirty="0"/>
              <a:t>ústa – </a:t>
            </a:r>
            <a:r>
              <a:rPr lang="cs-CZ" sz="1800" i="1" dirty="0"/>
              <a:t>ústí řeky / potoka</a:t>
            </a:r>
          </a:p>
          <a:p>
            <a:r>
              <a:rPr lang="cs-CZ" sz="1800" dirty="0"/>
              <a:t>pata – </a:t>
            </a:r>
            <a:r>
              <a:rPr lang="cs-CZ" sz="1800" i="1" dirty="0"/>
              <a:t>u paty kopce / hory / pohoří</a:t>
            </a:r>
          </a:p>
          <a:p>
            <a:r>
              <a:rPr lang="cs-CZ" sz="1800" dirty="0"/>
              <a:t>srdce =&gt; střed – </a:t>
            </a:r>
            <a:r>
              <a:rPr lang="cs-CZ" sz="1800" i="1" dirty="0"/>
              <a:t>ve srdci města, ve srdci divočiny, …</a:t>
            </a:r>
          </a:p>
          <a:p>
            <a:r>
              <a:rPr lang="cs-CZ" sz="1800" dirty="0"/>
              <a:t>oči (</a:t>
            </a:r>
            <a:r>
              <a:rPr lang="cs-CZ" sz="1800" dirty="0" err="1"/>
              <a:t>eyetooth</a:t>
            </a:r>
            <a:r>
              <a:rPr lang="cs-CZ" sz="1800" dirty="0"/>
              <a:t> = špičák)</a:t>
            </a:r>
          </a:p>
          <a:p>
            <a:r>
              <a:rPr lang="cs-CZ" sz="1800" dirty="0"/>
              <a:t>hlava (</a:t>
            </a:r>
            <a:r>
              <a:rPr lang="cs-CZ" sz="1800" dirty="0" err="1"/>
              <a:t>headland</a:t>
            </a:r>
            <a:r>
              <a:rPr lang="cs-CZ" sz="1800" dirty="0"/>
              <a:t> = ostroh)</a:t>
            </a:r>
          </a:p>
          <a:p>
            <a:endParaRPr lang="cs-CZ" sz="1800" dirty="0"/>
          </a:p>
          <a:p>
            <a:r>
              <a:rPr lang="cs-CZ" sz="1800" dirty="0"/>
              <a:t>indoevropský kořen </a:t>
            </a:r>
            <a:r>
              <a:rPr lang="pt-BR" sz="1800" dirty="0"/>
              <a:t>d[h](e)ĝ[h]om</a:t>
            </a:r>
            <a:r>
              <a:rPr lang="cs-CZ" sz="1800" dirty="0"/>
              <a:t> =&gt; </a:t>
            </a:r>
            <a:r>
              <a:rPr lang="cs-CZ" sz="1800" i="1" dirty="0"/>
              <a:t>země / člověk </a:t>
            </a:r>
            <a:r>
              <a:rPr lang="cs-CZ" sz="1800" dirty="0"/>
              <a:t>(lat. </a:t>
            </a:r>
            <a:r>
              <a:rPr lang="cs-CZ" sz="1800" i="1" dirty="0"/>
              <a:t>humus / homo</a:t>
            </a:r>
            <a:r>
              <a:rPr lang="cs-CZ" sz="1800" dirty="0"/>
              <a:t>; </a:t>
            </a:r>
            <a:r>
              <a:rPr lang="cs-CZ" sz="1800" dirty="0" err="1"/>
              <a:t>litev</a:t>
            </a:r>
            <a:r>
              <a:rPr lang="cs-CZ" sz="1800" dirty="0"/>
              <a:t>. </a:t>
            </a:r>
            <a:r>
              <a:rPr lang="en-US" sz="1800" i="1" dirty="0" err="1"/>
              <a:t>žēmė</a:t>
            </a:r>
            <a:r>
              <a:rPr lang="cs-CZ" sz="1800" i="1" dirty="0"/>
              <a:t> /</a:t>
            </a:r>
            <a:r>
              <a:rPr lang="en-US" sz="1800" i="1" dirty="0"/>
              <a:t> </a:t>
            </a:r>
            <a:r>
              <a:rPr lang="en-US" sz="1800" i="1" dirty="0" err="1"/>
              <a:t>žmuō</a:t>
            </a:r>
            <a:r>
              <a:rPr lang="cs-CZ" sz="1800" dirty="0"/>
              <a:t>)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8DE925-FFAD-7B26-3B90-9F64203C07D4}"/>
              </a:ext>
            </a:extLst>
          </p:cNvPr>
          <p:cNvSpPr txBox="1"/>
          <p:nvPr/>
        </p:nvSpPr>
        <p:spPr>
          <a:xfrm>
            <a:off x="10444480" y="6596380"/>
            <a:ext cx="174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>
                <a:solidFill>
                  <a:schemeClr val="bg1"/>
                </a:solidFill>
              </a:rPr>
              <a:t>Zdroj: </a:t>
            </a:r>
            <a:r>
              <a:rPr lang="cs-CZ" sz="1050" dirty="0" err="1">
                <a:solidFill>
                  <a:schemeClr val="bg1"/>
                </a:solidFill>
              </a:rPr>
              <a:t>Pixabay</a:t>
            </a:r>
            <a:endParaRPr lang="cs-CZ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77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EDC0BC-38AF-AC22-E4E1-C638ABAC3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Zdroje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A53DA-106F-5B2E-A0EF-38CCA16C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/>
          </a:bodyPr>
          <a:lstStyle/>
          <a:p>
            <a:r>
              <a:rPr lang="cs-CZ" sz="2000" dirty="0" err="1"/>
              <a:t>Anthropocentric</a:t>
            </a:r>
            <a:r>
              <a:rPr lang="cs-CZ" sz="2000" dirty="0"/>
              <a:t> </a:t>
            </a:r>
            <a:r>
              <a:rPr lang="cs-CZ" sz="2000" dirty="0" err="1"/>
              <a:t>Character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Number</a:t>
            </a:r>
            <a:r>
              <a:rPr lang="cs-CZ" sz="2000" dirty="0"/>
              <a:t>, </a:t>
            </a:r>
            <a:r>
              <a:rPr lang="cs-CZ" sz="2000" dirty="0" err="1"/>
              <a:t>Space</a:t>
            </a:r>
            <a:r>
              <a:rPr lang="cs-CZ" sz="2000" dirty="0"/>
              <a:t> And Time </a:t>
            </a:r>
            <a:r>
              <a:rPr lang="cs-CZ" sz="2000" dirty="0" err="1"/>
              <a:t>Language</a:t>
            </a:r>
            <a:r>
              <a:rPr lang="cs-CZ" sz="2000" dirty="0"/>
              <a:t> </a:t>
            </a:r>
            <a:r>
              <a:rPr lang="cs-CZ" sz="2000" dirty="0" err="1"/>
              <a:t>Interpretation</a:t>
            </a:r>
            <a:r>
              <a:rPr lang="cs-CZ" sz="2000" dirty="0"/>
              <a:t> |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Proceedings</a:t>
            </a:r>
            <a:r>
              <a:rPr lang="cs-CZ" sz="2000" dirty="0"/>
              <a:t>. </a:t>
            </a:r>
            <a:r>
              <a:rPr lang="cs-CZ" sz="2000" i="1" dirty="0" err="1"/>
              <a:t>European</a:t>
            </a:r>
            <a:r>
              <a:rPr lang="cs-CZ" sz="2000" i="1" dirty="0"/>
              <a:t> </a:t>
            </a:r>
            <a:r>
              <a:rPr lang="cs-CZ" sz="2000" i="1" dirty="0" err="1"/>
              <a:t>Proceedings</a:t>
            </a:r>
            <a:r>
              <a:rPr lang="cs-CZ" sz="2000" i="1" dirty="0"/>
              <a:t> </a:t>
            </a:r>
            <a:r>
              <a:rPr lang="cs-CZ" sz="2000" dirty="0"/>
              <a:t>[online]. Copyright © 2019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Proceedings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its</a:t>
            </a:r>
            <a:r>
              <a:rPr lang="cs-CZ" sz="2000" dirty="0"/>
              <a:t> </a:t>
            </a:r>
            <a:r>
              <a:rPr lang="cs-CZ" sz="2000" dirty="0" err="1"/>
              <a:t>licensors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contributors</a:t>
            </a:r>
            <a:r>
              <a:rPr lang="cs-CZ" sz="2000" dirty="0"/>
              <a:t>. [cit. 22.05.2022]. Dostupné z: </a:t>
            </a:r>
            <a:r>
              <a:rPr lang="cs-CZ" sz="2000" dirty="0">
                <a:hlinkClick r:id="rId2"/>
              </a:rPr>
              <a:t>https://www.europeanproceedings.com/</a:t>
            </a:r>
            <a:r>
              <a:rPr lang="cs-CZ" sz="2000" dirty="0" err="1">
                <a:hlinkClick r:id="rId2"/>
              </a:rPr>
              <a:t>article</a:t>
            </a:r>
            <a:r>
              <a:rPr lang="cs-CZ" sz="2000" dirty="0">
                <a:hlinkClick r:id="rId2"/>
              </a:rPr>
              <a:t>/10.15405/epsbs.2020.04.02.44</a:t>
            </a:r>
            <a:r>
              <a:rPr lang="cs-CZ" sz="2000" dirty="0"/>
              <a:t>.</a:t>
            </a:r>
          </a:p>
          <a:p>
            <a:r>
              <a:rPr lang="cs-CZ" sz="2000" dirty="0" err="1"/>
              <a:t>Anthropocentrism</a:t>
            </a:r>
            <a:r>
              <a:rPr lang="cs-CZ" sz="2000" dirty="0"/>
              <a:t> | </a:t>
            </a:r>
            <a:r>
              <a:rPr lang="cs-CZ" sz="2000" dirty="0" err="1"/>
              <a:t>Philosophy</a:t>
            </a:r>
            <a:r>
              <a:rPr lang="cs-CZ" sz="2000" dirty="0"/>
              <a:t> | </a:t>
            </a:r>
            <a:r>
              <a:rPr lang="cs-CZ" sz="2000" dirty="0" err="1"/>
              <a:t>Britannica</a:t>
            </a:r>
            <a:r>
              <a:rPr lang="cs-CZ" sz="2000" dirty="0"/>
              <a:t>. </a:t>
            </a:r>
            <a:r>
              <a:rPr lang="cs-CZ" sz="2000" i="1" dirty="0" err="1"/>
              <a:t>Encyclopedia</a:t>
            </a:r>
            <a:r>
              <a:rPr lang="cs-CZ" sz="2000" i="1" dirty="0"/>
              <a:t> </a:t>
            </a:r>
            <a:r>
              <a:rPr lang="cs-CZ" sz="2000" i="1" dirty="0" err="1"/>
              <a:t>Britannica</a:t>
            </a:r>
            <a:r>
              <a:rPr lang="cs-CZ" sz="2000" i="1" dirty="0"/>
              <a:t> </a:t>
            </a:r>
            <a:r>
              <a:rPr lang="cs-CZ" sz="2000" dirty="0"/>
              <a:t>[online]. Copyright © Alan </a:t>
            </a:r>
            <a:r>
              <a:rPr lang="cs-CZ" sz="2000" dirty="0" err="1"/>
              <a:t>Ward</a:t>
            </a:r>
            <a:r>
              <a:rPr lang="cs-CZ" sz="2000" dirty="0"/>
              <a:t> [cit. 22.05.2022]. Dostupné z: </a:t>
            </a:r>
            <a:r>
              <a:rPr lang="cs-CZ" sz="2000" dirty="0">
                <a:hlinkClick r:id="rId3"/>
              </a:rPr>
              <a:t>https://www.britannica.com/</a:t>
            </a:r>
            <a:r>
              <a:rPr lang="cs-CZ" sz="2000" dirty="0" err="1">
                <a:hlinkClick r:id="rId3"/>
              </a:rPr>
              <a:t>topic</a:t>
            </a:r>
            <a:r>
              <a:rPr lang="cs-CZ" sz="2000" dirty="0">
                <a:hlinkClick r:id="rId3"/>
              </a:rPr>
              <a:t>/</a:t>
            </a:r>
            <a:r>
              <a:rPr lang="cs-CZ" sz="2000" dirty="0" err="1">
                <a:hlinkClick r:id="rId3"/>
              </a:rPr>
              <a:t>anthropocentrism</a:t>
            </a:r>
            <a:r>
              <a:rPr lang="cs-CZ" sz="2000" dirty="0"/>
              <a:t>.</a:t>
            </a:r>
          </a:p>
          <a:p>
            <a:r>
              <a:rPr lang="cs-CZ" sz="2000" b="0" i="0" dirty="0">
                <a:effectLst/>
              </a:rPr>
              <a:t>SAICOVÁ ŘÍMALOVÁ, Lucie, </a:t>
            </a:r>
            <a:r>
              <a:rPr lang="cs-CZ" sz="2000" b="0" i="0" dirty="0" err="1">
                <a:effectLst/>
              </a:rPr>
              <a:t>ed</a:t>
            </a:r>
            <a:r>
              <a:rPr lang="cs-CZ" sz="2000" b="0" i="0" dirty="0">
                <a:effectLst/>
              </a:rPr>
              <a:t>. </a:t>
            </a:r>
            <a:r>
              <a:rPr lang="cs-CZ" sz="2000" b="0" i="1" dirty="0">
                <a:effectLst/>
              </a:rPr>
              <a:t>Čítanka textů z kognitivní lingvistiky</a:t>
            </a:r>
            <a:r>
              <a:rPr lang="cs-CZ" sz="2000" b="0" i="0" dirty="0">
                <a:effectLst/>
              </a:rPr>
              <a:t>. Praha: Univerzita Karlova, Filozofická fakulta, 2008.</a:t>
            </a:r>
          </a:p>
          <a:p>
            <a:r>
              <a:rPr lang="cs-CZ" sz="2000" b="0" i="0" dirty="0">
                <a:effectLst/>
              </a:rPr>
              <a:t>SEDLÁČKOVÁ, Irena. </a:t>
            </a:r>
            <a:r>
              <a:rPr lang="cs-CZ" sz="2000" b="0" i="1" dirty="0">
                <a:effectLst/>
              </a:rPr>
              <a:t>Části těla ve slovanských frazeologiích (srovnání českých a ukrajinských frazému)</a:t>
            </a:r>
            <a:r>
              <a:rPr lang="cs-CZ" sz="2000" b="0" i="0" dirty="0">
                <a:effectLst/>
              </a:rPr>
              <a:t>. Praha, 2010. Bakalářská práce. Univerzita Karlova.</a:t>
            </a:r>
          </a:p>
          <a:p>
            <a:r>
              <a:rPr lang="cs-CZ" sz="2000" b="0" i="0" dirty="0">
                <a:effectLst/>
              </a:rPr>
              <a:t>VAŇKOVÁ, Irena. </a:t>
            </a:r>
            <a:r>
              <a:rPr lang="cs-CZ" sz="2000" b="0" i="1" dirty="0">
                <a:effectLst/>
              </a:rPr>
              <a:t>Co na srdci, to na jazyku: Kapitoly z kognitivní lingvistiky</a:t>
            </a:r>
            <a:r>
              <a:rPr lang="cs-CZ" sz="2000" b="0" i="0" dirty="0">
                <a:effectLst/>
              </a:rPr>
              <a:t>. Praha: Karolinum, 2005.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1473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otky zdarma z Člověk">
            <a:extLst>
              <a:ext uri="{FF2B5EF4-FFF2-40B4-BE49-F238E27FC236}">
                <a16:creationId xmlns:a16="http://schemas.microsoft.com/office/drawing/2014/main" id="{53842F96-4ED2-3214-55AF-0185055359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96" r="9090" b="25041"/>
          <a:stretch/>
        </p:blipFill>
        <p:spPr bwMode="auto">
          <a:xfrm>
            <a:off x="355396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4BDE53-C9AF-771A-D5AA-598A1E8C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cs-CZ" sz="2800"/>
              <a:t>Antropocentrismus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EA650-32ED-96B9-DB95-7C1384C34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222746" cy="3207258"/>
          </a:xfrm>
        </p:spPr>
        <p:txBody>
          <a:bodyPr anchor="t">
            <a:normAutofit/>
          </a:bodyPr>
          <a:lstStyle/>
          <a:p>
            <a:r>
              <a:rPr lang="cs-CZ" sz="1800" dirty="0" err="1"/>
              <a:t>řec</a:t>
            </a:r>
            <a:r>
              <a:rPr lang="cs-CZ" sz="1800" dirty="0"/>
              <a:t>. </a:t>
            </a:r>
            <a:r>
              <a:rPr lang="cs-CZ" sz="1800" i="1" dirty="0" err="1"/>
              <a:t>anthrópos</a:t>
            </a:r>
            <a:r>
              <a:rPr lang="cs-CZ" sz="1800" dirty="0"/>
              <a:t> + </a:t>
            </a:r>
            <a:r>
              <a:rPr lang="cs-CZ" sz="1800" i="1" dirty="0" err="1"/>
              <a:t>kentron</a:t>
            </a:r>
            <a:r>
              <a:rPr lang="cs-CZ" sz="1800" dirty="0"/>
              <a:t> (člověk + centrum)</a:t>
            </a:r>
          </a:p>
          <a:p>
            <a:r>
              <a:rPr lang="cs-CZ" sz="1800" i="1" dirty="0"/>
              <a:t>„Mírou všech věcí je člověk – jsoucích, že jsou, a nejsoucích, že nejsou“  </a:t>
            </a:r>
            <a:r>
              <a:rPr lang="cs-CZ" sz="1800" dirty="0"/>
              <a:t>(</a:t>
            </a:r>
            <a:r>
              <a:rPr lang="cs-CZ" sz="1800" dirty="0" err="1"/>
              <a:t>Prótagorás</a:t>
            </a:r>
            <a:r>
              <a:rPr lang="cs-CZ" sz="1800" dirty="0"/>
              <a:t> z Abdér)</a:t>
            </a:r>
          </a:p>
          <a:p>
            <a:r>
              <a:rPr lang="cs-CZ" sz="1800" dirty="0"/>
              <a:t>středobodem, východiskem, měřítkem všeho – člověk</a:t>
            </a:r>
          </a:p>
          <a:p>
            <a:r>
              <a:rPr lang="cs-CZ" sz="1800" dirty="0"/>
              <a:t>člověk stojí mimo přírodu, je jí nadřazený</a:t>
            </a:r>
          </a:p>
          <a:p>
            <a:r>
              <a:rPr lang="cs-CZ" sz="1800" dirty="0"/>
              <a:t>lidský život má vnitřní hodnotu, jiné entity (zvířata, rostliny) jsou zdroje, kterých lze využívat ve prospěch lidstva</a:t>
            </a:r>
          </a:p>
          <a:p>
            <a:r>
              <a:rPr lang="cs-CZ" sz="1800" dirty="0"/>
              <a:t>filozofie, náboženství, lingvistika</a:t>
            </a:r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EC1B3D7-FA35-B22A-4246-AF319034D22C}"/>
              </a:ext>
            </a:extLst>
          </p:cNvPr>
          <p:cNvSpPr txBox="1"/>
          <p:nvPr/>
        </p:nvSpPr>
        <p:spPr>
          <a:xfrm>
            <a:off x="10444480" y="6596380"/>
            <a:ext cx="174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>
                <a:solidFill>
                  <a:schemeClr val="bg1"/>
                </a:solidFill>
              </a:rPr>
              <a:t>Zdroj: </a:t>
            </a:r>
            <a:r>
              <a:rPr lang="cs-CZ" sz="1050" dirty="0" err="1">
                <a:solidFill>
                  <a:schemeClr val="bg1"/>
                </a:solidFill>
              </a:rPr>
              <a:t>Pixabay</a:t>
            </a:r>
            <a:endParaRPr lang="cs-CZ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3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04A00-03D1-4347-89ED-81133D61F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Lingvistika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CA174-7C05-9F0F-80E7-C8D1F96E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východiskem lidské perspektivy je lidské tělo</a:t>
            </a:r>
          </a:p>
          <a:p>
            <a:r>
              <a:rPr lang="cs-CZ" sz="2200" dirty="0"/>
              <a:t>obraz světa – tak, jak se jeví člověku </a:t>
            </a:r>
          </a:p>
          <a:p>
            <a:r>
              <a:rPr lang="cs-CZ" sz="2200" dirty="0"/>
              <a:t>tělesnost v lidské kognici (Johnson: </a:t>
            </a:r>
            <a:r>
              <a:rPr lang="cs-CZ" sz="2200" dirty="0" err="1"/>
              <a:t>The</a:t>
            </a:r>
            <a:r>
              <a:rPr lang="cs-CZ" sz="2200" dirty="0"/>
              <a:t> body and </a:t>
            </a:r>
            <a:r>
              <a:rPr lang="cs-CZ" sz="2200" dirty="0" err="1"/>
              <a:t>the</a:t>
            </a:r>
            <a:r>
              <a:rPr lang="cs-CZ" sz="2200" dirty="0"/>
              <a:t> mind, 1987)</a:t>
            </a:r>
          </a:p>
          <a:p>
            <a:r>
              <a:rPr lang="cs-CZ" sz="2200" dirty="0"/>
              <a:t>tělesnost a ukotvenost v prostoru – představová schémata </a:t>
            </a:r>
            <a:r>
              <a:rPr lang="cs-CZ" sz="2200" dirty="0" err="1"/>
              <a:t>Lakoffa</a:t>
            </a:r>
            <a:r>
              <a:rPr lang="cs-CZ" sz="2200" dirty="0"/>
              <a:t> a Johnsona (tělo – nádoba, vně x venku, část x celek, …)</a:t>
            </a:r>
          </a:p>
          <a:p>
            <a:r>
              <a:rPr lang="cs-CZ" sz="2200" dirty="0"/>
              <a:t>lidská perspektiva patrná ve všech jazycích světa, vyskytuje se i v některých gramatických kategoriích</a:t>
            </a:r>
          </a:p>
        </p:txBody>
      </p:sp>
    </p:spTree>
    <p:extLst>
      <p:ext uri="{BB962C8B-B14F-4D97-AF65-F5344CB8AC3E}">
        <p14:creationId xmlns:p14="http://schemas.microsoft.com/office/powerpoint/2010/main" val="399667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D87B84-D21F-380B-A510-C9F84DAA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Příklady antropocentrismu v jazyce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BF9B5-BDC5-F592-F7AA-1579D7492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anomálie číslovek </a:t>
            </a:r>
            <a:r>
              <a:rPr lang="cs-CZ" i="1" dirty="0"/>
              <a:t>jedna, dva, pět</a:t>
            </a:r>
          </a:p>
          <a:p>
            <a:r>
              <a:rPr lang="cs-CZ" dirty="0"/>
              <a:t>množství: </a:t>
            </a:r>
            <a:r>
              <a:rPr lang="cs-CZ" i="1" dirty="0"/>
              <a:t>sousto, lok, hlt, hrst, náruč, špetka, …</a:t>
            </a:r>
          </a:p>
          <a:p>
            <a:r>
              <a:rPr lang="cs-CZ" dirty="0"/>
              <a:t>hloubka: </a:t>
            </a:r>
            <a:r>
              <a:rPr lang="cs-CZ" i="1" dirty="0"/>
              <a:t>po pás, po krk, po kotníky, …</a:t>
            </a:r>
          </a:p>
          <a:p>
            <a:r>
              <a:rPr lang="cs-CZ" dirty="0"/>
              <a:t>metafory: </a:t>
            </a:r>
            <a:r>
              <a:rPr lang="cs-CZ" i="1" dirty="0"/>
              <a:t>hlávka zelí, ucho džbánu, nohy židle, ručičky hodin, …</a:t>
            </a:r>
          </a:p>
          <a:p>
            <a:r>
              <a:rPr lang="cs-CZ" dirty="0"/>
              <a:t>slovesa jako základní lidské polohy: </a:t>
            </a:r>
            <a:r>
              <a:rPr lang="cs-CZ" i="1" dirty="0"/>
              <a:t>ležet, stát, sedět, …</a:t>
            </a:r>
          </a:p>
          <a:p>
            <a:pPr lvl="1"/>
            <a:r>
              <a:rPr lang="cs-CZ" sz="2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republika leží ve středu Evropy, čas běží, …</a:t>
            </a:r>
            <a:endParaRPr lang="cs-CZ" sz="2100" i="1" dirty="0"/>
          </a:p>
          <a:p>
            <a:r>
              <a:rPr lang="cs-CZ" dirty="0"/>
              <a:t>hodnocení</a:t>
            </a:r>
          </a:p>
          <a:p>
            <a:pPr lvl="1"/>
            <a:r>
              <a:rPr lang="cs-CZ" sz="2100" dirty="0"/>
              <a:t>co je lidské, to je dobré: </a:t>
            </a:r>
            <a:r>
              <a:rPr lang="cs-CZ" sz="2100" i="1" dirty="0"/>
              <a:t>chovat se lidsky x chovat se jako zvíře</a:t>
            </a:r>
          </a:p>
          <a:p>
            <a:pPr lvl="1"/>
            <a:r>
              <a:rPr lang="cs-CZ" sz="2100" dirty="0"/>
              <a:t>negativní hodnocení </a:t>
            </a:r>
            <a:r>
              <a:rPr lang="cs-CZ" sz="2100" i="1" dirty="0"/>
              <a:t>– </a:t>
            </a:r>
            <a:r>
              <a:rPr lang="cs-CZ" sz="2100" dirty="0"/>
              <a:t>zvířata – nadávky – </a:t>
            </a:r>
            <a:r>
              <a:rPr lang="cs-CZ" sz="2100" i="1" dirty="0"/>
              <a:t>vůl, kráva, prase</a:t>
            </a:r>
          </a:p>
          <a:p>
            <a:pPr lvl="1"/>
            <a:r>
              <a:rPr lang="cs-CZ" sz="2100" dirty="0"/>
              <a:t>neživotné věci </a:t>
            </a:r>
            <a:r>
              <a:rPr lang="cs-CZ" sz="2100" i="1" dirty="0"/>
              <a:t>– </a:t>
            </a:r>
            <a:r>
              <a:rPr lang="cs-CZ" sz="2100" dirty="0"/>
              <a:t>někdy negativní, někdy pozitivní – </a:t>
            </a:r>
            <a:r>
              <a:rPr lang="cs-CZ" sz="2100" i="1" dirty="0"/>
              <a:t>chová se jako kámen, pracuje jako stroj, …</a:t>
            </a:r>
          </a:p>
          <a:p>
            <a:r>
              <a:rPr lang="cs-CZ" dirty="0"/>
              <a:t>antropomorfismus – „polidšťování“ – </a:t>
            </a:r>
            <a:r>
              <a:rPr lang="cs-CZ" i="1" dirty="0"/>
              <a:t>zlobí mě auto, …</a:t>
            </a:r>
            <a:endParaRPr lang="cs-CZ" dirty="0"/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1285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Free illustrations of Monochrome">
            <a:extLst>
              <a:ext uri="{FF2B5EF4-FFF2-40B4-BE49-F238E27FC236}">
                <a16:creationId xmlns:a16="http://schemas.microsoft.com/office/drawing/2014/main" id="{DC32E1F8-1A46-4D63-4FC4-9B9AF345B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9" r="9089" b="-2"/>
          <a:stretch/>
        </p:blipFill>
        <p:spPr bwMode="auto">
          <a:xfrm>
            <a:off x="355396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EB91F8-2947-9FEC-A877-EB6D96B7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5806186" cy="1124712"/>
          </a:xfrm>
        </p:spPr>
        <p:txBody>
          <a:bodyPr anchor="b">
            <a:normAutofit/>
          </a:bodyPr>
          <a:lstStyle/>
          <a:p>
            <a:r>
              <a:rPr lang="cs-CZ" sz="3400" dirty="0"/>
              <a:t>Antropocentrismus a prostor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8BCAD-370D-DAFA-D07D-FFE82B8C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10246106" cy="3207258"/>
          </a:xfrm>
        </p:spPr>
        <p:txBody>
          <a:bodyPr anchor="t">
            <a:normAutofit/>
          </a:bodyPr>
          <a:lstStyle/>
          <a:p>
            <a:r>
              <a:rPr lang="cs-CZ" sz="2200" dirty="0"/>
              <a:t>frazeologie</a:t>
            </a:r>
          </a:p>
          <a:p>
            <a:r>
              <a:rPr lang="cs-CZ" sz="2200" dirty="0"/>
              <a:t>lidské tělo – vztyčeno, pohybuje se dopředu, vzpřímeně, směřuje vzhůru (</a:t>
            </a:r>
            <a:r>
              <a:rPr lang="cs-CZ" sz="2200" i="1" dirty="0"/>
              <a:t>byl sražen k zemi x hlavu vzhůru</a:t>
            </a:r>
            <a:r>
              <a:rPr lang="cs-CZ" sz="2200" dirty="0"/>
              <a:t>)</a:t>
            </a:r>
          </a:p>
          <a:p>
            <a:r>
              <a:rPr lang="cs-CZ" sz="2200" dirty="0" err="1"/>
              <a:t>lakoffovsko-johnsonsovská</a:t>
            </a:r>
            <a:r>
              <a:rPr lang="cs-CZ" sz="2200" dirty="0"/>
              <a:t> schémata a metafory – 3D souřadnice</a:t>
            </a:r>
          </a:p>
          <a:p>
            <a:pPr lvl="1"/>
            <a:r>
              <a:rPr lang="cs-CZ" sz="2200" dirty="0"/>
              <a:t>nahoře x dole</a:t>
            </a:r>
          </a:p>
          <a:p>
            <a:pPr lvl="1"/>
            <a:r>
              <a:rPr lang="cs-CZ" sz="2200" dirty="0"/>
              <a:t>vepředu x vzadu</a:t>
            </a:r>
          </a:p>
          <a:p>
            <a:pPr lvl="1"/>
            <a:r>
              <a:rPr lang="cs-CZ" sz="2200" dirty="0"/>
              <a:t>vlevo x vpravo</a:t>
            </a:r>
          </a:p>
          <a:p>
            <a:endParaRPr lang="cs-CZ" sz="2200" dirty="0"/>
          </a:p>
          <a:p>
            <a:endParaRPr lang="cs-CZ" sz="22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A86C6D6-3B17-44E2-9AE4-D97F8236C526}"/>
              </a:ext>
            </a:extLst>
          </p:cNvPr>
          <p:cNvSpPr txBox="1"/>
          <p:nvPr/>
        </p:nvSpPr>
        <p:spPr>
          <a:xfrm>
            <a:off x="10444480" y="6596380"/>
            <a:ext cx="174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>
                <a:solidFill>
                  <a:schemeClr val="bg1"/>
                </a:solidFill>
              </a:rPr>
              <a:t>Zdroj: </a:t>
            </a:r>
            <a:r>
              <a:rPr lang="cs-CZ" sz="1050" dirty="0" err="1">
                <a:solidFill>
                  <a:schemeClr val="bg1"/>
                </a:solidFill>
              </a:rPr>
              <a:t>Pixabay</a:t>
            </a:r>
            <a:endParaRPr lang="cs-CZ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7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FEB184-B96B-1EAF-7D10-874A328C9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Prostorová blízkost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F5B76-1413-5244-7C14-A8D1ABFA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nos, ruka, bok</a:t>
            </a:r>
          </a:p>
          <a:p>
            <a:r>
              <a:rPr lang="cs-CZ" sz="2200" dirty="0"/>
              <a:t>nos – vystupuje z těla, předozadní směr</a:t>
            </a:r>
          </a:p>
          <a:p>
            <a:pPr lvl="1"/>
            <a:r>
              <a:rPr lang="cs-CZ" sz="2200" dirty="0"/>
              <a:t>vyjádření něčeho bezprostředně blízkého</a:t>
            </a:r>
          </a:p>
          <a:p>
            <a:pPr lvl="1"/>
            <a:r>
              <a:rPr lang="cs-CZ" sz="2200" dirty="0"/>
              <a:t>pod nosem, před nosem, u nosu, na nos</a:t>
            </a:r>
          </a:p>
          <a:p>
            <a:pPr lvl="2"/>
            <a:r>
              <a:rPr lang="cs-CZ" sz="2200" i="1" dirty="0"/>
              <a:t>„mohlo se nám to stát přímo pod nosem a ani bychom si toho nevšimli“</a:t>
            </a:r>
          </a:p>
          <a:p>
            <a:pPr lvl="2"/>
            <a:r>
              <a:rPr lang="cs-CZ" sz="2200" i="1" dirty="0"/>
              <a:t>„zabouchla jí dveře před nosem“</a:t>
            </a:r>
          </a:p>
          <a:p>
            <a:pPr lvl="2"/>
            <a:r>
              <a:rPr lang="cs-CZ" sz="2200" i="1" dirty="0"/>
              <a:t>„celou dobu to měl přímo u nosu“</a:t>
            </a:r>
          </a:p>
          <a:p>
            <a:pPr lvl="2"/>
            <a:r>
              <a:rPr lang="cs-CZ" sz="2200" i="1" dirty="0"/>
              <a:t>„vidět si jen na špičku nosu“</a:t>
            </a:r>
          </a:p>
          <a:p>
            <a:pPr lvl="1"/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712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074" name="Picture 2" descr="Fotky zdarma z Ruce">
            <a:extLst>
              <a:ext uri="{FF2B5EF4-FFF2-40B4-BE49-F238E27FC236}">
                <a16:creationId xmlns:a16="http://schemas.microsoft.com/office/drawing/2014/main" id="{43ABCA62-8AD8-F34B-A92F-332FA1479E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1373"/>
          <a:stretch/>
        </p:blipFill>
        <p:spPr bwMode="auto">
          <a:xfrm flipH="1">
            <a:off x="6138377" y="2036799"/>
            <a:ext cx="5435117" cy="278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D16DA-38AC-E4BC-6F40-EFBC40773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1148080"/>
            <a:ext cx="6268770" cy="503326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2000" dirty="0"/>
              <a:t>ruka – něco je možné, protože je to v těsné blízkosti od nás</a:t>
            </a:r>
          </a:p>
          <a:p>
            <a:pPr lvl="1"/>
            <a:r>
              <a:rPr lang="cs-CZ" sz="2000" dirty="0"/>
              <a:t>v předložkovém pádu, instrument</a:t>
            </a:r>
          </a:p>
          <a:p>
            <a:pPr lvl="1"/>
            <a:r>
              <a:rPr lang="cs-CZ" sz="2000" dirty="0"/>
              <a:t>při ruce, po ruce, z ruky</a:t>
            </a:r>
          </a:p>
          <a:p>
            <a:pPr lvl="2"/>
            <a:r>
              <a:rPr lang="cs-CZ" i="1" dirty="0"/>
              <a:t>„milence měla vždy při ruce“</a:t>
            </a:r>
          </a:p>
          <a:p>
            <a:pPr lvl="2"/>
            <a:r>
              <a:rPr lang="cs-CZ" i="1" dirty="0"/>
              <a:t>„měl vždy po ruce přátelskou radu“</a:t>
            </a:r>
          </a:p>
          <a:p>
            <a:pPr lvl="2"/>
            <a:r>
              <a:rPr lang="cs-CZ" i="1" dirty="0"/>
              <a:t>„město už bylo trochu z ruky“</a:t>
            </a:r>
          </a:p>
          <a:p>
            <a:r>
              <a:rPr lang="cs-CZ" sz="2000" dirty="0"/>
              <a:t>bok – spjat zpravidla s osobou</a:t>
            </a:r>
          </a:p>
          <a:p>
            <a:pPr lvl="1"/>
            <a:r>
              <a:rPr lang="cs-CZ" sz="2000" dirty="0"/>
              <a:t>v předložkovém pádu</a:t>
            </a:r>
          </a:p>
          <a:p>
            <a:pPr lvl="1"/>
            <a:r>
              <a:rPr lang="cs-CZ" sz="2000" dirty="0"/>
              <a:t>po boku</a:t>
            </a:r>
          </a:p>
          <a:p>
            <a:pPr lvl="2"/>
            <a:r>
              <a:rPr lang="cs-CZ" i="1" dirty="0"/>
              <a:t>„měl svou vyvolenou vždy po boku“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02755AF-4578-A231-93F8-13DDAE97D8D2}"/>
              </a:ext>
            </a:extLst>
          </p:cNvPr>
          <p:cNvSpPr txBox="1"/>
          <p:nvPr/>
        </p:nvSpPr>
        <p:spPr>
          <a:xfrm>
            <a:off x="9825974" y="4821200"/>
            <a:ext cx="174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/>
              <a:t>Zdroj: </a:t>
            </a:r>
            <a:r>
              <a:rPr lang="cs-CZ" sz="1050" dirty="0" err="1"/>
              <a:t>Pixabay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40574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78493-2C92-92D5-9EAC-3FE36C77D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4980432" cy="3695020"/>
          </a:xfrm>
        </p:spPr>
        <p:txBody>
          <a:bodyPr>
            <a:normAutofit/>
          </a:bodyPr>
          <a:lstStyle/>
          <a:p>
            <a:r>
              <a:rPr lang="cs-CZ" sz="2200" dirty="0"/>
              <a:t>na krku – </a:t>
            </a:r>
            <a:r>
              <a:rPr lang="cs-CZ" sz="2200" i="1" dirty="0"/>
              <a:t>mít někoho na krku</a:t>
            </a:r>
          </a:p>
          <a:p>
            <a:r>
              <a:rPr lang="cs-CZ" sz="2200" dirty="0"/>
              <a:t>u nohou – </a:t>
            </a:r>
            <a:r>
              <a:rPr lang="cs-CZ" sz="2200" i="1" dirty="0"/>
              <a:t>mít něco přímo u nohou </a:t>
            </a:r>
          </a:p>
          <a:p>
            <a:r>
              <a:rPr lang="cs-CZ" sz="2200" dirty="0"/>
              <a:t>před očima – </a:t>
            </a:r>
            <a:r>
              <a:rPr lang="cs-CZ" sz="2200" i="1" dirty="0"/>
              <a:t>mít něco před očima</a:t>
            </a:r>
          </a:p>
          <a:p>
            <a:r>
              <a:rPr lang="cs-CZ" sz="2200" dirty="0"/>
              <a:t>pod nohama – </a:t>
            </a:r>
            <a:r>
              <a:rPr lang="cs-CZ" sz="2200" i="1" dirty="0"/>
              <a:t>plést se někomu pod nohama</a:t>
            </a:r>
          </a:p>
          <a:p>
            <a:r>
              <a:rPr lang="cs-CZ" sz="2200" i="1" dirty="0"/>
              <a:t>tváří v tvář</a:t>
            </a:r>
          </a:p>
          <a:p>
            <a:r>
              <a:rPr lang="cs-CZ" sz="2200" i="1" dirty="0"/>
              <a:t>lepit se někomu na paty</a:t>
            </a:r>
          </a:p>
          <a:p>
            <a:r>
              <a:rPr lang="cs-CZ" sz="2200" i="1" dirty="0"/>
              <a:t>udržovat si někoho na délku paže („</a:t>
            </a:r>
            <a:r>
              <a:rPr lang="cs-CZ" sz="2200" i="1" dirty="0" err="1"/>
              <a:t>at</a:t>
            </a:r>
            <a:r>
              <a:rPr lang="cs-CZ" sz="2200" i="1" dirty="0"/>
              <a:t> </a:t>
            </a:r>
            <a:r>
              <a:rPr lang="cs-CZ" sz="2200" i="1" dirty="0" err="1"/>
              <a:t>arm's</a:t>
            </a:r>
            <a:r>
              <a:rPr lang="cs-CZ" sz="2200" i="1" dirty="0"/>
              <a:t> </a:t>
            </a:r>
            <a:r>
              <a:rPr lang="cs-CZ" sz="2200" i="1" dirty="0" err="1"/>
              <a:t>length</a:t>
            </a:r>
            <a:r>
              <a:rPr lang="cs-CZ" sz="2200" i="1" dirty="0"/>
              <a:t>“)</a:t>
            </a:r>
          </a:p>
        </p:txBody>
      </p:sp>
      <p:pic>
        <p:nvPicPr>
          <p:cNvPr id="5122" name="Picture 2" descr="Free illustrations of Eye">
            <a:extLst>
              <a:ext uri="{FF2B5EF4-FFF2-40B4-BE49-F238E27FC236}">
                <a16:creationId xmlns:a16="http://schemas.microsoft.com/office/drawing/2014/main" id="{0C637142-7AF9-3ACA-205C-85E4638CF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963" y="2310938"/>
            <a:ext cx="5559905" cy="340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0051CE2-97C3-C7FE-E0C9-B926B2278C90}"/>
              </a:ext>
            </a:extLst>
          </p:cNvPr>
          <p:cNvSpPr txBox="1"/>
          <p:nvPr/>
        </p:nvSpPr>
        <p:spPr>
          <a:xfrm>
            <a:off x="9440672" y="5452216"/>
            <a:ext cx="1635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/>
              <a:t>Zdroj: </a:t>
            </a:r>
            <a:r>
              <a:rPr lang="cs-CZ" sz="1100" dirty="0" err="1"/>
              <a:t>Pixabay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080090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E8D126-F0EF-8092-4EBA-B7F7265A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sz="5200" dirty="0"/>
              <a:t>Určování délky a vzdálenosti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6BDC2F-7F75-E2FE-1D77-9453619B4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019891"/>
            <a:ext cx="6268770" cy="3346579"/>
          </a:xfrm>
        </p:spPr>
        <p:txBody>
          <a:bodyPr>
            <a:normAutofit/>
          </a:bodyPr>
          <a:lstStyle/>
          <a:p>
            <a:r>
              <a:rPr lang="cs-CZ" sz="1900" i="1" dirty="0"/>
              <a:t>krok, palec, píď, loket, stopa, …</a:t>
            </a:r>
          </a:p>
          <a:p>
            <a:r>
              <a:rPr lang="cs-CZ" sz="1900" i="1" dirty="0"/>
              <a:t>ruce a hlavy </a:t>
            </a:r>
            <a:r>
              <a:rPr lang="cs-CZ" sz="1900" dirty="0"/>
              <a:t>(Papua Nová Guinea – kmen </a:t>
            </a:r>
            <a:r>
              <a:rPr lang="cs-CZ" sz="1900" dirty="0" err="1"/>
              <a:t>Oksapmin</a:t>
            </a:r>
            <a:r>
              <a:rPr lang="cs-CZ" sz="1900" dirty="0"/>
              <a:t>)</a:t>
            </a:r>
          </a:p>
          <a:p>
            <a:r>
              <a:rPr lang="cs-CZ" sz="1900" dirty="0"/>
              <a:t>blízkost: </a:t>
            </a:r>
            <a:r>
              <a:rPr lang="cs-CZ" sz="1900" i="1" dirty="0"/>
              <a:t>co by kamenem dohodil; lepit se někomu na paty</a:t>
            </a:r>
          </a:p>
          <a:p>
            <a:r>
              <a:rPr lang="cs-CZ" sz="1900" i="1" dirty="0"/>
              <a:t>kam jen oko dohlédne</a:t>
            </a:r>
          </a:p>
          <a:p>
            <a:r>
              <a:rPr lang="cs-CZ" sz="1900" dirty="0"/>
              <a:t>dálka: </a:t>
            </a:r>
            <a:r>
              <a:rPr lang="cs-CZ" sz="1900" i="1" dirty="0"/>
              <a:t>nikdo nebude schopen vidět jeho pobřeží; místo, kam ještě nevstoupila lidská noha</a:t>
            </a:r>
          </a:p>
          <a:p>
            <a:r>
              <a:rPr lang="cs-CZ" sz="1900" dirty="0"/>
              <a:t>míle – etymologicky z latiny </a:t>
            </a:r>
            <a:r>
              <a:rPr lang="cs-CZ" sz="1900" i="1" dirty="0"/>
              <a:t>(„tisíc lidských kroků“)</a:t>
            </a:r>
          </a:p>
          <a:p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palec / prst –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udělat něco na palec silné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(spíš tloušťka)</a:t>
            </a:r>
          </a:p>
          <a:p>
            <a:endParaRPr lang="cs-CZ" sz="2000" i="1" dirty="0"/>
          </a:p>
        </p:txBody>
      </p:sp>
      <p:pic>
        <p:nvPicPr>
          <p:cNvPr id="2052" name="Picture 4" descr="Free illustrations of Icon steps">
            <a:extLst>
              <a:ext uri="{FF2B5EF4-FFF2-40B4-BE49-F238E27FC236}">
                <a16:creationId xmlns:a16="http://schemas.microsoft.com/office/drawing/2014/main" id="{460F2C2B-9984-5393-2564-3E6DAFCE8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4066" y="1272395"/>
            <a:ext cx="4237686" cy="423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B08DF74-E5D9-80DC-4E32-9265D0383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1982" y="5946536"/>
            <a:ext cx="1638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1012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965</Words>
  <Application>Microsoft Office PowerPoint</Application>
  <PresentationFormat>Širokoúhlá obrazovka</PresentationFormat>
  <Paragraphs>103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Antropocentrismus v jazyce z pohledu prostoru</vt:lpstr>
      <vt:lpstr>Antropocentrismus</vt:lpstr>
      <vt:lpstr>Lingvistika</vt:lpstr>
      <vt:lpstr>Příklady antropocentrismu v jazyce</vt:lpstr>
      <vt:lpstr>Antropocentrismus a prostor</vt:lpstr>
      <vt:lpstr>Prostorová blízkost</vt:lpstr>
      <vt:lpstr>Prezentace aplikace PowerPoint</vt:lpstr>
      <vt:lpstr>Prezentace aplikace PowerPoint</vt:lpstr>
      <vt:lpstr>Určování délky a vzdálenosti</vt:lpstr>
      <vt:lpstr>Směr a orientace</vt:lpstr>
      <vt:lpstr>Mýty</vt:lpstr>
      <vt:lpstr>Topografie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Antropocentrismus v jazyce z pohledu prostoru</dc:title>
  <dc:creator>Diana Šulková</dc:creator>
  <cp:lastModifiedBy>Vaňková, Irena</cp:lastModifiedBy>
  <cp:revision>9</cp:revision>
  <dcterms:created xsi:type="dcterms:W3CDTF">2022-05-22T06:32:40Z</dcterms:created>
  <dcterms:modified xsi:type="dcterms:W3CDTF">2022-05-25T15:52:41Z</dcterms:modified>
</cp:coreProperties>
</file>