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6000" dirty="0" smtClean="0">
                <a:latin typeface="Noteworthy" panose="02000400000000000000" pitchFamily="2" charset="0"/>
                <a:ea typeface="Noteworthy" panose="02000400000000000000" pitchFamily="2" charset="0"/>
              </a:rPr>
              <a:t>Nerovnosti ve vzdělávání</a:t>
            </a:r>
            <a:r>
              <a:rPr lang="cs-CZ" sz="6000" dirty="0">
                <a:latin typeface="Noteworthy" panose="02000400000000000000" pitchFamily="2" charset="0"/>
                <a:ea typeface="Noteworthy" panose="02000400000000000000" pitchFamily="2" charset="0"/>
              </a:rPr>
              <a:t/>
            </a:r>
            <a:br>
              <a:rPr lang="cs-CZ" sz="6000" dirty="0">
                <a:latin typeface="Noteworthy" panose="02000400000000000000" pitchFamily="2" charset="0"/>
                <a:ea typeface="Noteworthy" panose="02000400000000000000" pitchFamily="2" charset="0"/>
              </a:rPr>
            </a:br>
            <a:r>
              <a:rPr lang="cs-CZ" sz="6000" dirty="0">
                <a:latin typeface="Noteworthy" panose="02000400000000000000" pitchFamily="2" charset="0"/>
                <a:ea typeface="Noteworthy" panose="02000400000000000000" pitchFamily="2" charset="0"/>
              </a:rPr>
              <a:t>Jak je odstraňovat</a:t>
            </a:r>
            <a:br>
              <a:rPr lang="cs-CZ" sz="6000" dirty="0">
                <a:latin typeface="Noteworthy" panose="02000400000000000000" pitchFamily="2" charset="0"/>
                <a:ea typeface="Noteworthy" panose="02000400000000000000" pitchFamily="2" charset="0"/>
              </a:rPr>
            </a:br>
            <a:endParaRPr lang="cs-CZ" sz="6000" dirty="0">
              <a:latin typeface="Noteworthy" panose="02000400000000000000" pitchFamily="2" charset="0"/>
              <a:ea typeface="Noteworthy" panose="02000400000000000000" pitchFamily="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Noteworthy" panose="02000400000000000000" pitchFamily="2" charset="0"/>
                <a:ea typeface="Noteworthy" panose="02000400000000000000" pitchFamily="2" charset="0"/>
              </a:rPr>
              <a:t>Marie Gottfriedová, ZŠ Trmice</a:t>
            </a:r>
          </a:p>
          <a:p>
            <a:endParaRPr lang="cs-CZ" sz="4000" dirty="0">
              <a:latin typeface="Noteworthy" panose="02000400000000000000" pitchFamily="2" charset="0"/>
              <a:ea typeface="Noteworthy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461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000" dirty="0" smtClean="0">
                <a:latin typeface="Noteworthy" panose="02000400000000000000" pitchFamily="2" charset="0"/>
                <a:ea typeface="Noteworthy" panose="02000400000000000000" pitchFamily="2" charset="0"/>
              </a:rPr>
              <a:t>Stejný přístup</a:t>
            </a:r>
            <a:br>
              <a:rPr lang="cs-CZ" sz="4000" dirty="0" smtClean="0">
                <a:latin typeface="Noteworthy" panose="02000400000000000000" pitchFamily="2" charset="0"/>
                <a:ea typeface="Noteworthy" panose="02000400000000000000" pitchFamily="2" charset="0"/>
              </a:rPr>
            </a:br>
            <a:r>
              <a:rPr lang="cs-CZ" sz="4000" dirty="0" smtClean="0">
                <a:latin typeface="Noteworthy" panose="02000400000000000000" pitchFamily="2" charset="0"/>
                <a:ea typeface="Noteworthy" panose="02000400000000000000" pitchFamily="2" charset="0"/>
              </a:rPr>
              <a:t/>
            </a:r>
            <a:br>
              <a:rPr lang="cs-CZ" sz="4000" dirty="0" smtClean="0">
                <a:latin typeface="Noteworthy" panose="02000400000000000000" pitchFamily="2" charset="0"/>
                <a:ea typeface="Noteworthy" panose="02000400000000000000" pitchFamily="2" charset="0"/>
              </a:rPr>
            </a:br>
            <a:r>
              <a:rPr lang="cs-CZ" sz="4000" dirty="0" smtClean="0">
                <a:latin typeface="Noteworthy" panose="02000400000000000000" pitchFamily="2" charset="0"/>
                <a:ea typeface="Noteworthy" panose="02000400000000000000" pitchFamily="2" charset="0"/>
              </a:rPr>
              <a:t>X</a:t>
            </a:r>
            <a:br>
              <a:rPr lang="cs-CZ" sz="4000" dirty="0" smtClean="0">
                <a:latin typeface="Noteworthy" panose="02000400000000000000" pitchFamily="2" charset="0"/>
                <a:ea typeface="Noteworthy" panose="02000400000000000000" pitchFamily="2" charset="0"/>
              </a:rPr>
            </a:br>
            <a:r>
              <a:rPr lang="cs-CZ" sz="4000" dirty="0" smtClean="0">
                <a:latin typeface="Noteworthy" panose="02000400000000000000" pitchFamily="2" charset="0"/>
                <a:ea typeface="Noteworthy" panose="02000400000000000000" pitchFamily="2" charset="0"/>
              </a:rPr>
              <a:t/>
            </a:r>
            <a:br>
              <a:rPr lang="cs-CZ" sz="4000" dirty="0" smtClean="0">
                <a:latin typeface="Noteworthy" panose="02000400000000000000" pitchFamily="2" charset="0"/>
                <a:ea typeface="Noteworthy" panose="02000400000000000000" pitchFamily="2" charset="0"/>
              </a:rPr>
            </a:br>
            <a:r>
              <a:rPr lang="cs-CZ" sz="4000" dirty="0" smtClean="0">
                <a:latin typeface="Noteworthy" panose="02000400000000000000" pitchFamily="2" charset="0"/>
                <a:ea typeface="Noteworthy" panose="02000400000000000000" pitchFamily="2" charset="0"/>
              </a:rPr>
              <a:t>Rovný přístup</a:t>
            </a:r>
            <a:endParaRPr lang="cs-CZ" sz="4000" dirty="0">
              <a:latin typeface="Noteworthy" panose="02000400000000000000" pitchFamily="2" charset="0"/>
              <a:ea typeface="Noteworthy" panose="02000400000000000000" pitchFamily="2" charset="0"/>
            </a:endParaRPr>
          </a:p>
        </p:txBody>
      </p:sp>
      <p:pic>
        <p:nvPicPr>
          <p:cNvPr id="3" name="Zástupný symbol pro obsa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3" b="9893"/>
          <a:stretch/>
        </p:blipFill>
        <p:spPr>
          <a:xfrm>
            <a:off x="3666220" y="1609373"/>
            <a:ext cx="3727074" cy="340406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7" b="10038"/>
          <a:stretch/>
        </p:blipFill>
        <p:spPr>
          <a:xfrm>
            <a:off x="7721975" y="1609373"/>
            <a:ext cx="3713280" cy="324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74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Noteworthy" panose="02000400000000000000" pitchFamily="2" charset="0"/>
                <a:ea typeface="Noteworthy" panose="02000400000000000000" pitchFamily="2" charset="0"/>
              </a:rPr>
              <a:t>Odstraňování nerovností – kde začít?</a:t>
            </a:r>
            <a:endParaRPr lang="cs-CZ" sz="4000" dirty="0">
              <a:latin typeface="Noteworthy" panose="02000400000000000000" pitchFamily="2" charset="0"/>
              <a:ea typeface="Noteworthy" panose="02000400000000000000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Noteworthy" panose="02000400000000000000" pitchFamily="2" charset="0"/>
                <a:ea typeface="Noteworthy" panose="02000400000000000000" pitchFamily="2" charset="0"/>
              </a:rPr>
              <a:t>Základním předpokladem odstraňování nerovností ve školách je to, </a:t>
            </a:r>
            <a:br>
              <a:rPr lang="cs-CZ" sz="3600" dirty="0" smtClean="0">
                <a:latin typeface="Noteworthy" panose="02000400000000000000" pitchFamily="2" charset="0"/>
                <a:ea typeface="Noteworthy" panose="02000400000000000000" pitchFamily="2" charset="0"/>
              </a:rPr>
            </a:br>
            <a:r>
              <a:rPr lang="cs-CZ" sz="3600" dirty="0" smtClean="0">
                <a:latin typeface="Noteworthy" panose="02000400000000000000" pitchFamily="2" charset="0"/>
                <a:ea typeface="Noteworthy" panose="02000400000000000000" pitchFamily="2" charset="0"/>
              </a:rPr>
              <a:t>že si existenci nerovností uvědomíme </a:t>
            </a:r>
            <a:br>
              <a:rPr lang="cs-CZ" sz="3600" dirty="0" smtClean="0">
                <a:latin typeface="Noteworthy" panose="02000400000000000000" pitchFamily="2" charset="0"/>
                <a:ea typeface="Noteworthy" panose="02000400000000000000" pitchFamily="2" charset="0"/>
              </a:rPr>
            </a:br>
            <a:r>
              <a:rPr lang="cs-CZ" sz="3600" dirty="0" smtClean="0">
                <a:latin typeface="Noteworthy" panose="02000400000000000000" pitchFamily="2" charset="0"/>
                <a:ea typeface="Noteworthy" panose="02000400000000000000" pitchFamily="2" charset="0"/>
              </a:rPr>
              <a:t>a přiznáme.</a:t>
            </a:r>
          </a:p>
          <a:p>
            <a:r>
              <a:rPr lang="cs-CZ" sz="3600" dirty="0" smtClean="0">
                <a:latin typeface="Noteworthy" panose="02000400000000000000" pitchFamily="2" charset="0"/>
                <a:ea typeface="Noteworthy" panose="02000400000000000000" pitchFamily="2" charset="0"/>
              </a:rPr>
              <a:t>Nesmíme se tvářit, že nerovnosti </a:t>
            </a:r>
            <a:br>
              <a:rPr lang="cs-CZ" sz="3600" dirty="0" smtClean="0">
                <a:latin typeface="Noteworthy" panose="02000400000000000000" pitchFamily="2" charset="0"/>
                <a:ea typeface="Noteworthy" panose="02000400000000000000" pitchFamily="2" charset="0"/>
              </a:rPr>
            </a:br>
            <a:r>
              <a:rPr lang="cs-CZ" sz="3600" dirty="0" smtClean="0">
                <a:latin typeface="Noteworthy" panose="02000400000000000000" pitchFamily="2" charset="0"/>
                <a:ea typeface="Noteworthy" panose="02000400000000000000" pitchFamily="2" charset="0"/>
              </a:rPr>
              <a:t>ve vzdělávání neexistují.</a:t>
            </a:r>
            <a:endParaRPr lang="cs-CZ" sz="3600" dirty="0">
              <a:latin typeface="Noteworthy" panose="02000400000000000000" pitchFamily="2" charset="0"/>
              <a:ea typeface="Noteworthy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732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Noteworthy" panose="02000400000000000000" pitchFamily="2" charset="0"/>
                <a:ea typeface="Noteworthy" panose="02000400000000000000" pitchFamily="2" charset="0"/>
              </a:rPr>
              <a:t>Na co se </a:t>
            </a:r>
            <a:br>
              <a:rPr lang="cs-CZ" sz="4000" dirty="0" smtClean="0">
                <a:latin typeface="Noteworthy" panose="02000400000000000000" pitchFamily="2" charset="0"/>
                <a:ea typeface="Noteworthy" panose="02000400000000000000" pitchFamily="2" charset="0"/>
              </a:rPr>
            </a:br>
            <a:r>
              <a:rPr lang="cs-CZ" sz="4000" dirty="0" smtClean="0">
                <a:latin typeface="Noteworthy" panose="02000400000000000000" pitchFamily="2" charset="0"/>
                <a:ea typeface="Noteworthy" panose="02000400000000000000" pitchFamily="2" charset="0"/>
              </a:rPr>
              <a:t>v naší škole zaměřujeme </a:t>
            </a:r>
            <a:br>
              <a:rPr lang="cs-CZ" sz="4000" dirty="0" smtClean="0">
                <a:latin typeface="Noteworthy" panose="02000400000000000000" pitchFamily="2" charset="0"/>
                <a:ea typeface="Noteworthy" panose="02000400000000000000" pitchFamily="2" charset="0"/>
              </a:rPr>
            </a:br>
            <a:r>
              <a:rPr lang="cs-CZ" sz="4000" dirty="0" smtClean="0">
                <a:latin typeface="Noteworthy" panose="02000400000000000000" pitchFamily="2" charset="0"/>
                <a:ea typeface="Noteworthy" panose="02000400000000000000" pitchFamily="2" charset="0"/>
              </a:rPr>
              <a:t>při odbourávání nerovností</a:t>
            </a:r>
            <a:endParaRPr lang="cs-CZ" sz="4000" dirty="0">
              <a:latin typeface="Noteworthy" panose="02000400000000000000" pitchFamily="2" charset="0"/>
              <a:ea typeface="Noteworthy" panose="02000400000000000000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sz="3600" dirty="0" smtClean="0">
                <a:latin typeface="Noteworthy" panose="02000400000000000000" pitchFamily="2" charset="0"/>
                <a:ea typeface="Noteworthy" panose="02000400000000000000" pitchFamily="2" charset="0"/>
              </a:rPr>
              <a:t>Materiální nároky kladené na žáky </a:t>
            </a:r>
            <a:br>
              <a:rPr lang="cs-CZ" sz="3600" dirty="0" smtClean="0">
                <a:latin typeface="Noteworthy" panose="02000400000000000000" pitchFamily="2" charset="0"/>
                <a:ea typeface="Noteworthy" panose="02000400000000000000" pitchFamily="2" charset="0"/>
              </a:rPr>
            </a:br>
            <a:r>
              <a:rPr lang="cs-CZ" sz="3600" dirty="0" smtClean="0">
                <a:latin typeface="Noteworthy" panose="02000400000000000000" pitchFamily="2" charset="0"/>
                <a:ea typeface="Noteworthy" panose="02000400000000000000" pitchFamily="2" charset="0"/>
              </a:rPr>
              <a:t>a jejich rodiny</a:t>
            </a:r>
          </a:p>
          <a:p>
            <a:pPr marL="457200" indent="-457200">
              <a:buFont typeface="+mj-lt"/>
              <a:buAutoNum type="arabicPeriod"/>
            </a:pPr>
            <a:endParaRPr lang="cs-CZ" sz="1800" dirty="0" smtClean="0">
              <a:latin typeface="Noteworthy" panose="02000400000000000000" pitchFamily="2" charset="0"/>
              <a:ea typeface="Noteworthy" panose="020004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3600" dirty="0" smtClean="0">
                <a:latin typeface="Noteworthy" panose="02000400000000000000" pitchFamily="2" charset="0"/>
                <a:ea typeface="Noteworthy" panose="02000400000000000000" pitchFamily="2" charset="0"/>
              </a:rPr>
              <a:t>Očekávání </a:t>
            </a:r>
            <a:br>
              <a:rPr lang="cs-CZ" sz="3600" dirty="0" smtClean="0">
                <a:latin typeface="Noteworthy" panose="02000400000000000000" pitchFamily="2" charset="0"/>
                <a:ea typeface="Noteworthy" panose="02000400000000000000" pitchFamily="2" charset="0"/>
              </a:rPr>
            </a:br>
            <a:r>
              <a:rPr lang="cs-CZ" sz="3600" dirty="0" smtClean="0">
                <a:latin typeface="Noteworthy" panose="02000400000000000000" pitchFamily="2" charset="0"/>
                <a:ea typeface="Noteworthy" panose="02000400000000000000" pitchFamily="2" charset="0"/>
              </a:rPr>
              <a:t>(ze strany učitelů, ale i rodičů)</a:t>
            </a:r>
          </a:p>
          <a:p>
            <a:pPr marL="457200" indent="-457200">
              <a:buFont typeface="+mj-lt"/>
              <a:buAutoNum type="arabicPeriod"/>
            </a:pPr>
            <a:endParaRPr lang="cs-CZ" sz="1800" dirty="0" smtClean="0">
              <a:latin typeface="Noteworthy" panose="02000400000000000000" pitchFamily="2" charset="0"/>
              <a:ea typeface="Noteworthy" panose="02000400000000000000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cs-CZ" sz="3600" dirty="0" smtClean="0">
                <a:latin typeface="Noteworthy" panose="02000400000000000000" pitchFamily="2" charset="0"/>
                <a:ea typeface="Noteworthy" panose="02000400000000000000" pitchFamily="2" charset="0"/>
              </a:rPr>
              <a:t>Hodnocení žáků</a:t>
            </a:r>
            <a:endParaRPr lang="cs-CZ" sz="3600" dirty="0">
              <a:latin typeface="Noteworthy" panose="02000400000000000000" pitchFamily="2" charset="0"/>
              <a:ea typeface="Noteworthy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33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latin typeface="Noteworthy" panose="02000400000000000000" pitchFamily="2" charset="0"/>
                <a:ea typeface="Noteworthy" panose="02000400000000000000" pitchFamily="2" charset="0"/>
              </a:rPr>
              <a:t>Materiální nároky školy</a:t>
            </a:r>
            <a:endParaRPr lang="cs-CZ" sz="4800" dirty="0">
              <a:latin typeface="Noteworthy" panose="02000400000000000000" pitchFamily="2" charset="0"/>
              <a:ea typeface="Noteworthy" panose="02000400000000000000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sz="3200" dirty="0" smtClean="0">
                <a:latin typeface="Noteworthy" panose="02000400000000000000" pitchFamily="2" charset="0"/>
                <a:ea typeface="Noteworthy" panose="02000400000000000000" pitchFamily="2" charset="0"/>
              </a:rPr>
              <a:t>Seznam vybavení pro prvňáčka</a:t>
            </a:r>
          </a:p>
          <a:p>
            <a:endParaRPr lang="cs-CZ" sz="1000" dirty="0" smtClean="0">
              <a:latin typeface="Noteworthy" panose="02000400000000000000" pitchFamily="2" charset="0"/>
              <a:ea typeface="Noteworthy" panose="02000400000000000000" pitchFamily="2" charset="0"/>
            </a:endParaRPr>
          </a:p>
          <a:p>
            <a:r>
              <a:rPr lang="cs-CZ" sz="3200" dirty="0" smtClean="0">
                <a:latin typeface="Noteworthy" panose="02000400000000000000" pitchFamily="2" charset="0"/>
                <a:ea typeface="Noteworthy" panose="02000400000000000000" pitchFamily="2" charset="0"/>
              </a:rPr>
              <a:t>Seznamy pomůcek na začátku školního roku</a:t>
            </a:r>
          </a:p>
          <a:p>
            <a:endParaRPr lang="cs-CZ" sz="1000" dirty="0" smtClean="0">
              <a:latin typeface="Noteworthy" panose="02000400000000000000" pitchFamily="2" charset="0"/>
              <a:ea typeface="Noteworthy" panose="02000400000000000000" pitchFamily="2" charset="0"/>
            </a:endParaRPr>
          </a:p>
          <a:p>
            <a:r>
              <a:rPr lang="cs-CZ" sz="3200" dirty="0" smtClean="0">
                <a:latin typeface="Noteworthy" panose="02000400000000000000" pitchFamily="2" charset="0"/>
                <a:ea typeface="Noteworthy" panose="02000400000000000000" pitchFamily="2" charset="0"/>
              </a:rPr>
              <a:t>Finančně nákladné (pro rodiče žáků) vzdělávací projekty a doprovodné vzdělávací aktivity (zájmové kroužky, besedy, divadla, školy v přírodě, exkurze atp.)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0741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latin typeface="Noteworthy" panose="02000400000000000000" pitchFamily="2" charset="0"/>
                <a:ea typeface="Noteworthy" panose="02000400000000000000" pitchFamily="2" charset="0"/>
              </a:rPr>
              <a:t>Očekávání ze strany školy</a:t>
            </a:r>
            <a:endParaRPr lang="cs-CZ" sz="4800" dirty="0">
              <a:latin typeface="Noteworthy" panose="02000400000000000000" pitchFamily="2" charset="0"/>
              <a:ea typeface="Noteworthy" panose="02000400000000000000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Noteworthy" panose="02000400000000000000" pitchFamily="2" charset="0"/>
                <a:ea typeface="Noteworthy" panose="02000400000000000000" pitchFamily="2" charset="0"/>
              </a:rPr>
              <a:t>Žák je vybaven pomůckami</a:t>
            </a:r>
          </a:p>
          <a:p>
            <a:r>
              <a:rPr lang="cs-CZ" dirty="0" smtClean="0">
                <a:latin typeface="Noteworthy" panose="02000400000000000000" pitchFamily="2" charset="0"/>
                <a:ea typeface="Noteworthy" panose="02000400000000000000" pitchFamily="2" charset="0"/>
              </a:rPr>
              <a:t>Žák se umí připravit do školy</a:t>
            </a:r>
          </a:p>
          <a:p>
            <a:r>
              <a:rPr lang="cs-CZ" dirty="0" smtClean="0">
                <a:latin typeface="Noteworthy" panose="02000400000000000000" pitchFamily="2" charset="0"/>
                <a:ea typeface="Noteworthy" panose="02000400000000000000" pitchFamily="2" charset="0"/>
              </a:rPr>
              <a:t>Žák má doma podporující rodiče, kteří vědí, že je vzdělání důležité</a:t>
            </a:r>
          </a:p>
          <a:p>
            <a:r>
              <a:rPr lang="cs-CZ" dirty="0" smtClean="0">
                <a:latin typeface="Noteworthy" panose="02000400000000000000" pitchFamily="2" charset="0"/>
                <a:ea typeface="Noteworthy" panose="02000400000000000000" pitchFamily="2" charset="0"/>
              </a:rPr>
              <a:t>Žák pochopí (nejlépe hned napoprvé), když mu učitel něco vysvětlí</a:t>
            </a:r>
          </a:p>
          <a:p>
            <a:r>
              <a:rPr lang="cs-CZ" dirty="0" smtClean="0">
                <a:latin typeface="Noteworthy" panose="02000400000000000000" pitchFamily="2" charset="0"/>
                <a:ea typeface="Noteworthy" panose="02000400000000000000" pitchFamily="2" charset="0"/>
              </a:rPr>
              <a:t>Žák si pamatuje</a:t>
            </a:r>
          </a:p>
          <a:p>
            <a:r>
              <a:rPr lang="cs-CZ" dirty="0" smtClean="0">
                <a:latin typeface="Noteworthy" panose="02000400000000000000" pitchFamily="2" charset="0"/>
                <a:ea typeface="Noteworthy" panose="02000400000000000000" pitchFamily="2" charset="0"/>
              </a:rPr>
              <a:t>Žák si umí říct o pomoc, o podporu</a:t>
            </a:r>
          </a:p>
          <a:p>
            <a:r>
              <a:rPr lang="cs-CZ" dirty="0" smtClean="0">
                <a:latin typeface="Noteworthy" panose="02000400000000000000" pitchFamily="2" charset="0"/>
                <a:ea typeface="Noteworthy" panose="02000400000000000000" pitchFamily="2" charset="0"/>
              </a:rPr>
              <a:t>Žák se chová slušně, dobře, kultivovaně, správně…</a:t>
            </a:r>
          </a:p>
          <a:p>
            <a:endParaRPr lang="cs-CZ" sz="800" dirty="0">
              <a:latin typeface="Noteworthy" panose="02000400000000000000" pitchFamily="2" charset="0"/>
              <a:ea typeface="Noteworthy" panose="02000400000000000000" pitchFamily="2" charset="0"/>
            </a:endParaRPr>
          </a:p>
          <a:p>
            <a:pPr marL="0" indent="0">
              <a:buNone/>
            </a:pPr>
            <a:r>
              <a:rPr lang="cs-CZ" b="1" dirty="0" smtClean="0">
                <a:latin typeface="Noteworthy" panose="02000400000000000000" pitchFamily="2" charset="0"/>
                <a:ea typeface="Noteworthy" panose="02000400000000000000" pitchFamily="2" charset="0"/>
              </a:rPr>
              <a:t>Často ve škole předpokládáme, že je žák vybavený kompetencemi dospělého člověka </a:t>
            </a:r>
            <a:r>
              <a:rPr lang="cs-CZ" dirty="0" smtClean="0">
                <a:latin typeface="Noteworthy" panose="02000400000000000000" pitchFamily="2" charset="0"/>
                <a:ea typeface="Noteworthy" panose="02000400000000000000" pitchFamily="2" charset="0"/>
              </a:rPr>
              <a:t>(nemálo dospělých není tak vybaveno kompetencemi, jak to očekáváme u dětí ve škole).</a:t>
            </a:r>
          </a:p>
          <a:p>
            <a:pPr marL="0" indent="0">
              <a:buNone/>
            </a:pPr>
            <a:r>
              <a:rPr lang="cs-CZ" b="1" dirty="0" smtClean="0">
                <a:latin typeface="Noteworthy" panose="02000400000000000000" pitchFamily="2" charset="0"/>
                <a:ea typeface="Noteworthy" panose="02000400000000000000" pitchFamily="2" charset="0"/>
              </a:rPr>
              <a:t>Zrcadlení.</a:t>
            </a:r>
          </a:p>
          <a:p>
            <a:pPr marL="0" indent="0">
              <a:buNone/>
            </a:pPr>
            <a:r>
              <a:rPr lang="cs-CZ" b="1" dirty="0" smtClean="0">
                <a:latin typeface="Noteworthy" panose="02000400000000000000" pitchFamily="2" charset="0"/>
                <a:ea typeface="Noteworthy" panose="02000400000000000000" pitchFamily="2" charset="0"/>
              </a:rPr>
              <a:t>Vzdělávání tady a teď.</a:t>
            </a:r>
          </a:p>
          <a:p>
            <a:pPr marL="0" indent="0">
              <a:buNone/>
            </a:pPr>
            <a:r>
              <a:rPr lang="cs-CZ" b="1" dirty="0" smtClean="0">
                <a:latin typeface="Noteworthy" panose="02000400000000000000" pitchFamily="2" charset="0"/>
                <a:ea typeface="Noteworthy" panose="02000400000000000000" pitchFamily="2" charset="0"/>
              </a:rPr>
              <a:t>Nic neočekávej!</a:t>
            </a:r>
          </a:p>
        </p:txBody>
      </p:sp>
    </p:spTree>
    <p:extLst>
      <p:ext uri="{BB962C8B-B14F-4D97-AF65-F5344CB8AC3E}">
        <p14:creationId xmlns:p14="http://schemas.microsoft.com/office/powerpoint/2010/main" val="3821102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 smtClean="0">
                <a:latin typeface="Noteworthy" panose="02000400000000000000" pitchFamily="2" charset="0"/>
                <a:ea typeface="Noteworthy" panose="02000400000000000000" pitchFamily="2" charset="0"/>
              </a:rPr>
              <a:t>Hodnocení žáků</a:t>
            </a:r>
            <a:endParaRPr lang="cs-CZ" sz="4800" dirty="0">
              <a:latin typeface="Noteworthy" panose="02000400000000000000" pitchFamily="2" charset="0"/>
              <a:ea typeface="Noteworthy" panose="02000400000000000000" pitchFamily="2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31171" y="864108"/>
            <a:ext cx="7882759" cy="51206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>
                <a:latin typeface="Noteworthy" panose="02000400000000000000" pitchFamily="2" charset="0"/>
                <a:ea typeface="Noteworthy" panose="02000400000000000000" pitchFamily="2" charset="0"/>
              </a:rPr>
              <a:t>Způsob hodnocení žáků může významně podporovat nerovnosti ve škole</a:t>
            </a:r>
          </a:p>
          <a:p>
            <a:pPr marL="0" indent="0">
              <a:buNone/>
            </a:pPr>
            <a:r>
              <a:rPr lang="cs-CZ" b="1" dirty="0" smtClean="0">
                <a:latin typeface="Noteworthy" panose="02000400000000000000" pitchFamily="2" charset="0"/>
                <a:ea typeface="Noteworthy" panose="02000400000000000000" pitchFamily="2" charset="0"/>
              </a:rPr>
              <a:t>Co dělat pro to, aby tomu tak nebylo?</a:t>
            </a:r>
          </a:p>
          <a:p>
            <a:r>
              <a:rPr lang="cs-CZ" dirty="0" smtClean="0">
                <a:latin typeface="Noteworthy" panose="02000400000000000000" pitchFamily="2" charset="0"/>
                <a:ea typeface="Noteworthy" panose="02000400000000000000" pitchFamily="2" charset="0"/>
              </a:rPr>
              <a:t>Neporovnávat žáky mezi sebou (žebřík)</a:t>
            </a:r>
          </a:p>
          <a:p>
            <a:r>
              <a:rPr lang="cs-CZ" dirty="0" smtClean="0">
                <a:latin typeface="Noteworthy" panose="02000400000000000000" pitchFamily="2" charset="0"/>
                <a:ea typeface="Noteworthy" panose="02000400000000000000" pitchFamily="2" charset="0"/>
              </a:rPr>
              <a:t>Sledovat posun každého žáka</a:t>
            </a:r>
          </a:p>
          <a:p>
            <a:r>
              <a:rPr lang="cs-CZ" dirty="0" smtClean="0">
                <a:latin typeface="Noteworthy" panose="02000400000000000000" pitchFamily="2" charset="0"/>
                <a:ea typeface="Noteworthy" panose="02000400000000000000" pitchFamily="2" charset="0"/>
              </a:rPr>
              <a:t>Vědět, že každý žák má v sobě nějaký talent/silnou stránku, </a:t>
            </a:r>
            <a:br>
              <a:rPr lang="cs-CZ" dirty="0" smtClean="0">
                <a:latin typeface="Noteworthy" panose="02000400000000000000" pitchFamily="2" charset="0"/>
                <a:ea typeface="Noteworthy" panose="02000400000000000000" pitchFamily="2" charset="0"/>
              </a:rPr>
            </a:br>
            <a:r>
              <a:rPr lang="cs-CZ" dirty="0" smtClean="0">
                <a:latin typeface="Noteworthy" panose="02000400000000000000" pitchFamily="2" charset="0"/>
                <a:ea typeface="Noteworthy" panose="02000400000000000000" pitchFamily="2" charset="0"/>
              </a:rPr>
              <a:t>kterou je třeba najít, podpořit a rozvinout</a:t>
            </a:r>
          </a:p>
          <a:p>
            <a:r>
              <a:rPr lang="cs-CZ" dirty="0" smtClean="0">
                <a:latin typeface="Noteworthy" panose="02000400000000000000" pitchFamily="2" charset="0"/>
                <a:ea typeface="Noteworthy" panose="02000400000000000000" pitchFamily="2" charset="0"/>
              </a:rPr>
              <a:t>Vyměnit červenou tužku za zelenou – oceňovat, co žák umí – i maličkost, nepodtrhávat to, co mu nejde, v čem se mu nedaří</a:t>
            </a:r>
          </a:p>
          <a:p>
            <a:r>
              <a:rPr lang="cs-CZ" dirty="0" smtClean="0">
                <a:latin typeface="Noteworthy" panose="02000400000000000000" pitchFamily="2" charset="0"/>
                <a:ea typeface="Noteworthy" panose="02000400000000000000" pitchFamily="2" charset="0"/>
              </a:rPr>
              <a:t>Práce s chybou – chyba jako nástroj učení, </a:t>
            </a:r>
            <a:br>
              <a:rPr lang="cs-CZ" dirty="0" smtClean="0">
                <a:latin typeface="Noteworthy" panose="02000400000000000000" pitchFamily="2" charset="0"/>
                <a:ea typeface="Noteworthy" panose="02000400000000000000" pitchFamily="2" charset="0"/>
              </a:rPr>
            </a:br>
            <a:r>
              <a:rPr lang="cs-CZ" dirty="0" smtClean="0">
                <a:latin typeface="Noteworthy" panose="02000400000000000000" pitchFamily="2" charset="0"/>
                <a:ea typeface="Noteworthy" panose="02000400000000000000" pitchFamily="2" charset="0"/>
              </a:rPr>
              <a:t>jako zdroj poznání (chyba není problém a průšvih)</a:t>
            </a:r>
          </a:p>
          <a:p>
            <a:r>
              <a:rPr lang="cs-CZ" dirty="0" smtClean="0">
                <a:latin typeface="Noteworthy" panose="02000400000000000000" pitchFamily="2" charset="0"/>
                <a:ea typeface="Noteworthy" panose="02000400000000000000" pitchFamily="2" charset="0"/>
              </a:rPr>
              <a:t>Vést žáky k sebereflexi, k sebehodnocení (co se mi daří, co se mi nedaří, </a:t>
            </a:r>
            <a:br>
              <a:rPr lang="cs-CZ" dirty="0" smtClean="0">
                <a:latin typeface="Noteworthy" panose="02000400000000000000" pitchFamily="2" charset="0"/>
                <a:ea typeface="Noteworthy" panose="02000400000000000000" pitchFamily="2" charset="0"/>
              </a:rPr>
            </a:br>
            <a:r>
              <a:rPr lang="cs-CZ" dirty="0" smtClean="0">
                <a:latin typeface="Noteworthy" panose="02000400000000000000" pitchFamily="2" charset="0"/>
                <a:ea typeface="Noteworthy" panose="02000400000000000000" pitchFamily="2" charset="0"/>
              </a:rPr>
              <a:t>co mohu udělat pro to, aby se mi dařilo lépe)</a:t>
            </a:r>
          </a:p>
          <a:p>
            <a:pPr marL="0" indent="0">
              <a:buNone/>
            </a:pPr>
            <a:r>
              <a:rPr lang="cs-CZ" dirty="0" smtClean="0">
                <a:latin typeface="Noteworthy" panose="02000400000000000000" pitchFamily="2" charset="0"/>
                <a:ea typeface="Noteworthy" panose="02000400000000000000" pitchFamily="2" charset="0"/>
              </a:rPr>
              <a:t>Konkrétní námět: semafor, tripartity, jiné formy hodnocení, než známky</a:t>
            </a:r>
          </a:p>
        </p:txBody>
      </p:sp>
      <p:sp>
        <p:nvSpPr>
          <p:cNvPr id="5" name="AutoShape 2" descr="Raubíř - Omalovánky - kresby pro děti - Žebří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1161" y="1524000"/>
            <a:ext cx="1662769" cy="166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54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latin typeface="Noteworthy" panose="02000400000000000000" pitchFamily="2" charset="0"/>
                <a:ea typeface="Noteworthy" panose="02000400000000000000" pitchFamily="2" charset="0"/>
              </a:rPr>
              <a:t>Nemáme před sebou třídu, </a:t>
            </a:r>
            <a:br>
              <a:rPr lang="cs-CZ" sz="4000" dirty="0" smtClean="0">
                <a:latin typeface="Noteworthy" panose="02000400000000000000" pitchFamily="2" charset="0"/>
                <a:ea typeface="Noteworthy" panose="02000400000000000000" pitchFamily="2" charset="0"/>
              </a:rPr>
            </a:br>
            <a:r>
              <a:rPr lang="cs-CZ" sz="4000" dirty="0" smtClean="0">
                <a:latin typeface="Noteworthy" panose="02000400000000000000" pitchFamily="2" charset="0"/>
                <a:ea typeface="Noteworthy" panose="02000400000000000000" pitchFamily="2" charset="0"/>
              </a:rPr>
              <a:t>ale konkrétní žáky -</a:t>
            </a:r>
            <a:br>
              <a:rPr lang="cs-CZ" sz="4000" dirty="0" smtClean="0">
                <a:latin typeface="Noteworthy" panose="02000400000000000000" pitchFamily="2" charset="0"/>
                <a:ea typeface="Noteworthy" panose="02000400000000000000" pitchFamily="2" charset="0"/>
              </a:rPr>
            </a:br>
            <a:r>
              <a:rPr lang="cs-CZ" sz="4000" dirty="0" smtClean="0">
                <a:latin typeface="Noteworthy" panose="02000400000000000000" pitchFamily="2" charset="0"/>
                <a:ea typeface="Noteworthy" panose="02000400000000000000" pitchFamily="2" charset="0"/>
              </a:rPr>
              <a:t>diferencujme!</a:t>
            </a:r>
            <a:endParaRPr lang="cs-CZ" sz="4000" dirty="0">
              <a:latin typeface="Noteworthy" panose="02000400000000000000" pitchFamily="2" charset="0"/>
              <a:ea typeface="Noteworthy" panose="02000400000000000000" pitchFamily="2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443" y="1248786"/>
            <a:ext cx="6895323" cy="435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45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latin typeface="Noteworthy" panose="02000400000000000000" pitchFamily="2" charset="0"/>
                <a:ea typeface="Noteworthy" panose="02000400000000000000" pitchFamily="2" charset="0"/>
              </a:rPr>
              <a:t>Děkuji vám za pozornost</a:t>
            </a:r>
            <a:endParaRPr lang="cs-CZ" dirty="0">
              <a:latin typeface="Noteworthy" panose="02000400000000000000" pitchFamily="2" charset="0"/>
              <a:ea typeface="Noteworthy" panose="02000400000000000000" pitchFamily="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3600" dirty="0" smtClean="0">
                <a:latin typeface="Noteworthy" panose="02000400000000000000" pitchFamily="2" charset="0"/>
                <a:ea typeface="Noteworthy" panose="02000400000000000000" pitchFamily="2" charset="0"/>
              </a:rPr>
              <a:t>Marie Gottfriedová</a:t>
            </a:r>
            <a:endParaRPr lang="cs-CZ" sz="3600" dirty="0">
              <a:latin typeface="Noteworthy" panose="02000400000000000000" pitchFamily="2" charset="0"/>
              <a:ea typeface="Noteworthy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880628"/>
      </p:ext>
    </p:extLst>
  </p:cSld>
  <p:clrMapOvr>
    <a:masterClrMapping/>
  </p:clrMapOvr>
</p:sld>
</file>

<file path=ppt/theme/theme1.xml><?xml version="1.0" encoding="utf-8"?>
<a:theme xmlns:a="http://schemas.openxmlformats.org/drawingml/2006/main" name="Rámeček">
  <a:themeElements>
    <a:clrScheme name="Fra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TM03457475[[fn=Rámeček]]</Template>
  <TotalTime>74</TotalTime>
  <Words>229</Words>
  <Application>Microsoft Office PowerPoint</Application>
  <PresentationFormat>Širokoúhlá obrazovka</PresentationFormat>
  <Paragraphs>45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Corbel</vt:lpstr>
      <vt:lpstr>Noteworthy</vt:lpstr>
      <vt:lpstr>Wingdings 2</vt:lpstr>
      <vt:lpstr>Rámeček</vt:lpstr>
      <vt:lpstr>Nerovnosti ve vzdělávání Jak je odstraňovat </vt:lpstr>
      <vt:lpstr>Stejný přístup  X  Rovný přístup</vt:lpstr>
      <vt:lpstr>Odstraňování nerovností – kde začít?</vt:lpstr>
      <vt:lpstr>Na co se  v naší škole zaměřujeme  při odbourávání nerovností</vt:lpstr>
      <vt:lpstr>Materiální nároky školy</vt:lpstr>
      <vt:lpstr>Očekávání ze strany školy</vt:lpstr>
      <vt:lpstr>Hodnocení žáků</vt:lpstr>
      <vt:lpstr>Nemáme před sebou třídu,  ale konkrétní žáky - diferencujme!</vt:lpstr>
      <vt:lpstr>Děkuji vám za pozornost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Nerovnosti ve vzdělávání</dc:title>
  <dc:creator>Gottfriedová Marie</dc:creator>
  <cp:lastModifiedBy>  </cp:lastModifiedBy>
  <cp:revision>53</cp:revision>
  <dcterms:created xsi:type="dcterms:W3CDTF">2021-03-04T07:12:27Z</dcterms:created>
  <dcterms:modified xsi:type="dcterms:W3CDTF">2021-03-05T14:11:56Z</dcterms:modified>
</cp:coreProperties>
</file>