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3"/>
    <p:sldId id="257" r:id="rId4"/>
    <p:sldId id="258" r:id="rId6"/>
    <p:sldId id="259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 showGuides="1">
      <p:cViewPr varScale="1">
        <p:scale>
          <a:sx n="53" d="100"/>
          <a:sy n="53" d="100"/>
        </p:scale>
        <p:origin x="180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r>
              <a:rPr lang="cs-CZ" altLang="en-US" dirty="0"/>
              <a:t>→ imperatief preteritum: 	</a:t>
            </a:r>
            <a:r>
              <a:rPr lang="cs-CZ" altLang="en-US" i="1" dirty="0">
                <a:solidFill>
                  <a:srgbClr val="FF0000"/>
                </a:solidFill>
              </a:rPr>
              <a:t>Was dan maar eerder gekomen!</a:t>
            </a:r>
            <a:endParaRPr lang="cs-CZ" altLang="en-US" i="1" dirty="0">
              <a:solidFill>
                <a:srgbClr val="FF0000"/>
              </a:solidFill>
            </a:endParaRPr>
          </a:p>
          <a:p>
            <a:pPr lvl="0" eaLnBrk="1" hangingPunct="1">
              <a:spcBef>
                <a:spcPct val="0"/>
              </a:spcBef>
            </a:pPr>
            <a:endParaRPr lang="cs-CZ" altLang="cs-CZ" dirty="0"/>
          </a:p>
        </p:txBody>
      </p:sp>
      <p:sp>
        <p:nvSpPr>
          <p:cNvPr id="8196" name="Zástupný symbol pro číslo snímku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cs-CZ" altLang="cs-CZ" sz="1200" dirty="0"/>
            </a:fld>
            <a:endParaRPr lang="cs-CZ" altLang="cs-CZ" sz="12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0243" name="Zástupný symbol pro poznámky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cs-CZ" altLang="cs-CZ" dirty="0"/>
          </a:p>
        </p:txBody>
      </p:sp>
      <p:sp>
        <p:nvSpPr>
          <p:cNvPr id="10244" name="Zástupný symbol pro číslo snímku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cs-CZ" altLang="cs-CZ" sz="1200" dirty="0"/>
            </a:fld>
            <a:endParaRPr lang="cs-CZ" altLang="cs-CZ" sz="120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22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cs-CZ" altLang="cs-CZ" dirty="0"/>
          </a:p>
        </p:txBody>
      </p:sp>
      <p:sp>
        <p:nvSpPr>
          <p:cNvPr id="12292" name="Zástupný symbol pro číslo snímku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cs-CZ" altLang="cs-CZ" sz="1200" dirty="0"/>
            </a:fld>
            <a:endParaRPr lang="cs-CZ" altLang="cs-CZ" sz="1200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4339" name="Zástupný symbol pro poznámky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/>
            <a:r>
              <a:rPr lang="cs-CZ" altLang="cs-CZ" dirty="0"/>
              <a:t>→ bijzin van </a:t>
            </a:r>
            <a:r>
              <a:rPr lang="cs-CZ" altLang="cs-CZ" b="1" dirty="0"/>
              <a:t>veronderstelling /voorwaarde</a:t>
            </a:r>
            <a:r>
              <a:rPr lang="cs-CZ" altLang="cs-CZ" dirty="0"/>
              <a:t>	</a:t>
            </a:r>
            <a:r>
              <a:rPr lang="en-GB" altLang="cs-CZ" dirty="0"/>
              <a:t> (přípustka, podmínka)</a:t>
            </a:r>
            <a:endParaRPr lang="en-GB" altLang="cs-CZ" dirty="0"/>
          </a:p>
          <a:p>
            <a:pPr lvl="0" eaLnBrk="1" hangingPunct="1"/>
            <a:r>
              <a:rPr lang="cs-CZ" altLang="cs-CZ" dirty="0"/>
              <a:t>	</a:t>
            </a:r>
            <a:endParaRPr lang="cs-CZ" altLang="cs-CZ" dirty="0"/>
          </a:p>
          <a:p>
            <a:pPr lvl="0" eaLnBrk="1" hangingPunct="1"/>
            <a:r>
              <a:rPr lang="cs-CZ" altLang="cs-CZ" i="1" dirty="0">
                <a:solidFill>
                  <a:srgbClr val="FF0000"/>
                </a:solidFill>
              </a:rPr>
              <a:t>	</a:t>
            </a:r>
            <a:r>
              <a:rPr lang="cs-CZ" altLang="cs-CZ" b="1" i="1" dirty="0">
                <a:solidFill>
                  <a:srgbClr val="FF0000"/>
                </a:solidFill>
              </a:rPr>
              <a:t>Zeg mij wat je leest </a:t>
            </a:r>
            <a:r>
              <a:rPr lang="cs-CZ" altLang="cs-CZ" i="1" dirty="0">
                <a:solidFill>
                  <a:srgbClr val="FF0000"/>
                </a:solidFill>
              </a:rPr>
              <a:t>en ik zal je zeggen wie je bent.</a:t>
            </a:r>
            <a:endParaRPr lang="en-GB" altLang="cs-CZ" i="1" dirty="0">
              <a:solidFill>
                <a:srgbClr val="FF0000"/>
              </a:solidFill>
            </a:endParaRPr>
          </a:p>
          <a:p>
            <a:pPr lvl="0" eaLnBrk="1" hangingPunct="1"/>
            <a:endParaRPr lang="cs-CZ" altLang="cs-CZ" i="1" dirty="0">
              <a:solidFill>
                <a:srgbClr val="FF0000"/>
              </a:solidFill>
            </a:endParaRPr>
          </a:p>
          <a:p>
            <a:pPr lvl="0" eaLnBrk="1" hangingPunct="1"/>
            <a:r>
              <a:rPr lang="cs-CZ" altLang="cs-CZ" b="1" i="1" dirty="0">
                <a:solidFill>
                  <a:srgbClr val="FF0000"/>
                </a:solidFill>
              </a:rPr>
              <a:t>	Houd eens op of ik ga gillen</a:t>
            </a:r>
            <a:r>
              <a:rPr lang="cs-CZ" altLang="cs-CZ" i="1" dirty="0">
                <a:solidFill>
                  <a:srgbClr val="FF0000"/>
                </a:solidFill>
              </a:rPr>
              <a:t>!</a:t>
            </a:r>
            <a:endParaRPr lang="cs-CZ" altLang="cs-CZ" i="1" dirty="0">
              <a:solidFill>
                <a:srgbClr val="FF0000"/>
              </a:solidFill>
            </a:endParaRPr>
          </a:p>
          <a:p>
            <a:pPr lvl="0" eaLnBrk="1" hangingPunct="1">
              <a:spcBef>
                <a:spcPct val="0"/>
              </a:spcBef>
            </a:pPr>
            <a:endParaRPr lang="cs-CZ" altLang="cs-CZ" dirty="0"/>
          </a:p>
        </p:txBody>
      </p:sp>
      <p:sp>
        <p:nvSpPr>
          <p:cNvPr id="14340" name="Zástupný symbol pro číslo snímku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cs-CZ" altLang="cs-CZ" sz="1200" dirty="0"/>
            </a:fld>
            <a:endParaRPr lang="cs-CZ" altLang="cs-CZ" sz="1200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6387" name="Zástupný symbol pro poznámky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cs-CZ" altLang="cs-CZ" dirty="0"/>
          </a:p>
        </p:txBody>
      </p:sp>
      <p:sp>
        <p:nvSpPr>
          <p:cNvPr id="16388" name="Zástupný symbol pro číslo snímku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cs-CZ" altLang="cs-CZ" sz="1200" dirty="0"/>
            </a:fld>
            <a:endParaRPr lang="cs-CZ" altLang="cs-CZ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altLang="en-US" b="1" dirty="0"/>
              <a:t>IMPERATIEF</a:t>
            </a:r>
            <a:endParaRPr lang="cs-CZ" alt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81063"/>
          </a:xfrm>
        </p:spPr>
        <p:txBody>
          <a:bodyPr vert="horz" wrap="square" lIns="91440" tIns="45720" rIns="91440" bIns="45720" numCol="1" rtlCol="0" anchor="ctr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cs-CZ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IMPERATIEF</a:t>
            </a:r>
            <a:r>
              <a:rPr kumimoji="0" lang="cs-CZ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</a:t>
            </a:r>
            <a:r>
              <a:rPr kumimoji="0" lang="cs-CZ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/ </a:t>
            </a:r>
            <a:r>
              <a:rPr kumimoji="0" lang="cs-CZ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Gebiedende</a:t>
            </a:r>
            <a:r>
              <a:rPr kumimoji="0" lang="cs-CZ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</a:t>
            </a:r>
            <a:r>
              <a:rPr kumimoji="0" lang="cs-CZ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wijs</a:t>
            </a:r>
            <a:endParaRPr kumimoji="0" lang="cs-CZ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401638" y="1146175"/>
            <a:ext cx="11458575" cy="5518150"/>
          </a:xfrm>
        </p:spPr>
        <p:txBody>
          <a:bodyPr vert="horz" wrap="square" lIns="91440" tIns="45720" rIns="91440" bIns="45720" numCol="1" rtlCol="0" anchor="t" anchorCtr="0" compatLnSpc="1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GB" sz="2800" b="0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cs-CZ" sz="33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→ </a:t>
            </a:r>
            <a:r>
              <a:rPr kumimoji="0" lang="en-GB" sz="33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dezelfde</a:t>
            </a:r>
            <a:r>
              <a:rPr kumimoji="0" lang="en-GB" sz="33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33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vorm</a:t>
            </a:r>
            <a:r>
              <a:rPr kumimoji="0" lang="en-GB" sz="33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33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voor</a:t>
            </a:r>
            <a:r>
              <a:rPr kumimoji="0" lang="en-GB" sz="3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   </a:t>
            </a:r>
            <a:r>
              <a:rPr kumimoji="0" lang="en-GB" sz="33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jij</a:t>
            </a:r>
            <a:r>
              <a:rPr kumimoji="0" lang="en-GB" sz="33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en-GB" sz="33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  u  /  </a:t>
            </a:r>
            <a:r>
              <a:rPr kumimoji="0" lang="en-GB" sz="33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jullie</a:t>
            </a:r>
            <a:endParaRPr kumimoji="0" lang="en-GB" sz="2800" b="1" i="0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cs-C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endParaRPr kumimoji="0" lang="cs-CZ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cs-CZ" sz="3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→ </a:t>
            </a:r>
            <a:r>
              <a:rPr kumimoji="0" lang="cs-CZ" sz="33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zonder</a:t>
            </a:r>
            <a:r>
              <a:rPr kumimoji="0" lang="cs-CZ" sz="3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33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onderwerp</a:t>
            </a:r>
            <a:r>
              <a:rPr kumimoji="0" lang="cs-CZ" sz="3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	</a:t>
            </a:r>
            <a:r>
              <a:rPr kumimoji="0" lang="cs-CZ" sz="33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Zeg</a:t>
            </a:r>
            <a:r>
              <a:rPr kumimoji="0" lang="cs-CZ" sz="33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33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het</a:t>
            </a:r>
            <a:r>
              <a:rPr kumimoji="0" lang="cs-CZ" sz="33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maar</a:t>
            </a:r>
            <a:r>
              <a:rPr kumimoji="0" lang="cs-CZ" sz="33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cs-CZ" sz="33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jongen</a:t>
            </a:r>
            <a:r>
              <a:rPr kumimoji="0" lang="cs-CZ" sz="33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(s).</a:t>
            </a:r>
            <a:endParaRPr kumimoji="0" lang="en-GB" sz="3300" b="0" i="1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cs-CZ" sz="3300" b="0" i="1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cs-CZ" sz="33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cs-CZ" sz="33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</a:t>
            </a:r>
            <a:r>
              <a:rPr kumimoji="0" lang="en-GB" sz="33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cs-CZ" sz="33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Ga</a:t>
            </a:r>
            <a:r>
              <a:rPr kumimoji="0" lang="cs-CZ" sz="33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33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maar </a:t>
            </a:r>
            <a:r>
              <a:rPr kumimoji="0" lang="cs-CZ" sz="33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weg</a:t>
            </a:r>
            <a:r>
              <a:rPr kumimoji="0" lang="cs-CZ" sz="33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cs-CZ" sz="33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kerel</a:t>
            </a:r>
            <a:r>
              <a:rPr kumimoji="0" lang="cs-CZ" sz="33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(s).</a:t>
            </a:r>
            <a:endParaRPr kumimoji="0" lang="en-GB" sz="3300" b="0" i="1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GB" sz="3300" b="0" i="1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GB" sz="33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n-GB" sz="33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	</a:t>
            </a:r>
            <a:r>
              <a:rPr kumimoji="0" lang="en-GB" sz="33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Doe de </a:t>
            </a:r>
            <a:r>
              <a:rPr kumimoji="0" lang="en-GB" sz="33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deur</a:t>
            </a:r>
            <a:r>
              <a:rPr kumimoji="0" lang="en-GB" sz="33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even </a:t>
            </a:r>
            <a:r>
              <a:rPr kumimoji="0" lang="en-GB" sz="33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dicht</a:t>
            </a:r>
            <a:r>
              <a:rPr kumimoji="0" lang="en-GB" sz="33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GB" sz="33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mevrouw</a:t>
            </a:r>
            <a:r>
              <a:rPr kumimoji="0" lang="en-GB" sz="33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en-GB" sz="3300" b="0" i="1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GB" sz="3300" b="0" i="1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GB" sz="33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n-GB" sz="33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	</a:t>
            </a:r>
            <a:r>
              <a:rPr kumimoji="0" lang="en-GB" sz="33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Wees maar </a:t>
            </a:r>
            <a:r>
              <a:rPr kumimoji="0" lang="en-GB" sz="33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rustig</a:t>
            </a:r>
            <a:r>
              <a:rPr kumimoji="0" lang="en-GB" sz="33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…</a:t>
            </a:r>
            <a:endParaRPr kumimoji="0" lang="en-GB" sz="3300" b="0" i="1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GB" sz="33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GB" sz="3300" b="0" i="1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8" end="5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charRg st="48" end="5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charRg st="48" end="5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" end="4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charRg st="1" end="4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charRg st="1" end="4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50" end="9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charRg st="50" end="9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charRg st="50" end="9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97" end="1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charRg st="97" end="12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charRg st="97" end="12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26" end="16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charRg st="126" end="16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charRg st="126" end="16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65" end="19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charRg st="165" end="19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charRg st="165" end="19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81063"/>
          </a:xfrm>
        </p:spPr>
        <p:txBody>
          <a:bodyPr vert="horz" wrap="square" lIns="91440" tIns="45720" rIns="91440" bIns="45720" numCol="1" rtlCol="0" anchor="ctr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cs-CZ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IMPERATIEF</a:t>
            </a:r>
            <a:r>
              <a:rPr kumimoji="0" lang="cs-CZ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</a:t>
            </a:r>
            <a:r>
              <a:rPr kumimoji="0" lang="cs-CZ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/ </a:t>
            </a:r>
            <a:r>
              <a:rPr kumimoji="0" lang="cs-CZ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Gebiedende</a:t>
            </a:r>
            <a:r>
              <a:rPr kumimoji="0" lang="cs-CZ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</a:t>
            </a:r>
            <a:r>
              <a:rPr kumimoji="0" lang="cs-CZ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wijs</a:t>
            </a:r>
            <a:endParaRPr kumimoji="0" lang="cs-CZ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401638" y="1246188"/>
            <a:ext cx="11458575" cy="5418138"/>
          </a:xfrm>
        </p:spPr>
        <p:txBody>
          <a:bodyPr vert="horz" wrap="square" lIns="91440" tIns="45720" rIns="91440" bIns="45720" numCol="1" rtlCol="0" anchor="t" anchorCtr="0" compatLnSpc="1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GB" sz="28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ANDERE </a:t>
            </a:r>
            <a:r>
              <a:rPr kumimoji="0" lang="cs-CZ" sz="28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VORMEN</a:t>
            </a:r>
            <a:r>
              <a:rPr kumimoji="0" lang="cs-C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VAN IMPERATIEF:</a:t>
            </a:r>
            <a:r>
              <a:rPr kumimoji="0" lang="cs-C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	</a:t>
            </a: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cs-CZ" sz="3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→ </a:t>
            </a:r>
            <a:r>
              <a:rPr kumimoji="0" lang="cs-CZ" sz="33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met </a:t>
            </a:r>
            <a:r>
              <a:rPr kumimoji="0" lang="cs-CZ" sz="33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onderwerp</a:t>
            </a:r>
            <a:r>
              <a:rPr kumimoji="0" lang="en-GB" sz="3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“U”</a:t>
            </a:r>
            <a:r>
              <a:rPr kumimoji="0" lang="cs-CZ" sz="33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	</a:t>
            </a:r>
            <a:r>
              <a:rPr lang="cs-CZ" sz="2600" b="1" noProof="0" dirty="0">
                <a:ln>
                  <a:noFill/>
                </a:ln>
                <a:effectLst/>
                <a:uLnTx/>
                <a:uFillTx/>
                <a:sym typeface="+mn-ea"/>
              </a:rPr>
              <a:t>(</a:t>
            </a:r>
            <a:r>
              <a:rPr lang="cs-CZ" sz="2600" b="1" noProof="0" dirty="0" err="1">
                <a:ln>
                  <a:noFill/>
                </a:ln>
                <a:effectLst/>
                <a:uLnTx/>
                <a:uFillTx/>
                <a:sym typeface="+mn-ea"/>
              </a:rPr>
              <a:t>beleefdheidsvorm - ZDVOŘILÁ FORMA, VYKÁNÍ</a:t>
            </a:r>
            <a:r>
              <a:rPr lang="cs-CZ" sz="2600" b="1" noProof="0" dirty="0">
                <a:ln>
                  <a:noFill/>
                </a:ln>
                <a:effectLst/>
                <a:uLnTx/>
                <a:uFillTx/>
                <a:sym typeface="+mn-ea"/>
              </a:rPr>
              <a:t>)</a:t>
            </a:r>
            <a:endParaRPr kumimoji="0" lang="cs-CZ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cs-CZ" sz="3300" b="0" i="1" u="none" strike="noStrike" kern="1200" cap="none" spc="0" normalizeH="0" baseline="0" noProof="0" dirty="0" err="1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cs-CZ" sz="3300" b="0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Zegt</a:t>
            </a:r>
            <a:r>
              <a:rPr kumimoji="0" lang="cs-CZ" sz="33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u </a:t>
            </a:r>
            <a:r>
              <a:rPr kumimoji="0" lang="cs-CZ" sz="3300" b="0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het</a:t>
            </a:r>
            <a:r>
              <a:rPr kumimoji="0" lang="cs-CZ" sz="33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maar, </a:t>
            </a:r>
            <a:r>
              <a:rPr kumimoji="0" lang="cs-CZ" sz="3300" b="0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meneer</a:t>
            </a:r>
            <a:r>
              <a:rPr kumimoji="0" lang="cs-CZ" sz="33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r>
              <a:rPr kumimoji="0" lang="en-GB" sz="33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n-GB" sz="1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cs-CZ" sz="1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r>
              <a:rPr kumimoji="0" lang="en-GB" sz="1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endParaRPr kumimoji="0" lang="en-GB" sz="1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GB" sz="1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GB" sz="3300" b="0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Weest</a:t>
            </a:r>
            <a:r>
              <a:rPr kumimoji="0" lang="en-GB" sz="33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u </a:t>
            </a:r>
            <a:r>
              <a:rPr kumimoji="0" lang="en-GB" sz="3300" b="0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niet</a:t>
            </a:r>
            <a:r>
              <a:rPr kumimoji="0" lang="en-GB" sz="33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zo </a:t>
            </a:r>
            <a:r>
              <a:rPr kumimoji="0" lang="en-GB" sz="3300" b="0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streng</a:t>
            </a:r>
            <a:r>
              <a:rPr kumimoji="0" lang="en-GB" sz="33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GB" sz="3300" b="0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heer</a:t>
            </a:r>
            <a:r>
              <a:rPr kumimoji="0" lang="en-GB" sz="33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professor</a:t>
            </a:r>
            <a:r>
              <a:rPr kumimoji="0" lang="en-GB" sz="33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en-GB" sz="3300" b="0" i="1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GB" sz="3300" b="0" i="1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GB" sz="3300" b="0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Neemt</a:t>
            </a:r>
            <a:r>
              <a:rPr kumimoji="0" lang="en-GB" sz="33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u maar </a:t>
            </a:r>
            <a:r>
              <a:rPr kumimoji="0" lang="en-GB" sz="3300" b="0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plaats</a:t>
            </a:r>
            <a:r>
              <a:rPr kumimoji="0" lang="en-GB" sz="33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GB" sz="3300" b="0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mevrouw</a:t>
            </a:r>
            <a:r>
              <a:rPr kumimoji="0" lang="en-GB" sz="33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endParaRPr kumimoji="0" lang="cs-CZ" sz="3300" b="0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cs-CZ" sz="33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cs-CZ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r>
              <a:rPr kumimoji="0" lang="en-GB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endParaRPr kumimoji="0" lang="cs-CZ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6368415" y="1185545"/>
            <a:ext cx="2424113" cy="69373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STAM + </a:t>
            </a:r>
            <a:r>
              <a:rPr kumimoji="0" lang="en-GB" sz="1800" b="1" i="1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-t 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 </a:t>
            </a:r>
            <a:r>
              <a:rPr kumimoji="0" lang="en-GB" sz="1800" b="1" i="1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endParaRPr kumimoji="0" lang="en-GB" sz="1800" b="0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0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charRg st="0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charRg st="0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33" end="10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charRg st="33" end="10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charRg st="33" end="10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char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char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char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char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46" end="18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charRg st="146" end="18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charRg st="146" end="18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259" end="26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charRg st="259" end="26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charRg st="259" end="26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81063"/>
          </a:xfrm>
        </p:spPr>
        <p:txBody>
          <a:bodyPr vert="horz" wrap="square" lIns="91440" tIns="45720" rIns="91440" bIns="45720" numCol="1" rtlCol="0" anchor="ctr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cs-CZ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IMPERATIEF</a:t>
            </a:r>
            <a:r>
              <a:rPr kumimoji="0" lang="cs-CZ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</a:t>
            </a:r>
            <a:r>
              <a:rPr kumimoji="0" lang="cs-CZ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/ </a:t>
            </a:r>
            <a:r>
              <a:rPr kumimoji="0" lang="cs-CZ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Gebiedende</a:t>
            </a:r>
            <a:r>
              <a:rPr kumimoji="0" lang="cs-CZ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</a:t>
            </a:r>
            <a:r>
              <a:rPr kumimoji="0" lang="cs-CZ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wijs</a:t>
            </a:r>
            <a:endParaRPr kumimoji="0" lang="cs-CZ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401638" y="1246188"/>
            <a:ext cx="11458575" cy="5418137"/>
          </a:xfrm>
        </p:spPr>
        <p:txBody>
          <a:bodyPr vert="horz" wrap="square" lIns="91440" tIns="45720" rIns="91440" bIns="45720" anchor="t" anchorCtr="0"/>
          <a:p>
            <a:pPr marL="0" indent="0" eaLnBrk="1" hangingPunct="1">
              <a:buNone/>
            </a:pPr>
            <a:endParaRPr lang="en-GB" altLang="cs-CZ" sz="3300" i="1" dirty="0">
              <a:solidFill>
                <a:srgbClr val="FF0000"/>
              </a:solidFill>
            </a:endParaRPr>
          </a:p>
          <a:p>
            <a:pPr marL="0" indent="0" eaLnBrk="1" hangingPunct="1">
              <a:buNone/>
            </a:pPr>
            <a:r>
              <a:rPr lang="cs-CZ" altLang="cs-CZ" sz="3300" dirty="0"/>
              <a:t>→ </a:t>
            </a:r>
            <a:r>
              <a:rPr lang="en-GB" altLang="cs-CZ" sz="3300" dirty="0"/>
              <a:t>voor 1ste persoon pl.</a:t>
            </a:r>
            <a:r>
              <a:rPr lang="en-GB" altLang="cs-CZ" sz="3300" i="1" dirty="0">
                <a:solidFill>
                  <a:srgbClr val="FF0000"/>
                </a:solidFill>
              </a:rPr>
              <a:t>		</a:t>
            </a:r>
            <a:r>
              <a:rPr lang="cs-CZ" altLang="cs-CZ" sz="3300" b="1" i="1" dirty="0">
                <a:solidFill>
                  <a:srgbClr val="00B050"/>
                </a:solidFill>
              </a:rPr>
              <a:t>Laten we </a:t>
            </a:r>
            <a:r>
              <a:rPr lang="en-GB" altLang="cs-CZ" sz="3300" i="1" dirty="0">
                <a:solidFill>
                  <a:srgbClr val="00B050"/>
                </a:solidFill>
              </a:rPr>
              <a:t>deze taak</a:t>
            </a:r>
            <a:r>
              <a:rPr lang="cs-CZ" altLang="cs-CZ" sz="3300" i="1" dirty="0">
                <a:solidFill>
                  <a:srgbClr val="00B050"/>
                </a:solidFill>
              </a:rPr>
              <a:t> </a:t>
            </a:r>
            <a:r>
              <a:rPr lang="en-GB" altLang="cs-CZ" sz="3300" b="1" i="1" dirty="0">
                <a:solidFill>
                  <a:srgbClr val="00B050"/>
                </a:solidFill>
              </a:rPr>
              <a:t>afmaken</a:t>
            </a:r>
            <a:r>
              <a:rPr lang="cs-CZ" altLang="cs-CZ" sz="3300" b="1" i="1" dirty="0">
                <a:solidFill>
                  <a:srgbClr val="00B050"/>
                </a:solidFill>
              </a:rPr>
              <a:t>!</a:t>
            </a:r>
            <a:endParaRPr lang="en-GB" altLang="cs-CZ" sz="3300" b="1" i="1" dirty="0">
              <a:solidFill>
                <a:srgbClr val="00B050"/>
              </a:solidFill>
            </a:endParaRPr>
          </a:p>
          <a:p>
            <a:pPr marL="0" indent="0" eaLnBrk="1" hangingPunct="1">
              <a:buNone/>
            </a:pPr>
            <a:r>
              <a:rPr lang="en-GB" altLang="cs-CZ" sz="3300" b="1" i="1" dirty="0">
                <a:solidFill>
                  <a:srgbClr val="00B050"/>
                </a:solidFill>
              </a:rPr>
              <a:t>						Laten we </a:t>
            </a:r>
            <a:r>
              <a:rPr lang="en-GB" altLang="cs-CZ" sz="3300" i="1" dirty="0">
                <a:solidFill>
                  <a:srgbClr val="00B050"/>
                </a:solidFill>
              </a:rPr>
              <a:t>het</a:t>
            </a:r>
            <a:r>
              <a:rPr lang="en-GB" altLang="cs-CZ" sz="3300" b="1" i="1" dirty="0">
                <a:solidFill>
                  <a:srgbClr val="00B050"/>
                </a:solidFill>
              </a:rPr>
              <a:t> proberen. </a:t>
            </a:r>
            <a:endParaRPr lang="cs-CZ" altLang="cs-CZ" sz="3300" b="1" i="1" dirty="0">
              <a:solidFill>
                <a:srgbClr val="00B050"/>
              </a:solidFill>
            </a:endParaRPr>
          </a:p>
          <a:p>
            <a:pPr marL="0" indent="0" eaLnBrk="1" hangingPunct="1">
              <a:buNone/>
            </a:pPr>
            <a:endParaRPr lang="cs-CZ" altLang="cs-CZ" sz="3300" i="1" dirty="0">
              <a:solidFill>
                <a:srgbClr val="FF0000"/>
              </a:solidFill>
            </a:endParaRPr>
          </a:p>
          <a:p>
            <a:pPr marL="0" indent="0" eaLnBrk="1" hangingPunct="1">
              <a:buNone/>
            </a:pPr>
            <a:endParaRPr lang="cs-CZ" altLang="cs-CZ" sz="3300" i="1" dirty="0">
              <a:solidFill>
                <a:srgbClr val="FF0000"/>
              </a:solidFill>
            </a:endParaRPr>
          </a:p>
          <a:p>
            <a:pPr marL="0" indent="0" eaLnBrk="1" hangingPunct="1">
              <a:buNone/>
            </a:pPr>
            <a:r>
              <a:rPr lang="cs-CZ" altLang="cs-CZ" sz="3300" dirty="0"/>
              <a:t>→ informeel/ regionaal: 		</a:t>
            </a:r>
            <a:r>
              <a:rPr lang="cs-CZ" altLang="cs-CZ" sz="3300" i="1" dirty="0">
                <a:solidFill>
                  <a:srgbClr val="7030A0"/>
                </a:solidFill>
              </a:rPr>
              <a:t>Werk ze! / Slaap ze! </a:t>
            </a:r>
            <a:endParaRPr lang="cs-CZ" altLang="cs-CZ" sz="3300" i="1" dirty="0">
              <a:solidFill>
                <a:srgbClr val="7030A0"/>
              </a:solidFill>
            </a:endParaRPr>
          </a:p>
          <a:p>
            <a:pPr marL="0" indent="0" eaLnBrk="1" hangingPunct="1">
              <a:buNone/>
            </a:pPr>
            <a:r>
              <a:rPr lang="cs-CZ" altLang="cs-CZ" dirty="0"/>
              <a:t> </a:t>
            </a:r>
            <a:endParaRPr lang="cs-CZ" alt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" end="5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charRg st="1" end="5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charRg st="1" end="5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54" end="8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charRg st="54" end="8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charRg st="54" end="8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86" end="13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charRg st="86" end="13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charRg st="86" end="13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34" end="13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charRg st="134" end="13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charRg st="134" end="13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838200" y="1274763"/>
            <a:ext cx="10515600" cy="5583237"/>
          </a:xfrm>
        </p:spPr>
        <p:txBody>
          <a:bodyPr vert="horz" wrap="square" lIns="91440" tIns="45720" rIns="91440" bIns="45720" anchor="t" anchorCtr="0"/>
          <a:p>
            <a:pPr marL="0" indent="0" eaLnBrk="1" hangingPunct="1">
              <a:lnSpc>
                <a:spcPct val="100000"/>
              </a:lnSpc>
              <a:buNone/>
            </a:pPr>
            <a:r>
              <a:rPr lang="cs-CZ" altLang="cs-CZ" b="1" u="sng" dirty="0"/>
              <a:t>PARTIKELS </a:t>
            </a:r>
            <a:r>
              <a:rPr lang="cs-CZ" altLang="cs-CZ" dirty="0"/>
              <a:t>→ beleefd, zachter: </a:t>
            </a:r>
            <a:r>
              <a:rPr lang="cs-CZ" altLang="cs-CZ" i="1" dirty="0">
                <a:solidFill>
                  <a:srgbClr val="7030A0"/>
                </a:solidFill>
              </a:rPr>
              <a:t>maar, toch, eens, even, eventjes</a:t>
            </a:r>
            <a:r>
              <a:rPr lang="cs-CZ" altLang="cs-CZ" dirty="0"/>
              <a:t>…</a:t>
            </a:r>
            <a:endParaRPr lang="cs-CZ" altLang="cs-CZ" i="1" dirty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100000"/>
              </a:lnSpc>
              <a:buNone/>
            </a:pPr>
            <a:endParaRPr lang="cs-CZ" altLang="cs-CZ" sz="1300" dirty="0"/>
          </a:p>
          <a:p>
            <a:pPr marL="0" indent="0" eaLnBrk="1" hangingPunct="1">
              <a:lnSpc>
                <a:spcPct val="100000"/>
              </a:lnSpc>
              <a:buNone/>
            </a:pPr>
            <a:r>
              <a:rPr lang="cs-CZ" altLang="cs-CZ" u="sng" dirty="0"/>
              <a:t>GEBRUIK</a:t>
            </a:r>
            <a:r>
              <a:rPr lang="cs-CZ" altLang="cs-CZ" dirty="0"/>
              <a:t>:</a:t>
            </a:r>
            <a:endParaRPr lang="cs-CZ" altLang="cs-CZ" dirty="0"/>
          </a:p>
          <a:p>
            <a:pPr marL="0" indent="0" eaLnBrk="1" hangingPunct="1">
              <a:lnSpc>
                <a:spcPct val="110000"/>
              </a:lnSpc>
              <a:buNone/>
            </a:pPr>
            <a:r>
              <a:rPr lang="cs-CZ" altLang="cs-CZ" dirty="0"/>
              <a:t>→ </a:t>
            </a:r>
            <a:r>
              <a:rPr lang="cs-CZ" altLang="cs-CZ" b="1" dirty="0"/>
              <a:t>bevel, advies, verzoek</a:t>
            </a:r>
            <a:r>
              <a:rPr lang="cs-CZ" altLang="cs-CZ" dirty="0"/>
              <a:t>: 	</a:t>
            </a:r>
            <a:r>
              <a:rPr lang="cs-CZ" altLang="cs-CZ" b="1" i="1" dirty="0">
                <a:solidFill>
                  <a:srgbClr val="FF0000"/>
                </a:solidFill>
              </a:rPr>
              <a:t>Ga </a:t>
            </a:r>
            <a:r>
              <a:rPr lang="cs-CZ" altLang="cs-CZ" b="1" i="1" u="sng" dirty="0">
                <a:solidFill>
                  <a:srgbClr val="FF0000"/>
                </a:solidFill>
              </a:rPr>
              <a:t>maar</a:t>
            </a:r>
            <a:r>
              <a:rPr lang="cs-CZ" altLang="cs-CZ" b="1" i="1" dirty="0">
                <a:solidFill>
                  <a:srgbClr val="FF0000"/>
                </a:solidFill>
              </a:rPr>
              <a:t> weg</a:t>
            </a:r>
            <a:r>
              <a:rPr lang="cs-CZ" altLang="cs-CZ" dirty="0"/>
              <a:t>. </a:t>
            </a:r>
            <a:endParaRPr lang="en-GB" altLang="cs-CZ" dirty="0"/>
          </a:p>
          <a:p>
            <a:pPr marL="0" indent="0" eaLnBrk="1" hangingPunct="1">
              <a:lnSpc>
                <a:spcPct val="110000"/>
              </a:lnSpc>
              <a:buNone/>
            </a:pPr>
            <a:r>
              <a:rPr lang="en-GB" altLang="cs-CZ" dirty="0"/>
              <a:t>					</a:t>
            </a:r>
            <a:r>
              <a:rPr lang="en-GB" altLang="cs-CZ" b="1" i="1" dirty="0">
                <a:solidFill>
                  <a:srgbClr val="FF0000"/>
                </a:solidFill>
              </a:rPr>
              <a:t>D</a:t>
            </a:r>
            <a:r>
              <a:rPr lang="cs-CZ" altLang="cs-CZ" b="1" i="1" dirty="0">
                <a:solidFill>
                  <a:srgbClr val="FF0000"/>
                </a:solidFill>
              </a:rPr>
              <a:t>oe de deur </a:t>
            </a:r>
            <a:r>
              <a:rPr lang="cs-CZ" altLang="cs-CZ" b="1" i="1" u="sng" dirty="0">
                <a:solidFill>
                  <a:srgbClr val="FF0000"/>
                </a:solidFill>
              </a:rPr>
              <a:t>even</a:t>
            </a:r>
            <a:r>
              <a:rPr lang="cs-CZ" altLang="cs-CZ" b="1" i="1" dirty="0">
                <a:solidFill>
                  <a:srgbClr val="FF0000"/>
                </a:solidFill>
              </a:rPr>
              <a:t> dicht.</a:t>
            </a:r>
            <a:endParaRPr lang="cs-CZ" altLang="cs-CZ" b="1" i="1" dirty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110000"/>
              </a:lnSpc>
              <a:buNone/>
            </a:pPr>
            <a:r>
              <a:rPr lang="cs-CZ" altLang="cs-CZ" b="1" i="1" dirty="0">
                <a:solidFill>
                  <a:srgbClr val="FF0000"/>
                </a:solidFill>
              </a:rPr>
              <a:t>					Laat me </a:t>
            </a:r>
            <a:r>
              <a:rPr lang="cs-CZ" altLang="cs-CZ" b="1" i="1" u="sng" dirty="0">
                <a:solidFill>
                  <a:srgbClr val="FF0000"/>
                </a:solidFill>
              </a:rPr>
              <a:t>eens</a:t>
            </a:r>
            <a:r>
              <a:rPr lang="cs-CZ" altLang="cs-CZ" b="1" i="1" dirty="0">
                <a:solidFill>
                  <a:srgbClr val="FF0000"/>
                </a:solidFill>
              </a:rPr>
              <a:t> met rust.</a:t>
            </a:r>
            <a:endParaRPr lang="cs-CZ" altLang="cs-CZ" b="1" i="1" dirty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100000"/>
              </a:lnSpc>
              <a:buNone/>
            </a:pPr>
            <a:endParaRPr lang="cs-CZ" altLang="cs-CZ" dirty="0"/>
          </a:p>
          <a:p>
            <a:pPr marL="0" indent="0" eaLnBrk="1" hangingPunct="1">
              <a:buNone/>
            </a:pPr>
            <a:r>
              <a:rPr lang="cs-CZ" altLang="cs-CZ" dirty="0"/>
              <a:t>→ </a:t>
            </a:r>
            <a:r>
              <a:rPr lang="cs-CZ" altLang="cs-CZ" b="1" dirty="0"/>
              <a:t>voorstel</a:t>
            </a:r>
            <a:r>
              <a:rPr lang="cs-CZ" altLang="cs-CZ" dirty="0"/>
              <a:t> </a:t>
            </a:r>
            <a:r>
              <a:rPr lang="en-GB" altLang="cs-CZ" sz="1600" dirty="0"/>
              <a:t>		</a:t>
            </a:r>
            <a:r>
              <a:rPr lang="cs-CZ" altLang="cs-CZ" dirty="0"/>
              <a:t>		</a:t>
            </a:r>
            <a:r>
              <a:rPr lang="cs-CZ" altLang="cs-CZ" b="1" i="1" dirty="0">
                <a:solidFill>
                  <a:srgbClr val="FF0000"/>
                </a:solidFill>
              </a:rPr>
              <a:t>Laten we </a:t>
            </a:r>
            <a:r>
              <a:rPr lang="cs-CZ" altLang="cs-CZ" b="1" i="1" u="sng" dirty="0">
                <a:solidFill>
                  <a:srgbClr val="FF0000"/>
                </a:solidFill>
              </a:rPr>
              <a:t>maar</a:t>
            </a:r>
            <a:r>
              <a:rPr lang="cs-CZ" altLang="cs-CZ" b="1" i="1" dirty="0">
                <a:solidFill>
                  <a:srgbClr val="FF0000"/>
                </a:solidFill>
              </a:rPr>
              <a:t> weggaan!</a:t>
            </a:r>
            <a:endParaRPr lang="cs-CZ" altLang="cs-CZ" b="1" i="1" dirty="0">
              <a:solidFill>
                <a:srgbClr val="FF0000"/>
              </a:solidFill>
            </a:endParaRPr>
          </a:p>
          <a:p>
            <a:pPr marL="0" indent="0" eaLnBrk="1" hangingPunct="1">
              <a:buNone/>
            </a:pPr>
            <a:endParaRPr lang="cs-CZ" altLang="cs-CZ" dirty="0"/>
          </a:p>
          <a:p>
            <a:pPr marL="0" indent="0" eaLnBrk="1" hangingPunct="1">
              <a:buNone/>
            </a:pPr>
            <a:endParaRPr lang="cs-CZ" altLang="cs-CZ" i="1" dirty="0">
              <a:solidFill>
                <a:srgbClr val="FF0000"/>
              </a:solidFill>
            </a:endParaRPr>
          </a:p>
          <a:p>
            <a:pPr marL="0" indent="0" eaLnBrk="1" hangingPunct="1">
              <a:buNone/>
            </a:pPr>
            <a:endParaRPr lang="cs-CZ" altLang="cs-CZ" dirty="0"/>
          </a:p>
        </p:txBody>
      </p:sp>
      <p:sp>
        <p:nvSpPr>
          <p:cNvPr id="7" name="Nadpis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81063"/>
          </a:xfrm>
        </p:spPr>
        <p:txBody>
          <a:bodyPr vert="horz" wrap="square" lIns="91440" tIns="45720" rIns="91440" bIns="45720" numCol="1" rtlCol="0" anchor="ctr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cs-CZ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IMPERATIEF: GEBRUIK</a:t>
            </a:r>
            <a:endParaRPr kumimoji="0" lang="cs-CZ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0" end="6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charRg st="0" end="6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charRg st="0" end="6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65" end="7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charRg st="65" end="7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charRg st="65" end="7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74" end="1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charRg st="74" end="1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charRg st="74" end="1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15" end="14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charRg st="115" end="14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charRg st="115" end="14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44" end="17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charRg st="144" end="17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charRg st="144" end="17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73" end="2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charRg st="173" end="2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charRg st="173" end="2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3184525" y="111125"/>
            <a:ext cx="5981700" cy="825500"/>
          </a:xfrm>
        </p:spPr>
        <p:txBody>
          <a:bodyPr vert="horz" wrap="square" lIns="91440" tIns="45720" rIns="91440" bIns="45720" numCol="1" rtlCol="0" anchor="ctr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cs-CZ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IMPERATIEF: VERTALING</a:t>
            </a:r>
            <a:endParaRPr kumimoji="0" lang="cs-CZ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1536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838200" y="936625"/>
            <a:ext cx="10515600" cy="5078413"/>
          </a:xfrm>
        </p:spPr>
        <p:txBody>
          <a:bodyPr vert="horz" wrap="square" lIns="91440" tIns="45720" rIns="91440" bIns="45720" anchor="t" anchorCtr="0"/>
          <a:p>
            <a:pPr eaLnBrk="1" hangingPunct="1"/>
            <a:r>
              <a:rPr i="1" dirty="0">
                <a:solidFill>
                  <a:srgbClr val="C00000"/>
                </a:solidFill>
              </a:rPr>
              <a:t>Vstaň a zavři dveře.</a:t>
            </a:r>
            <a:endParaRPr i="1" dirty="0">
              <a:solidFill>
                <a:srgbClr val="C00000"/>
              </a:solidFill>
            </a:endParaRPr>
          </a:p>
          <a:p>
            <a:pPr eaLnBrk="1" hangingPunct="1"/>
            <a:r>
              <a:rPr i="1" dirty="0">
                <a:solidFill>
                  <a:srgbClr val="C00000"/>
                </a:solidFill>
              </a:rPr>
              <a:t>Mlsejte zdravě, jezte denně jablko! </a:t>
            </a:r>
            <a:endParaRPr i="1" dirty="0">
              <a:solidFill>
                <a:srgbClr val="C00000"/>
              </a:solidFill>
            </a:endParaRPr>
          </a:p>
          <a:p>
            <a:pPr eaLnBrk="1" hangingPunct="1"/>
            <a:r>
              <a:rPr i="1" dirty="0">
                <a:solidFill>
                  <a:srgbClr val="C00000"/>
                </a:solidFill>
              </a:rPr>
              <a:t>Nebuďte tak přísný, pane.</a:t>
            </a:r>
            <a:endParaRPr i="1" dirty="0">
              <a:solidFill>
                <a:srgbClr val="C00000"/>
              </a:solidFill>
            </a:endParaRPr>
          </a:p>
          <a:p>
            <a:pPr eaLnBrk="1" hangingPunct="1"/>
            <a:r>
              <a:rPr i="1" dirty="0">
                <a:solidFill>
                  <a:srgbClr val="C00000"/>
                </a:solidFill>
              </a:rPr>
              <a:t>Dokončeme ten úkol!</a:t>
            </a:r>
            <a:endParaRPr i="1" dirty="0">
              <a:solidFill>
                <a:srgbClr val="C00000"/>
              </a:solidFill>
            </a:endParaRPr>
          </a:p>
          <a:p>
            <a:pPr eaLnBrk="1" hangingPunct="1"/>
            <a:r>
              <a:rPr i="1" dirty="0">
                <a:solidFill>
                  <a:srgbClr val="C00000"/>
                </a:solidFill>
              </a:rPr>
              <a:t>Posaďte se, prosím. </a:t>
            </a:r>
            <a:endParaRPr i="1" dirty="0">
              <a:solidFill>
                <a:srgbClr val="C00000"/>
              </a:solidFill>
            </a:endParaRPr>
          </a:p>
          <a:p>
            <a:pPr eaLnBrk="1" hangingPunct="1"/>
            <a:r>
              <a:rPr i="1" dirty="0">
                <a:solidFill>
                  <a:srgbClr val="C00000"/>
                </a:solidFill>
              </a:rPr>
              <a:t>Nevzdávejte se! </a:t>
            </a:r>
            <a:endParaRPr i="1" dirty="0">
              <a:solidFill>
                <a:srgbClr val="C00000"/>
              </a:solidFill>
            </a:endParaRPr>
          </a:p>
          <a:p>
            <a:pPr eaLnBrk="1" hangingPunct="1"/>
            <a:r>
              <a:rPr i="1" dirty="0">
                <a:solidFill>
                  <a:srgbClr val="C00000"/>
                </a:solidFill>
              </a:rPr>
              <a:t>Počkej na mě!</a:t>
            </a:r>
            <a:endParaRPr i="1" dirty="0">
              <a:solidFill>
                <a:srgbClr val="C00000"/>
              </a:solidFill>
            </a:endParaRPr>
          </a:p>
          <a:p>
            <a:pPr eaLnBrk="1" hangingPunct="1"/>
            <a:r>
              <a:rPr i="1" dirty="0">
                <a:solidFill>
                  <a:srgbClr val="C00000"/>
                </a:solidFill>
              </a:rPr>
              <a:t>Buď si vědom nebezpečí požáru.</a:t>
            </a:r>
            <a:endParaRPr i="1" dirty="0">
              <a:solidFill>
                <a:srgbClr val="C00000"/>
              </a:solidFill>
            </a:endParaRPr>
          </a:p>
          <a:p>
            <a:pPr eaLnBrk="1" hangingPunct="1"/>
            <a:r>
              <a:rPr i="1" dirty="0">
                <a:solidFill>
                  <a:srgbClr val="C00000"/>
                </a:solidFill>
              </a:rPr>
              <a:t>Styďte se.</a:t>
            </a:r>
            <a:endParaRPr i="1" dirty="0">
              <a:solidFill>
                <a:srgbClr val="C00000"/>
              </a:solidFill>
            </a:endParaRPr>
          </a:p>
          <a:p>
            <a:pPr eaLnBrk="1" hangingPunct="1"/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927100" y="365125"/>
            <a:ext cx="10515600" cy="78105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Nakijk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: </a:t>
            </a:r>
            <a:r>
              <a:rPr kumimoji="0" lang="en-GB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corrigeer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de </a:t>
            </a:r>
            <a:r>
              <a:rPr kumimoji="0" lang="en-GB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volgende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</a:t>
            </a:r>
            <a:r>
              <a:rPr kumimoji="0" lang="en-GB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zinnen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17411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838200" y="1112838"/>
            <a:ext cx="10515600" cy="5541962"/>
          </a:xfrm>
        </p:spPr>
        <p:txBody>
          <a:bodyPr vert="horz" wrap="square" lIns="91440" tIns="45720" rIns="91440" bIns="45720" anchor="t" anchorCtr="0"/>
          <a:p>
            <a:pPr marL="514350" indent="-5143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AutoNum type="arabicPeriod"/>
            </a:pPr>
            <a:r>
              <a:rPr lang="en-GB" altLang="en-US" i="1" dirty="0">
                <a:solidFill>
                  <a:srgbClr val="FF0000"/>
                </a:solidFill>
              </a:rPr>
              <a:t>V</a:t>
            </a:r>
            <a:r>
              <a:rPr lang="cs-CZ" altLang="en-US" i="1" dirty="0">
                <a:solidFill>
                  <a:srgbClr val="FF0000"/>
                </a:solidFill>
              </a:rPr>
              <a:t>erwachten</a:t>
            </a:r>
            <a:r>
              <a:rPr lang="en-GB" altLang="en-US" i="1" dirty="0">
                <a:solidFill>
                  <a:srgbClr val="FF0000"/>
                </a:solidFill>
              </a:rPr>
              <a:t> we</a:t>
            </a:r>
            <a:r>
              <a:rPr lang="cs-CZ" altLang="en-US" i="1" dirty="0">
                <a:solidFill>
                  <a:srgbClr val="FF0000"/>
                </a:solidFill>
              </a:rPr>
              <a:t> niet te</a:t>
            </a:r>
            <a:r>
              <a:rPr lang="en-GB" altLang="en-US" i="1" dirty="0">
                <a:solidFill>
                  <a:srgbClr val="FF0000"/>
                </a:solidFill>
              </a:rPr>
              <a:t> </a:t>
            </a:r>
            <a:r>
              <a:rPr lang="cs-CZ" altLang="en-US" i="1" dirty="0">
                <a:solidFill>
                  <a:srgbClr val="FF0000"/>
                </a:solidFill>
              </a:rPr>
              <a:t>veel van </a:t>
            </a:r>
            <a:r>
              <a:rPr lang="en-GB" altLang="en-US" i="1" dirty="0">
                <a:solidFill>
                  <a:srgbClr val="FF0000"/>
                </a:solidFill>
              </a:rPr>
              <a:t>deze maatregelen!</a:t>
            </a:r>
            <a:endParaRPr lang="en-GB" altLang="en-US" i="1" dirty="0">
              <a:solidFill>
                <a:srgbClr val="FF0000"/>
              </a:solidFill>
            </a:endParaRPr>
          </a:p>
          <a:p>
            <a:pPr marL="514350" indent="-5143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AutoNum type="arabicPeriod"/>
            </a:pPr>
            <a:r>
              <a:rPr lang="en-GB" altLang="en-US" i="1" dirty="0">
                <a:solidFill>
                  <a:srgbClr val="FF0000"/>
                </a:solidFill>
              </a:rPr>
              <a:t>Pak </a:t>
            </a:r>
            <a:r>
              <a:rPr lang="cs-CZ" altLang="en-US" i="1" dirty="0">
                <a:solidFill>
                  <a:srgbClr val="FF0000"/>
                </a:solidFill>
              </a:rPr>
              <a:t>je spullen en </a:t>
            </a:r>
            <a:r>
              <a:rPr lang="en-GB" altLang="en-US" i="1" dirty="0">
                <a:solidFill>
                  <a:srgbClr val="FF0000"/>
                </a:solidFill>
              </a:rPr>
              <a:t>ga je </a:t>
            </a:r>
            <a:r>
              <a:rPr lang="cs-CZ" altLang="en-US" i="1" dirty="0">
                <a:solidFill>
                  <a:srgbClr val="FF0000"/>
                </a:solidFill>
              </a:rPr>
              <a:t>naar huis!</a:t>
            </a:r>
            <a:endParaRPr lang="en-GB" altLang="en-US" i="1" dirty="0">
              <a:solidFill>
                <a:srgbClr val="FF0000"/>
              </a:solidFill>
            </a:endParaRPr>
          </a:p>
          <a:p>
            <a:pPr marL="514350" indent="-5143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AutoNum type="arabicPeriod"/>
            </a:pPr>
            <a:r>
              <a:rPr lang="en-GB" altLang="en-US" i="1" dirty="0">
                <a:solidFill>
                  <a:srgbClr val="FF0000"/>
                </a:solidFill>
              </a:rPr>
              <a:t>O</a:t>
            </a:r>
            <a:r>
              <a:rPr lang="cs-CZ" altLang="en-US" i="1" dirty="0">
                <a:solidFill>
                  <a:srgbClr val="FF0000"/>
                </a:solidFill>
              </a:rPr>
              <a:t>plet dat ze niet te veel nemen!</a:t>
            </a:r>
            <a:endParaRPr lang="en-GB" altLang="en-US" i="1" dirty="0">
              <a:solidFill>
                <a:srgbClr val="FF0000"/>
              </a:solidFill>
            </a:endParaRPr>
          </a:p>
          <a:p>
            <a:pPr marL="514350" indent="-5143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AutoNum type="arabicPeriod"/>
            </a:pPr>
            <a:r>
              <a:rPr lang="en-GB" altLang="en-US" i="1" dirty="0">
                <a:solidFill>
                  <a:srgbClr val="FF0000"/>
                </a:solidFill>
              </a:rPr>
              <a:t>L</a:t>
            </a:r>
            <a:r>
              <a:rPr lang="cs-CZ" altLang="en-US" i="1" dirty="0">
                <a:solidFill>
                  <a:srgbClr val="FF0000"/>
                </a:solidFill>
              </a:rPr>
              <a:t>o</a:t>
            </a:r>
            <a:r>
              <a:rPr lang="en-GB" altLang="en-US" i="1" dirty="0">
                <a:solidFill>
                  <a:srgbClr val="FF0000"/>
                </a:solidFill>
              </a:rPr>
              <a:t>pen jullie</a:t>
            </a:r>
            <a:r>
              <a:rPr lang="cs-CZ" altLang="en-US" i="1" dirty="0">
                <a:solidFill>
                  <a:srgbClr val="FF0000"/>
                </a:solidFill>
              </a:rPr>
              <a:t> nou toch eens door!</a:t>
            </a:r>
            <a:endParaRPr lang="en-GB" altLang="en-US" i="1" dirty="0">
              <a:solidFill>
                <a:srgbClr val="FF0000"/>
              </a:solidFill>
            </a:endParaRPr>
          </a:p>
          <a:p>
            <a:pPr marL="514350" indent="-5143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AutoNum type="arabicPeriod"/>
            </a:pPr>
            <a:r>
              <a:rPr lang="en-GB" altLang="en-US" i="1" dirty="0">
                <a:solidFill>
                  <a:srgbClr val="FF0000"/>
                </a:solidFill>
              </a:rPr>
              <a:t>Voorlees </a:t>
            </a:r>
            <a:r>
              <a:rPr lang="cs-CZ" altLang="en-US" i="1" dirty="0">
                <a:solidFill>
                  <a:srgbClr val="FF0000"/>
                </a:solidFill>
              </a:rPr>
              <a:t>eens </a:t>
            </a:r>
            <a:r>
              <a:rPr lang="en-GB" altLang="en-US" i="1" dirty="0">
                <a:solidFill>
                  <a:srgbClr val="FF0000"/>
                </a:solidFill>
              </a:rPr>
              <a:t>dit hoofdstukje alsjeblieft. </a:t>
            </a:r>
            <a:r>
              <a:rPr lang="cs-CZ" altLang="en-US" i="1" dirty="0">
                <a:solidFill>
                  <a:srgbClr val="FF0000"/>
                </a:solidFill>
              </a:rPr>
              <a:t> </a:t>
            </a:r>
            <a:endParaRPr lang="en-GB" altLang="en-US" i="1" dirty="0">
              <a:solidFill>
                <a:srgbClr val="FF0000"/>
              </a:solidFill>
            </a:endParaRPr>
          </a:p>
          <a:p>
            <a:pPr marL="514350" indent="-5143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AutoNum type="arabicPeriod" startAt="6"/>
            </a:pPr>
            <a:r>
              <a:rPr lang="en-GB" altLang="en-US" i="1" dirty="0">
                <a:solidFill>
                  <a:srgbClr val="FF0000"/>
                </a:solidFill>
              </a:rPr>
              <a:t>Ga </a:t>
            </a:r>
            <a:r>
              <a:rPr lang="cs-CZ" altLang="en-US" i="1" dirty="0">
                <a:solidFill>
                  <a:srgbClr val="FF0000"/>
                </a:solidFill>
              </a:rPr>
              <a:t>u zitten alstublieft.</a:t>
            </a:r>
            <a:r>
              <a:rPr lang="en-GB" altLang="en-US" i="1" dirty="0">
                <a:solidFill>
                  <a:srgbClr val="FF0000"/>
                </a:solidFill>
              </a:rPr>
              <a:t>	</a:t>
            </a:r>
            <a:endParaRPr lang="en-GB" altLang="en-US" i="1" dirty="0">
              <a:solidFill>
                <a:srgbClr val="FF0000"/>
              </a:solidFill>
            </a:endParaRPr>
          </a:p>
          <a:p>
            <a:pPr marL="514350" indent="-5143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AutoNum type="arabicPeriod" startAt="6"/>
            </a:pPr>
            <a:r>
              <a:rPr lang="en-GB" altLang="en-US" i="1" dirty="0">
                <a:solidFill>
                  <a:srgbClr val="FF0000"/>
                </a:solidFill>
              </a:rPr>
              <a:t>Was je regelmatig </a:t>
            </a:r>
            <a:r>
              <a:rPr lang="cs-CZ" altLang="en-US" i="1" dirty="0">
                <a:solidFill>
                  <a:srgbClr val="FF0000"/>
                </a:solidFill>
              </a:rPr>
              <a:t>je handen en </a:t>
            </a:r>
            <a:r>
              <a:rPr lang="en-GB" altLang="en-US" i="1" dirty="0">
                <a:solidFill>
                  <a:srgbClr val="FF0000"/>
                </a:solidFill>
              </a:rPr>
              <a:t>gebruik </a:t>
            </a:r>
            <a:r>
              <a:rPr lang="cs-CZ" altLang="en-US" i="1" dirty="0">
                <a:solidFill>
                  <a:srgbClr val="FF0000"/>
                </a:solidFill>
              </a:rPr>
              <a:t>een zakdoek!</a:t>
            </a:r>
            <a:endParaRPr lang="en-GB" altLang="en-US" i="1" dirty="0">
              <a:solidFill>
                <a:srgbClr val="FF0000"/>
              </a:solidFill>
            </a:endParaRPr>
          </a:p>
          <a:p>
            <a:pPr marL="514350" indent="-5143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AutoNum type="arabicPeriod" startAt="6"/>
            </a:pPr>
            <a:r>
              <a:rPr lang="en-GB" altLang="en-US" i="1" dirty="0">
                <a:solidFill>
                  <a:srgbClr val="FF0000"/>
                </a:solidFill>
              </a:rPr>
              <a:t>G</a:t>
            </a:r>
            <a:r>
              <a:rPr lang="cs-CZ" altLang="en-US" i="1" dirty="0">
                <a:solidFill>
                  <a:srgbClr val="FF0000"/>
                </a:solidFill>
              </a:rPr>
              <a:t>aan</a:t>
            </a:r>
            <a:r>
              <a:rPr lang="en-GB" altLang="en-US" i="1" dirty="0">
                <a:solidFill>
                  <a:srgbClr val="FF0000"/>
                </a:solidFill>
              </a:rPr>
              <a:t> we </a:t>
            </a:r>
            <a:r>
              <a:rPr lang="cs-CZ" altLang="en-US" i="1" dirty="0">
                <a:solidFill>
                  <a:srgbClr val="FF0000"/>
                </a:solidFill>
              </a:rPr>
              <a:t>aan het werk!</a:t>
            </a:r>
            <a:endParaRPr lang="en-GB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1378</Words>
  <Application>WPS Presentation</Application>
  <PresentationFormat>Widescreen</PresentationFormat>
  <Paragraphs>79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5" baseType="lpstr">
      <vt:lpstr>Arial</vt:lpstr>
      <vt:lpstr>SimSun</vt:lpstr>
      <vt:lpstr>Wingdings</vt:lpstr>
      <vt:lpstr>Calibri Light</vt:lpstr>
      <vt:lpstr>Calibri</vt:lpstr>
      <vt:lpstr>Microsoft YaHei</vt:lpstr>
      <vt:lpstr>Arial Unicode MS</vt:lpstr>
      <vt:lpstr>Office Theme</vt:lpstr>
      <vt:lpstr>PowerPoint 演示文稿</vt:lpstr>
      <vt:lpstr>IMPERATIEF / Gebiedende wijs</vt:lpstr>
      <vt:lpstr>IMPERATIEF / Gebiedende wijs</vt:lpstr>
      <vt:lpstr>IMPERATIEF / Gebiedende wijs</vt:lpstr>
      <vt:lpstr>IMPERATIEF: GEBRUIK</vt:lpstr>
      <vt:lpstr>IMPERATIEF: VERTALING</vt:lpstr>
      <vt:lpstr>Nakijk: corrigeer de volgende zinnen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Iva Rezkova</cp:lastModifiedBy>
  <cp:revision>3</cp:revision>
  <dcterms:created xsi:type="dcterms:W3CDTF">2025-07-23T00:59:00Z</dcterms:created>
  <dcterms:modified xsi:type="dcterms:W3CDTF">2026-02-26T07:04:59Z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8E63021F509042E39FFB091FAAF6D64C_11</vt:lpwstr>
  </property>
  <property fmtid="{D5CDD505-2E9C-101B-9397-08002B2CF9AE}" pid="3" name="KSOProductBuildVer">
    <vt:lpwstr>1033-12.2.0.22549</vt:lpwstr>
  </property>
</Properties>
</file>