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9" r:id="rId1"/>
  </p:sldMasterIdLst>
  <p:notesMasterIdLst>
    <p:notesMasterId r:id="rId25"/>
  </p:notesMasterIdLst>
  <p:sldIdLst>
    <p:sldId id="301" r:id="rId2"/>
    <p:sldId id="299" r:id="rId3"/>
    <p:sldId id="326" r:id="rId4"/>
    <p:sldId id="331" r:id="rId5"/>
    <p:sldId id="327" r:id="rId6"/>
    <p:sldId id="330" r:id="rId7"/>
    <p:sldId id="329" r:id="rId8"/>
    <p:sldId id="328" r:id="rId9"/>
    <p:sldId id="319" r:id="rId10"/>
    <p:sldId id="320" r:id="rId11"/>
    <p:sldId id="298" r:id="rId12"/>
    <p:sldId id="314" r:id="rId13"/>
    <p:sldId id="321" r:id="rId14"/>
    <p:sldId id="322" r:id="rId15"/>
    <p:sldId id="323" r:id="rId16"/>
    <p:sldId id="303" r:id="rId17"/>
    <p:sldId id="315" r:id="rId18"/>
    <p:sldId id="324" r:id="rId19"/>
    <p:sldId id="304" r:id="rId20"/>
    <p:sldId id="316" r:id="rId21"/>
    <p:sldId id="325" r:id="rId22"/>
    <p:sldId id="317" r:id="rId23"/>
    <p:sldId id="312" r:id="rId24"/>
  </p:sldIdLst>
  <p:sldSz cx="12192000" cy="6858000"/>
  <p:notesSz cx="6881813" cy="100155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Hmoudová Dagmar" initials="ED" lastIdx="0" clrIdx="0">
    <p:extLst>
      <p:ext uri="{19B8F6BF-5375-455C-9EA6-DF929625EA0E}">
        <p15:presenceInfo xmlns:p15="http://schemas.microsoft.com/office/powerpoint/2012/main" userId="El-Hmoudová Dagm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14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p:cViewPr varScale="1">
        <p:scale>
          <a:sx n="66" d="100"/>
          <a:sy n="66" d="100"/>
        </p:scale>
        <p:origin x="668" y="4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82119" cy="502516"/>
          </a:xfrm>
          <a:prstGeom prst="rect">
            <a:avLst/>
          </a:prstGeom>
        </p:spPr>
        <p:txBody>
          <a:bodyPr vert="horz" lIns="96551" tIns="48276" rIns="96551" bIns="48276" rtlCol="0"/>
          <a:lstStyle>
            <a:lvl1pPr algn="l">
              <a:defRPr sz="1300"/>
            </a:lvl1pPr>
          </a:lstStyle>
          <a:p>
            <a:endParaRPr lang="en-GB"/>
          </a:p>
        </p:txBody>
      </p:sp>
      <p:sp>
        <p:nvSpPr>
          <p:cNvPr id="3" name="Zástupný symbol pro datum 2"/>
          <p:cNvSpPr>
            <a:spLocks noGrp="1"/>
          </p:cNvSpPr>
          <p:nvPr>
            <p:ph type="dt" idx="1"/>
          </p:nvPr>
        </p:nvSpPr>
        <p:spPr>
          <a:xfrm>
            <a:off x="3898102" y="0"/>
            <a:ext cx="2982119" cy="502516"/>
          </a:xfrm>
          <a:prstGeom prst="rect">
            <a:avLst/>
          </a:prstGeom>
        </p:spPr>
        <p:txBody>
          <a:bodyPr vert="horz" lIns="96551" tIns="48276" rIns="96551" bIns="48276" rtlCol="0"/>
          <a:lstStyle>
            <a:lvl1pPr algn="r">
              <a:defRPr sz="1300"/>
            </a:lvl1pPr>
          </a:lstStyle>
          <a:p>
            <a:fld id="{FE9850F1-CA1F-43CE-BCDD-1E8207090B3B}" type="datetimeFigureOut">
              <a:rPr lang="en-GB" smtClean="0"/>
              <a:t>24/11/2020</a:t>
            </a:fld>
            <a:endParaRPr lang="en-GB"/>
          </a:p>
        </p:txBody>
      </p:sp>
      <p:sp>
        <p:nvSpPr>
          <p:cNvPr id="4" name="Zástupný symbol pro obrázek snímku 3"/>
          <p:cNvSpPr>
            <a:spLocks noGrp="1" noRot="1" noChangeAspect="1"/>
          </p:cNvSpPr>
          <p:nvPr>
            <p:ph type="sldImg" idx="2"/>
          </p:nvPr>
        </p:nvSpPr>
        <p:spPr>
          <a:xfrm>
            <a:off x="438150" y="1252538"/>
            <a:ext cx="6007100" cy="3379787"/>
          </a:xfrm>
          <a:prstGeom prst="rect">
            <a:avLst/>
          </a:prstGeom>
          <a:noFill/>
          <a:ln w="12700">
            <a:solidFill>
              <a:prstClr val="black"/>
            </a:solidFill>
          </a:ln>
        </p:spPr>
        <p:txBody>
          <a:bodyPr vert="horz" lIns="96551" tIns="48276" rIns="96551" bIns="48276" rtlCol="0" anchor="ctr"/>
          <a:lstStyle/>
          <a:p>
            <a:endParaRPr lang="en-GB"/>
          </a:p>
        </p:txBody>
      </p:sp>
      <p:sp>
        <p:nvSpPr>
          <p:cNvPr id="5" name="Zástupný symbol pro poznámky 4"/>
          <p:cNvSpPr>
            <a:spLocks noGrp="1"/>
          </p:cNvSpPr>
          <p:nvPr>
            <p:ph type="body" sz="quarter" idx="3"/>
          </p:nvPr>
        </p:nvSpPr>
        <p:spPr>
          <a:xfrm>
            <a:off x="688182" y="4819978"/>
            <a:ext cx="5505450" cy="3943618"/>
          </a:xfrm>
          <a:prstGeom prst="rect">
            <a:avLst/>
          </a:prstGeom>
        </p:spPr>
        <p:txBody>
          <a:bodyPr vert="horz" lIns="96551" tIns="48276" rIns="96551" bIns="48276"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9513023"/>
            <a:ext cx="2982119" cy="502515"/>
          </a:xfrm>
          <a:prstGeom prst="rect">
            <a:avLst/>
          </a:prstGeom>
        </p:spPr>
        <p:txBody>
          <a:bodyPr vert="horz" lIns="96551" tIns="48276" rIns="96551" bIns="48276" rtlCol="0" anchor="b"/>
          <a:lstStyle>
            <a:lvl1pPr algn="l">
              <a:defRPr sz="1300"/>
            </a:lvl1pPr>
          </a:lstStyle>
          <a:p>
            <a:endParaRPr lang="en-GB"/>
          </a:p>
        </p:txBody>
      </p:sp>
      <p:sp>
        <p:nvSpPr>
          <p:cNvPr id="7" name="Zástupný symbol pro číslo snímku 6"/>
          <p:cNvSpPr>
            <a:spLocks noGrp="1"/>
          </p:cNvSpPr>
          <p:nvPr>
            <p:ph type="sldNum" sz="quarter" idx="5"/>
          </p:nvPr>
        </p:nvSpPr>
        <p:spPr>
          <a:xfrm>
            <a:off x="3898102" y="9513023"/>
            <a:ext cx="2982119" cy="502515"/>
          </a:xfrm>
          <a:prstGeom prst="rect">
            <a:avLst/>
          </a:prstGeom>
        </p:spPr>
        <p:txBody>
          <a:bodyPr vert="horz" lIns="96551" tIns="48276" rIns="96551" bIns="48276" rtlCol="0" anchor="b"/>
          <a:lstStyle>
            <a:lvl1pPr algn="r">
              <a:defRPr sz="1300"/>
            </a:lvl1pPr>
          </a:lstStyle>
          <a:p>
            <a:fld id="{3A1FD326-ACE3-43CA-B698-979A791658C0}" type="slidenum">
              <a:rPr lang="en-GB" smtClean="0"/>
              <a:t>‹#›</a:t>
            </a:fld>
            <a:endParaRPr lang="en-GB"/>
          </a:p>
        </p:txBody>
      </p:sp>
    </p:spTree>
    <p:extLst>
      <p:ext uri="{BB962C8B-B14F-4D97-AF65-F5344CB8AC3E}">
        <p14:creationId xmlns:p14="http://schemas.microsoft.com/office/powerpoint/2010/main" val="3993711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sychology.wikia.org/wiki/Identification_(psychodynamic)"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en.wikipedia.org/wiki/Philip_Zimbardo" TargetMode="External"/><Relationship Id="rId13" Type="http://schemas.openxmlformats.org/officeDocument/2006/relationships/hyperlink" Target="https://en.wikipedia.org/wiki/Stanford_prison_experiment#cite_note-2" TargetMode="External"/><Relationship Id="rId3" Type="http://schemas.openxmlformats.org/officeDocument/2006/relationships/hyperlink" Target="https://en.wikipedia.org/wiki/Social_psychology" TargetMode="External"/><Relationship Id="rId7" Type="http://schemas.openxmlformats.org/officeDocument/2006/relationships/hyperlink" Target="https://en.wikipedia.org/wiki/Stanford_University" TargetMode="External"/><Relationship Id="rId12" Type="http://schemas.openxmlformats.org/officeDocument/2006/relationships/hyperlink" Target="https://en.wikipedia.org/wiki/Psychological_torture"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en.wikipedia.org/wiki/Prison_officer" TargetMode="External"/><Relationship Id="rId11" Type="http://schemas.openxmlformats.org/officeDocument/2006/relationships/hyperlink" Target="https://en.wikipedia.org/wiki/Authoritarian_personality" TargetMode="External"/><Relationship Id="rId5" Type="http://schemas.openxmlformats.org/officeDocument/2006/relationships/hyperlink" Target="https://en.wikipedia.org/wiki/Prisoner" TargetMode="External"/><Relationship Id="rId10" Type="http://schemas.openxmlformats.org/officeDocument/2006/relationships/hyperlink" Target="https://en.wikipedia.org/wiki/Superintendent_(jail)" TargetMode="External"/><Relationship Id="rId4" Type="http://schemas.openxmlformats.org/officeDocument/2006/relationships/hyperlink" Target="https://en.wikipedia.org/wiki/Psychology" TargetMode="External"/><Relationship Id="rId9" Type="http://schemas.openxmlformats.org/officeDocument/2006/relationships/hyperlink" Target="https://en.wikipedia.org/wiki/Stanford_prison_experiment#cite_note-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oughtco.com/why-a-norm-matter-3026644"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thoughtco.com/social-control-3026587" TargetMode="External"/><Relationship Id="rId4" Type="http://schemas.openxmlformats.org/officeDocument/2006/relationships/hyperlink" Target="https://www.thoughtco.com/folkways-mores-taboos-and-laws-3026267"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xploringyourmind.com/when-values-become-sacred/"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300" dirty="0"/>
              <a:t>Socialization is a life-long process in which knowledge, human values, virtues, experiences, beliefs, sentiments, and morals are transferred from generation to generation through family, peer groups, school, colleges, working organizations, mass media, and social discourses.</a:t>
            </a:r>
          </a:p>
          <a:p>
            <a:r>
              <a:rPr lang="en-GB" sz="1300" dirty="0"/>
              <a:t>It is a life-long process to learn human </a:t>
            </a:r>
            <a:r>
              <a:rPr lang="en-GB" sz="1300" dirty="0" err="1"/>
              <a:t>behavior</a:t>
            </a:r>
            <a:r>
              <a:rPr lang="en-GB" sz="1300" dirty="0"/>
              <a:t> and social experiences in order to be a member of society. It is the process by which an individual is transformed from biological being into a social being. The human infant comes into the world as a biological organism with animal needs. He is gradually </a:t>
            </a:r>
            <a:r>
              <a:rPr lang="en-GB" sz="1300" dirty="0" err="1"/>
              <a:t>molded</a:t>
            </a:r>
            <a:r>
              <a:rPr lang="en-GB" sz="1300" dirty="0"/>
              <a:t> into the social being and then he learns social ways of thinking, acting and doing.</a:t>
            </a:r>
          </a:p>
          <a:p>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1</a:t>
            </a:fld>
            <a:endParaRPr lang="en-GB"/>
          </a:p>
        </p:txBody>
      </p:sp>
    </p:spTree>
    <p:extLst>
      <p:ext uri="{BB962C8B-B14F-4D97-AF65-F5344CB8AC3E}">
        <p14:creationId xmlns:p14="http://schemas.microsoft.com/office/powerpoint/2010/main" val="4116901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base"/>
            <a:r>
              <a:rPr lang="en-GB" sz="1300" dirty="0"/>
              <a:t>Attitudes are often the result of experience or upbringing, and they can have a powerful influence over </a:t>
            </a:r>
            <a:r>
              <a:rPr lang="en-GB" sz="1300" dirty="0" err="1"/>
              <a:t>behavior</a:t>
            </a:r>
            <a:r>
              <a:rPr lang="en-GB" sz="1300" dirty="0"/>
              <a:t>. While attitudes are enduring, they can also change. Attitude</a:t>
            </a:r>
            <a:r>
              <a:rPr lang="cs-CZ" sz="1300" dirty="0"/>
              <a:t> has </a:t>
            </a:r>
            <a:r>
              <a:rPr lang="cs-CZ" sz="1300" dirty="0" err="1"/>
              <a:t>the</a:t>
            </a:r>
            <a:r>
              <a:rPr lang="cs-CZ" sz="1300" dirty="0"/>
              <a:t> </a:t>
            </a:r>
            <a:r>
              <a:rPr lang="cs-CZ" sz="1300" dirty="0" err="1"/>
              <a:t>following</a:t>
            </a:r>
            <a:r>
              <a:rPr lang="cs-CZ" sz="1300" dirty="0"/>
              <a:t> </a:t>
            </a:r>
            <a:r>
              <a:rPr lang="cs-CZ" sz="1300" dirty="0" err="1"/>
              <a:t>components</a:t>
            </a:r>
            <a:r>
              <a:rPr lang="cs-CZ" sz="1300" dirty="0"/>
              <a:t>: </a:t>
            </a:r>
            <a:r>
              <a:rPr lang="en-GB" sz="1300" b="1" dirty="0"/>
              <a:t>Cognitive Component:</a:t>
            </a:r>
            <a:r>
              <a:rPr lang="en-GB" sz="1300" dirty="0"/>
              <a:t> Your thoughts and beliefs about the subject</a:t>
            </a:r>
          </a:p>
          <a:p>
            <a:pPr fontAlgn="base"/>
            <a:r>
              <a:rPr lang="en-GB" sz="1300" b="1" dirty="0"/>
              <a:t>Affective Component:</a:t>
            </a:r>
            <a:r>
              <a:rPr lang="en-GB" sz="1300" dirty="0"/>
              <a:t> How the object, person, issue, or event makes you feel</a:t>
            </a:r>
          </a:p>
          <a:p>
            <a:pPr fontAlgn="base"/>
            <a:r>
              <a:rPr lang="en-GB" sz="1300" b="1" dirty="0" err="1"/>
              <a:t>Behavioral</a:t>
            </a:r>
            <a:r>
              <a:rPr lang="en-GB" sz="1300" b="1" dirty="0"/>
              <a:t> Component:</a:t>
            </a:r>
            <a:r>
              <a:rPr lang="en-GB" sz="1300" dirty="0"/>
              <a:t> How attitude influences your </a:t>
            </a:r>
            <a:r>
              <a:rPr lang="en-GB" sz="1300" dirty="0" err="1"/>
              <a:t>behavior</a:t>
            </a:r>
            <a:endParaRPr lang="en-GB" sz="1300" dirty="0"/>
          </a:p>
          <a:p>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10</a:t>
            </a:fld>
            <a:endParaRPr lang="en-GB"/>
          </a:p>
        </p:txBody>
      </p:sp>
    </p:spTree>
    <p:extLst>
      <p:ext uri="{BB962C8B-B14F-4D97-AF65-F5344CB8AC3E}">
        <p14:creationId xmlns:p14="http://schemas.microsoft.com/office/powerpoint/2010/main" val="3822309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300" dirty="0"/>
              <a:t>Emotional disturbance is defined as a condition exhibiting “[</a:t>
            </a:r>
            <a:r>
              <a:rPr lang="en-GB" sz="1300" dirty="0" err="1"/>
              <a:t>i</a:t>
            </a:r>
            <a:r>
              <a:rPr lang="en-GB" sz="1300" dirty="0"/>
              <a:t>]</a:t>
            </a:r>
            <a:r>
              <a:rPr lang="en-GB" sz="1300" dirty="0" err="1"/>
              <a:t>nappropriate</a:t>
            </a:r>
            <a:r>
              <a:rPr lang="en-GB" sz="1300" dirty="0"/>
              <a:t> types of </a:t>
            </a:r>
            <a:r>
              <a:rPr lang="en-GB" sz="1300" dirty="0" err="1"/>
              <a:t>behavior</a:t>
            </a:r>
            <a:r>
              <a:rPr lang="en-GB" sz="1300" dirty="0"/>
              <a:t>…under normal circumstances…</a:t>
            </a:r>
            <a:r>
              <a:rPr lang="cs-CZ" sz="1300" dirty="0" err="1"/>
              <a:t>prevailing</a:t>
            </a:r>
            <a:r>
              <a:rPr lang="cs-CZ" sz="1300" dirty="0"/>
              <a:t> </a:t>
            </a:r>
            <a:r>
              <a:rPr lang="en-GB" sz="1300" dirty="0"/>
              <a:t>for a long period of time and to a marked degree that adversely affect</a:t>
            </a:r>
            <a:r>
              <a:rPr lang="cs-CZ" sz="1300" dirty="0"/>
              <a:t>s </a:t>
            </a:r>
            <a:r>
              <a:rPr lang="en-GB" sz="1300" dirty="0"/>
              <a:t>performance</a:t>
            </a:r>
            <a:r>
              <a:rPr lang="cs-CZ" sz="1300" dirty="0"/>
              <a:t>. </a:t>
            </a:r>
            <a:r>
              <a:rPr lang="cs-CZ" sz="1300" dirty="0" err="1"/>
              <a:t>Collapse</a:t>
            </a:r>
            <a:r>
              <a:rPr lang="cs-CZ" sz="1300" dirty="0"/>
              <a:t> </a:t>
            </a:r>
            <a:r>
              <a:rPr lang="cs-CZ" sz="1300" dirty="0" err="1"/>
              <a:t>of</a:t>
            </a:r>
            <a:r>
              <a:rPr lang="cs-CZ" sz="1300" dirty="0"/>
              <a:t> </a:t>
            </a:r>
            <a:r>
              <a:rPr lang="cs-CZ" sz="1300" dirty="0" err="1"/>
              <a:t>mighty</a:t>
            </a:r>
            <a:r>
              <a:rPr lang="cs-CZ" sz="1300" dirty="0"/>
              <a:t> Roman empire</a:t>
            </a:r>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11</a:t>
            </a:fld>
            <a:endParaRPr lang="en-GB"/>
          </a:p>
        </p:txBody>
      </p:sp>
    </p:spTree>
    <p:extLst>
      <p:ext uri="{BB962C8B-B14F-4D97-AF65-F5344CB8AC3E}">
        <p14:creationId xmlns:p14="http://schemas.microsoft.com/office/powerpoint/2010/main" val="687815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In sociology and other social sciences, internalization (or internalisation) means an individual's acceptance of a set of norms and values (established by others) through socialisation. ... Internalised norms are said to be part of an individual's personality and may be exhibited by one's moral actions.</a:t>
            </a:r>
            <a:r>
              <a:rPr lang="cs-CZ" dirty="0" smtClean="0"/>
              <a:t> </a:t>
            </a:r>
            <a:r>
              <a:rPr lang="en-GB" sz="1300" dirty="0"/>
              <a:t>The process starts with learning what the norms are, and then the individual goes through a process of understanding why they are of value or why they make sense, until finally they accept the norm as their own viewpoint. This is called the process of </a:t>
            </a:r>
            <a:r>
              <a:rPr lang="en-GB" sz="1300" u="sng" dirty="0">
                <a:hlinkClick r:id="rId3" tooltip="Identification (psychodynamic)"/>
              </a:rPr>
              <a:t>identification</a:t>
            </a:r>
            <a:r>
              <a:rPr lang="en-GB" sz="1300" dirty="0"/>
              <a:t>.</a:t>
            </a:r>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12</a:t>
            </a:fld>
            <a:endParaRPr lang="en-GB"/>
          </a:p>
        </p:txBody>
      </p:sp>
    </p:spTree>
    <p:extLst>
      <p:ext uri="{BB962C8B-B14F-4D97-AF65-F5344CB8AC3E}">
        <p14:creationId xmlns:p14="http://schemas.microsoft.com/office/powerpoint/2010/main" val="3147041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13</a:t>
            </a:fld>
            <a:endParaRPr lang="en-GB"/>
          </a:p>
        </p:txBody>
      </p:sp>
    </p:spTree>
    <p:extLst>
      <p:ext uri="{BB962C8B-B14F-4D97-AF65-F5344CB8AC3E}">
        <p14:creationId xmlns:p14="http://schemas.microsoft.com/office/powerpoint/2010/main" val="3723204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300" b="1" dirty="0"/>
              <a:t>introjection</a:t>
            </a:r>
            <a:r>
              <a:rPr lang="en-GB" sz="1300" dirty="0"/>
              <a:t> (German: </a:t>
            </a:r>
            <a:r>
              <a:rPr lang="en-GB" sz="1300" dirty="0" err="1"/>
              <a:t>Introjektion</a:t>
            </a:r>
            <a:r>
              <a:rPr lang="en-GB" sz="1300" dirty="0"/>
              <a:t>) is the process by which the subject replicates </a:t>
            </a:r>
            <a:r>
              <a:rPr lang="en-GB" sz="1300" dirty="0" err="1"/>
              <a:t>behaviors</a:t>
            </a:r>
            <a:r>
              <a:rPr lang="en-GB" sz="1300" dirty="0"/>
              <a:t>, attributes, or other fragments of the surrounding world, especially of other subjects.</a:t>
            </a:r>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14</a:t>
            </a:fld>
            <a:endParaRPr lang="en-GB"/>
          </a:p>
        </p:txBody>
      </p:sp>
    </p:spTree>
    <p:extLst>
      <p:ext uri="{BB962C8B-B14F-4D97-AF65-F5344CB8AC3E}">
        <p14:creationId xmlns:p14="http://schemas.microsoft.com/office/powerpoint/2010/main" val="1410767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15</a:t>
            </a:fld>
            <a:endParaRPr lang="en-GB"/>
          </a:p>
        </p:txBody>
      </p:sp>
    </p:spTree>
    <p:extLst>
      <p:ext uri="{BB962C8B-B14F-4D97-AF65-F5344CB8AC3E}">
        <p14:creationId xmlns:p14="http://schemas.microsoft.com/office/powerpoint/2010/main" val="3979534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300" dirty="0"/>
              <a:t>the </a:t>
            </a:r>
            <a:r>
              <a:rPr lang="en-GB" sz="1300" b="1" dirty="0"/>
              <a:t>adjustment</a:t>
            </a:r>
            <a:r>
              <a:rPr lang="en-GB" sz="1300" dirty="0"/>
              <a:t> of individual and group </a:t>
            </a:r>
            <a:r>
              <a:rPr lang="en-GB" sz="1300" dirty="0" err="1"/>
              <a:t>behavior</a:t>
            </a:r>
            <a:r>
              <a:rPr lang="en-GB" sz="1300" dirty="0"/>
              <a:t> to conform with the prevailing system of norms and values in a given society, class, or </a:t>
            </a:r>
            <a:r>
              <a:rPr lang="en-GB" sz="1300" b="1" dirty="0"/>
              <a:t>social</a:t>
            </a:r>
            <a:r>
              <a:rPr lang="en-GB" sz="1300" dirty="0"/>
              <a:t> group. </a:t>
            </a:r>
            <a:r>
              <a:rPr lang="en-GB" sz="1300" b="1" dirty="0"/>
              <a:t>Social adaptation</a:t>
            </a:r>
            <a:r>
              <a:rPr lang="en-GB" sz="1300" dirty="0"/>
              <a:t> becomes increasingly significant when </a:t>
            </a:r>
            <a:r>
              <a:rPr lang="en-GB" sz="1300" b="1" dirty="0"/>
              <a:t>social</a:t>
            </a:r>
            <a:r>
              <a:rPr lang="en-GB" sz="1300" dirty="0"/>
              <a:t> change affects important aspects of life over comparatively short periods of time</a:t>
            </a:r>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16</a:t>
            </a:fld>
            <a:endParaRPr lang="en-GB"/>
          </a:p>
        </p:txBody>
      </p:sp>
    </p:spTree>
    <p:extLst>
      <p:ext uri="{BB962C8B-B14F-4D97-AF65-F5344CB8AC3E}">
        <p14:creationId xmlns:p14="http://schemas.microsoft.com/office/powerpoint/2010/main" val="542997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300" dirty="0"/>
              <a:t>Resocialization is a process in which a person is taught new norms, values, and practices that foster their transition from one social role to another. Resocialization can involve both minor and major forms of change and can be both voluntary or involuntary. The process ranges from simply adjusting to a new job or work environment, to moving to another country where you have to learn new customs, dress, language, and eating habits, to even more significant forms of change like becoming a parent. Examples of involuntary resocialization include becoming a prisoner or a widow.</a:t>
            </a:r>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17</a:t>
            </a:fld>
            <a:endParaRPr lang="en-GB"/>
          </a:p>
        </p:txBody>
      </p:sp>
    </p:spTree>
    <p:extLst>
      <p:ext uri="{BB962C8B-B14F-4D97-AF65-F5344CB8AC3E}">
        <p14:creationId xmlns:p14="http://schemas.microsoft.com/office/powerpoint/2010/main" val="644422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Desocialization</a:t>
            </a:r>
            <a:r>
              <a:rPr lang="cs-CZ" dirty="0" smtClean="0"/>
              <a:t> </a:t>
            </a:r>
            <a:r>
              <a:rPr lang="cs-CZ" dirty="0" err="1" smtClean="0"/>
              <a:t>is</a:t>
            </a:r>
            <a:r>
              <a:rPr lang="cs-CZ" dirty="0" smtClean="0"/>
              <a:t> </a:t>
            </a:r>
            <a:r>
              <a:rPr lang="en-GB" dirty="0" smtClean="0"/>
              <a:t>The process by which an individual experiences role loss and an accompanying loss of associated power or prestige (for example, following retirement from a sport). The individual may experience a loss of social identity resulting in an identity crisis, loss of peer status, loss of self-image and self-esteem, and have difficulty finding a substitute activity or another peer group.</a:t>
            </a:r>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18</a:t>
            </a:fld>
            <a:endParaRPr lang="en-GB"/>
          </a:p>
        </p:txBody>
      </p:sp>
    </p:spTree>
    <p:extLst>
      <p:ext uri="{BB962C8B-B14F-4D97-AF65-F5344CB8AC3E}">
        <p14:creationId xmlns:p14="http://schemas.microsoft.com/office/powerpoint/2010/main" val="612165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300" b="1" dirty="0"/>
              <a:t>Conformity</a:t>
            </a:r>
            <a:r>
              <a:rPr lang="en-GB" sz="1300" dirty="0"/>
              <a:t> is a type of social influence involving a change in belief or </a:t>
            </a:r>
            <a:r>
              <a:rPr lang="en-GB" sz="1300" dirty="0" err="1"/>
              <a:t>behavior</a:t>
            </a:r>
            <a:r>
              <a:rPr lang="en-GB" sz="1300" dirty="0"/>
              <a:t> in order to fit in with a group</a:t>
            </a:r>
            <a:endParaRPr lang="cs-CZ" sz="1300" dirty="0"/>
          </a:p>
          <a:p>
            <a:r>
              <a:rPr lang="en-GB" sz="1300" dirty="0"/>
              <a:t>The </a:t>
            </a:r>
            <a:r>
              <a:rPr lang="en-GB" sz="1300" b="1" dirty="0"/>
              <a:t>Stanford prison experiment</a:t>
            </a:r>
            <a:r>
              <a:rPr lang="en-GB" sz="1300" dirty="0"/>
              <a:t> (SPE) was a </a:t>
            </a:r>
            <a:r>
              <a:rPr lang="en-GB" sz="1300" dirty="0">
                <a:hlinkClick r:id="rId3" tooltip="Social psychology"/>
              </a:rPr>
              <a:t>social psychology</a:t>
            </a:r>
            <a:r>
              <a:rPr lang="en-GB" sz="1300" dirty="0"/>
              <a:t> experiment that attempted to investigate the </a:t>
            </a:r>
            <a:r>
              <a:rPr lang="en-GB" sz="1300" dirty="0">
                <a:hlinkClick r:id="rId4" tooltip="Psychology"/>
              </a:rPr>
              <a:t>psychological</a:t>
            </a:r>
            <a:r>
              <a:rPr lang="en-GB" sz="1300" dirty="0"/>
              <a:t> effects of perceived power, focusing on the struggle between </a:t>
            </a:r>
            <a:r>
              <a:rPr lang="en-GB" sz="1300" dirty="0">
                <a:hlinkClick r:id="rId5" tooltip="Prisoner"/>
              </a:rPr>
              <a:t>prisoners</a:t>
            </a:r>
            <a:r>
              <a:rPr lang="en-GB" sz="1300" dirty="0"/>
              <a:t> and </a:t>
            </a:r>
            <a:r>
              <a:rPr lang="en-GB" sz="1300" dirty="0">
                <a:hlinkClick r:id="rId6" tooltip="Prison officer"/>
              </a:rPr>
              <a:t>prison officers</a:t>
            </a:r>
            <a:r>
              <a:rPr lang="en-GB" sz="1300" dirty="0"/>
              <a:t>. It was conducted at </a:t>
            </a:r>
            <a:r>
              <a:rPr lang="en-GB" sz="1300" dirty="0">
                <a:hlinkClick r:id="rId7" tooltip="Stanford University"/>
              </a:rPr>
              <a:t>Stanford University</a:t>
            </a:r>
            <a:r>
              <a:rPr lang="en-GB" sz="1300" dirty="0"/>
              <a:t> on the days of August 14–20, 1971, by a research group led by psychology professor </a:t>
            </a:r>
            <a:r>
              <a:rPr lang="en-GB" sz="1300" dirty="0">
                <a:hlinkClick r:id="rId8" tooltip="Philip Zimbardo"/>
              </a:rPr>
              <a:t>Philip Zimbardo</a:t>
            </a:r>
            <a:r>
              <a:rPr lang="en-GB" sz="1300" dirty="0"/>
              <a:t> using college students.</a:t>
            </a:r>
            <a:r>
              <a:rPr lang="en-GB" sz="1300" baseline="30000" dirty="0">
                <a:hlinkClick r:id="rId9"/>
              </a:rPr>
              <a:t>[1]</a:t>
            </a:r>
            <a:r>
              <a:rPr lang="en-GB" sz="1300" dirty="0"/>
              <a:t> In the study, volunteers were assigned to be either "guards" or "prisoners" by the flip of a coin, in a mock prison, with Zimbardo himself serving as the </a:t>
            </a:r>
            <a:r>
              <a:rPr lang="en-GB" sz="1300" dirty="0">
                <a:hlinkClick r:id="rId10" tooltip="Superintendent (jail)"/>
              </a:rPr>
              <a:t>superintendent</a:t>
            </a:r>
            <a:r>
              <a:rPr lang="en-GB" sz="1300" dirty="0"/>
              <a:t>. Several "prisoners" left mid-experiment, and the whole experiment was abandoned after six days. Early reports on experimental results claimed that students quickly embraced their assigned roles, with some guards enforcing </a:t>
            </a:r>
            <a:r>
              <a:rPr lang="en-GB" sz="1300" dirty="0">
                <a:hlinkClick r:id="rId11" tooltip="Authoritarian personality"/>
              </a:rPr>
              <a:t>authoritarian</a:t>
            </a:r>
            <a:r>
              <a:rPr lang="en-GB" sz="1300" dirty="0"/>
              <a:t> measures and ultimately subjecting some prisoners to </a:t>
            </a:r>
            <a:r>
              <a:rPr lang="en-GB" sz="1300" dirty="0">
                <a:hlinkClick r:id="rId12" tooltip="Psychological torture"/>
              </a:rPr>
              <a:t>psychological torture</a:t>
            </a:r>
            <a:r>
              <a:rPr lang="en-GB" sz="1300" dirty="0"/>
              <a:t>, while many prisoners passively accepted psychological abuse and, by the officers' request, actively harassed other prisoners who tried to stop it. The experiment has been described in many introductory social psychology textbooks,</a:t>
            </a:r>
            <a:r>
              <a:rPr lang="en-GB" sz="1300" baseline="30000" dirty="0">
                <a:hlinkClick r:id="rId13"/>
              </a:rPr>
              <a:t>[2]</a:t>
            </a:r>
            <a:r>
              <a:rPr lang="en-GB" sz="1300" dirty="0"/>
              <a:t> although some have chosen to exclude it because its methodology is sometimes questioned</a:t>
            </a:r>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19</a:t>
            </a:fld>
            <a:endParaRPr lang="en-GB"/>
          </a:p>
        </p:txBody>
      </p:sp>
    </p:spTree>
    <p:extLst>
      <p:ext uri="{BB962C8B-B14F-4D97-AF65-F5344CB8AC3E}">
        <p14:creationId xmlns:p14="http://schemas.microsoft.com/office/powerpoint/2010/main" val="4114588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38150" y="1252538"/>
            <a:ext cx="6007100" cy="3379787"/>
          </a:xfrm>
        </p:spPr>
      </p:sp>
      <p:sp>
        <p:nvSpPr>
          <p:cNvPr id="3" name="Zástupný symbol pro poznámky 2"/>
          <p:cNvSpPr>
            <a:spLocks noGrp="1"/>
          </p:cNvSpPr>
          <p:nvPr>
            <p:ph type="body" idx="1"/>
          </p:nvPr>
        </p:nvSpPr>
        <p:spPr/>
        <p:txBody>
          <a:bodyPr/>
          <a:lstStyle/>
          <a:p>
            <a:pPr defTabSz="965515">
              <a:defRPr/>
            </a:pPr>
            <a:r>
              <a:rPr lang="en-GB" sz="1300" b="1" dirty="0">
                <a:solidFill>
                  <a:schemeClr val="tx1">
                    <a:lumMod val="75000"/>
                    <a:lumOff val="25000"/>
                  </a:schemeClr>
                </a:solidFill>
              </a:rPr>
              <a:t>Positive: Optimism, confidence, self-esteem, extraversion, emotional strength, friendliness, creativity. Negative: Irrationality, fear, emotional fragility, depression, anxiety, suicide.</a:t>
            </a:r>
          </a:p>
          <a:p>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2</a:t>
            </a:fld>
            <a:endParaRPr lang="en-GB"/>
          </a:p>
        </p:txBody>
      </p:sp>
    </p:spTree>
    <p:extLst>
      <p:ext uri="{BB962C8B-B14F-4D97-AF65-F5344CB8AC3E}">
        <p14:creationId xmlns:p14="http://schemas.microsoft.com/office/powerpoint/2010/main" val="134543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In sociology, deviance describes an action or </a:t>
            </a:r>
            <a:r>
              <a:rPr lang="en-GB" dirty="0" err="1" smtClean="0"/>
              <a:t>behavior</a:t>
            </a:r>
            <a:r>
              <a:rPr lang="en-GB" dirty="0" smtClean="0"/>
              <a:t> that violates social norms, including a formally enacted rule (e.g., crime),[1] as well as informal violations of social norms (e.g., rejecting folkways and mores). </a:t>
            </a:r>
            <a:endParaRPr lang="cs-CZ" dirty="0" smtClean="0"/>
          </a:p>
          <a:p>
            <a:r>
              <a:rPr lang="en-GB" dirty="0" smtClean="0"/>
              <a:t>The violation of norms can be categorized as two forms, formal deviance and informal deviance. Formal deviance can be described as a crime, which violates laws in a society. Informal deviance are minor violations that break unwritten rules of social life</a:t>
            </a:r>
            <a:r>
              <a:rPr lang="cs-CZ" dirty="0" smtClean="0"/>
              <a:t>.</a:t>
            </a:r>
          </a:p>
          <a:p>
            <a:r>
              <a:rPr lang="en-GB" sz="1300" dirty="0"/>
              <a:t> EXAMPLES OF PRIMARY DEVIANCE: • Vandalism • Littering • Loitering in restricted areas </a:t>
            </a:r>
            <a:endParaRPr lang="cs-CZ" sz="1300" dirty="0"/>
          </a:p>
          <a:p>
            <a:r>
              <a:rPr lang="en-GB" sz="1300" dirty="0"/>
              <a:t>EXAMPLES OF SECONDARY DEVIANCE:  </a:t>
            </a:r>
            <a:r>
              <a:rPr lang="en-GB" sz="1300" dirty="0" err="1"/>
              <a:t>Behaviors</a:t>
            </a:r>
            <a:r>
              <a:rPr lang="en-GB" sz="1300" dirty="0"/>
              <a:t> of the ex-convicts  Prostitutes who are isolated from ordinary people and who find difficulty in returning to society</a:t>
            </a:r>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20</a:t>
            </a:fld>
            <a:endParaRPr lang="en-GB"/>
          </a:p>
        </p:txBody>
      </p:sp>
    </p:spTree>
    <p:extLst>
      <p:ext uri="{BB962C8B-B14F-4D97-AF65-F5344CB8AC3E}">
        <p14:creationId xmlns:p14="http://schemas.microsoft.com/office/powerpoint/2010/main" val="3876759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21</a:t>
            </a:fld>
            <a:endParaRPr lang="en-GB"/>
          </a:p>
        </p:txBody>
      </p:sp>
    </p:spTree>
    <p:extLst>
      <p:ext uri="{BB962C8B-B14F-4D97-AF65-F5344CB8AC3E}">
        <p14:creationId xmlns:p14="http://schemas.microsoft.com/office/powerpoint/2010/main" val="852933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Cultural diversity is important because our country, workplaces, and schools increasingly consist of various cultural, racial, and ethnic groups. We can learn from one another, but first we must have a level of understanding about each other in order to facilitate collaboration and cooperation.</a:t>
            </a:r>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22</a:t>
            </a:fld>
            <a:endParaRPr lang="en-GB"/>
          </a:p>
        </p:txBody>
      </p:sp>
    </p:spTree>
    <p:extLst>
      <p:ext uri="{BB962C8B-B14F-4D97-AF65-F5344CB8AC3E}">
        <p14:creationId xmlns:p14="http://schemas.microsoft.com/office/powerpoint/2010/main" val="3017263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23</a:t>
            </a:fld>
            <a:endParaRPr lang="en-GB"/>
          </a:p>
        </p:txBody>
      </p:sp>
    </p:spTree>
    <p:extLst>
      <p:ext uri="{BB962C8B-B14F-4D97-AF65-F5344CB8AC3E}">
        <p14:creationId xmlns:p14="http://schemas.microsoft.com/office/powerpoint/2010/main" val="4192834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38150" y="1252538"/>
            <a:ext cx="6007100" cy="3379787"/>
          </a:xfrm>
        </p:spPr>
      </p:sp>
      <p:sp>
        <p:nvSpPr>
          <p:cNvPr id="3" name="Zástupný symbol pro poznámky 2"/>
          <p:cNvSpPr>
            <a:spLocks noGrp="1"/>
          </p:cNvSpPr>
          <p:nvPr>
            <p:ph type="body" idx="1"/>
          </p:nvPr>
        </p:nvSpPr>
        <p:spPr/>
        <p:txBody>
          <a:bodyPr/>
          <a:lstStyle/>
          <a:p>
            <a:r>
              <a:rPr lang="cs-CZ" dirty="0" err="1" smtClean="0"/>
              <a:t>There</a:t>
            </a:r>
            <a:r>
              <a:rPr lang="cs-CZ" dirty="0" smtClean="0"/>
              <a:t> are many </a:t>
            </a:r>
            <a:r>
              <a:rPr lang="cs-CZ" dirty="0" err="1" smtClean="0"/>
              <a:t>theories</a:t>
            </a:r>
            <a:r>
              <a:rPr lang="cs-CZ" dirty="0" smtClean="0"/>
              <a:t> on </a:t>
            </a:r>
            <a:r>
              <a:rPr lang="cs-CZ" dirty="0" err="1" smtClean="0"/>
              <a:t>Socialization</a:t>
            </a:r>
            <a:r>
              <a:rPr lang="cs-CZ" dirty="0" smtClean="0"/>
              <a:t>, I </a:t>
            </a:r>
            <a:r>
              <a:rPr lang="cs-CZ" dirty="0" err="1" smtClean="0"/>
              <a:t>will</a:t>
            </a:r>
            <a:r>
              <a:rPr lang="cs-CZ" dirty="0" smtClean="0"/>
              <a:t> </a:t>
            </a:r>
            <a:r>
              <a:rPr lang="cs-CZ" dirty="0" err="1" smtClean="0"/>
              <a:t>again</a:t>
            </a:r>
            <a:r>
              <a:rPr lang="cs-CZ" dirty="0" smtClean="0"/>
              <a:t> cite </a:t>
            </a:r>
            <a:r>
              <a:rPr lang="cs-CZ" dirty="0" err="1" smtClean="0"/>
              <a:t>the</a:t>
            </a:r>
            <a:r>
              <a:rPr lang="cs-CZ" dirty="0" smtClean="0"/>
              <a:t> </a:t>
            </a:r>
            <a:r>
              <a:rPr lang="cs-CZ" dirty="0" err="1" smtClean="0"/>
              <a:t>famous</a:t>
            </a:r>
            <a:r>
              <a:rPr lang="cs-CZ" dirty="0" smtClean="0"/>
              <a:t> </a:t>
            </a:r>
            <a:r>
              <a:rPr lang="cs-CZ" dirty="0" err="1" smtClean="0"/>
              <a:t>Austrian</a:t>
            </a:r>
            <a:r>
              <a:rPr lang="cs-CZ" dirty="0" smtClean="0"/>
              <a:t> </a:t>
            </a:r>
            <a:r>
              <a:rPr lang="cs-CZ" dirty="0" err="1" smtClean="0"/>
              <a:t>physician</a:t>
            </a:r>
            <a:r>
              <a:rPr lang="cs-CZ" dirty="0" smtClean="0"/>
              <a:t> Sigmund Freud, </a:t>
            </a:r>
            <a:r>
              <a:rPr lang="en-GB" sz="1300" dirty="0"/>
              <a:t>he developed the theory psychoanalysis in early twentieth century. Psychoanalysis explains the structure and development of personality. Our habits are develop through socialization, which are the repeated </a:t>
            </a:r>
            <a:r>
              <a:rPr lang="en-GB" sz="1300" dirty="0" err="1"/>
              <a:t>behavior</a:t>
            </a:r>
            <a:r>
              <a:rPr lang="en-GB" sz="1300" dirty="0"/>
              <a:t> and central part of our personality. Moreover, our personality is the outcome of socialization. Freud theory of socialization associate structure and development of personality with human physiological needs.</a:t>
            </a:r>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3</a:t>
            </a:fld>
            <a:endParaRPr lang="en-GB"/>
          </a:p>
        </p:txBody>
      </p:sp>
    </p:spTree>
    <p:extLst>
      <p:ext uri="{BB962C8B-B14F-4D97-AF65-F5344CB8AC3E}">
        <p14:creationId xmlns:p14="http://schemas.microsoft.com/office/powerpoint/2010/main" val="1526733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38150" y="1252538"/>
            <a:ext cx="6007100" cy="3379787"/>
          </a:xfrm>
        </p:spPr>
      </p:sp>
      <p:sp>
        <p:nvSpPr>
          <p:cNvPr id="3" name="Zástupný symbol pro poznámky 2"/>
          <p:cNvSpPr>
            <a:spLocks noGrp="1"/>
          </p:cNvSpPr>
          <p:nvPr>
            <p:ph type="body" idx="1"/>
          </p:nvPr>
        </p:nvSpPr>
        <p:spPr/>
        <p:txBody>
          <a:bodyPr/>
          <a:lstStyle/>
          <a:p>
            <a:pPr defTabSz="965515">
              <a:defRPr/>
            </a:pPr>
            <a:r>
              <a:rPr lang="en-GB" sz="1300" b="1" dirty="0"/>
              <a:t>What are the basic thesis of Erikson, Piaget, Kohlberg and Gilligan?</a:t>
            </a:r>
            <a:r>
              <a:rPr lang="cs-CZ" sz="1300" b="1" dirty="0"/>
              <a:t> </a:t>
            </a:r>
            <a:r>
              <a:rPr lang="cs-CZ" sz="1300" b="1" dirty="0" err="1"/>
              <a:t>The</a:t>
            </a:r>
            <a:r>
              <a:rPr lang="cs-CZ" sz="1300" b="1" dirty="0"/>
              <a:t> </a:t>
            </a:r>
            <a:r>
              <a:rPr lang="cs-CZ" sz="1300" b="1" dirty="0" err="1"/>
              <a:t>scientiscs</a:t>
            </a:r>
            <a:r>
              <a:rPr lang="cs-CZ" sz="1300" b="1" dirty="0"/>
              <a:t> </a:t>
            </a:r>
            <a:r>
              <a:rPr lang="cs-CZ" sz="1300" b="1" dirty="0" err="1"/>
              <a:t>studying</a:t>
            </a:r>
            <a:r>
              <a:rPr lang="cs-CZ" sz="1300" b="1" dirty="0"/>
              <a:t> </a:t>
            </a:r>
            <a:r>
              <a:rPr lang="cs-CZ" sz="1300" b="1" dirty="0" err="1"/>
              <a:t>the</a:t>
            </a:r>
            <a:r>
              <a:rPr lang="cs-CZ" sz="1300" b="1" dirty="0"/>
              <a:t> </a:t>
            </a:r>
            <a:r>
              <a:rPr lang="cs-CZ" sz="1300" b="1" dirty="0" err="1"/>
              <a:t>prociples</a:t>
            </a:r>
            <a:r>
              <a:rPr lang="cs-CZ" sz="1300" b="1" dirty="0"/>
              <a:t> </a:t>
            </a:r>
            <a:r>
              <a:rPr lang="cs-CZ" sz="1300" b="1" dirty="0" err="1"/>
              <a:t>of</a:t>
            </a:r>
            <a:r>
              <a:rPr lang="cs-CZ" sz="1300" b="1" dirty="0"/>
              <a:t> </a:t>
            </a:r>
            <a:r>
              <a:rPr lang="cs-CZ" sz="1300" b="1" dirty="0" err="1"/>
              <a:t>personal</a:t>
            </a:r>
            <a:r>
              <a:rPr lang="cs-CZ" sz="1300" b="1" dirty="0"/>
              <a:t> </a:t>
            </a:r>
            <a:r>
              <a:rPr lang="cs-CZ" sz="1300" b="1" dirty="0" err="1"/>
              <a:t>development</a:t>
            </a:r>
            <a:r>
              <a:rPr lang="cs-CZ" sz="1300" b="1" dirty="0"/>
              <a:t> </a:t>
            </a:r>
            <a:r>
              <a:rPr lang="cs-CZ" sz="1300" b="1" dirty="0" err="1"/>
              <a:t>of</a:t>
            </a:r>
            <a:r>
              <a:rPr lang="cs-CZ" sz="1300" b="1" dirty="0"/>
              <a:t> </a:t>
            </a:r>
            <a:r>
              <a:rPr lang="cs-CZ" sz="1300" b="1" dirty="0" err="1"/>
              <a:t>human</a:t>
            </a:r>
            <a:r>
              <a:rPr lang="cs-CZ" sz="1300" b="1" dirty="0"/>
              <a:t> </a:t>
            </a:r>
            <a:r>
              <a:rPr lang="cs-CZ" sz="1300" b="1" dirty="0" err="1"/>
              <a:t>being</a:t>
            </a:r>
            <a:r>
              <a:rPr lang="cs-CZ" sz="1300" b="1" dirty="0"/>
              <a:t>.</a:t>
            </a:r>
            <a:endParaRPr lang="en-GB" sz="1300" b="1" dirty="0"/>
          </a:p>
          <a:p>
            <a:r>
              <a:rPr lang="en-GB" sz="1300" dirty="0"/>
              <a:t>Erikson presented an eight stage theory of personality development in which each stage may be positively resolved or unresolved. He stressed that the close interaction between the social environment and </a:t>
            </a:r>
            <a:r>
              <a:rPr lang="en-GB" sz="1300" dirty="0" err="1"/>
              <a:t>personality.Piaget</a:t>
            </a:r>
            <a:r>
              <a:rPr lang="en-GB" sz="1300" dirty="0"/>
              <a:t> suggests that everyone passes through four major intellectual stages: Sensory-motor, preoperational, concrete operations and formal operations. He believes that social contact is necessary for advancing through the stages. Kohlberg: Moral decisions based on fear of punishment, idea of rewards taken into account, immediate punishments and rewards not necessary, strict adherence to rules, recognition that conventional rules may come into conflict with a higher sense of right and wrong and universal principles of justice, human rights and human dignity guide decisions. Gilligan: When women reach the upper stages of moral development their decisions are guided by the principle of protecting relationships and people rather than by the principle of individual rights that guides </a:t>
            </a:r>
            <a:r>
              <a:rPr lang="en-GB" sz="1300" dirty="0" err="1"/>
              <a:t>mens</a:t>
            </a:r>
            <a:r>
              <a:rPr lang="en-GB" sz="1300" dirty="0"/>
              <a:t>' decisions.</a:t>
            </a:r>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4</a:t>
            </a:fld>
            <a:endParaRPr lang="en-GB"/>
          </a:p>
        </p:txBody>
      </p:sp>
    </p:spTree>
    <p:extLst>
      <p:ext uri="{BB962C8B-B14F-4D97-AF65-F5344CB8AC3E}">
        <p14:creationId xmlns:p14="http://schemas.microsoft.com/office/powerpoint/2010/main" val="1896548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38150" y="1252538"/>
            <a:ext cx="6007100" cy="3379787"/>
          </a:xfrm>
        </p:spPr>
      </p:sp>
      <p:sp>
        <p:nvSpPr>
          <p:cNvPr id="3" name="Zástupný symbol pro poznámky 2"/>
          <p:cNvSpPr>
            <a:spLocks noGrp="1"/>
          </p:cNvSpPr>
          <p:nvPr>
            <p:ph type="body" idx="1"/>
          </p:nvPr>
        </p:nvSpPr>
        <p:spPr/>
        <p:txBody>
          <a:bodyPr/>
          <a:lstStyle/>
          <a:p>
            <a:r>
              <a:rPr lang="en-GB" sz="1300" dirty="0"/>
              <a:t>Socialization is just as essential to us as individuals. Social interaction provides the means via which we gradually become able to see ourselves through the eyes of others, learning who we are and how we fit into the world around us. In addition, to function successfully in society, we have to learn the basics of both material land nonmaterial culture, everything from how to dress ourselves to what is suitable attire for a specific occasion; from when we sleep to what we sleep on; and from what is considered appropriate to eat for dinner to how to use the stove to prepare it. Most importantly, we have to learn language—whether it is the dominant language or one common in a subculture, whether it is verbal or through signs—in order to communicate and to think. As we saw with Danielle, without socialization we literally have no self. We are unable to function socially.</a:t>
            </a:r>
            <a:endParaRPr lang="cs-CZ" sz="1300" dirty="0"/>
          </a:p>
          <a:p>
            <a:r>
              <a:rPr lang="en-GB" sz="1300" b="1" cap="all" dirty="0"/>
              <a:t>AGENTS OF SOCIALIZATION</a:t>
            </a:r>
          </a:p>
          <a:p>
            <a:r>
              <a:rPr lang="en-GB" sz="1300" dirty="0"/>
              <a:t>Socialization helps people learn to function successfully in their social worlds. How does the process of socialization occur? How do we learn to use the objects of our society’s material culture? How do we come to adopt the beliefs, values, and norms that represent its nonmaterial culture? This learning takes place through interaction with various agents of socialization, like peer groups and families, plus both formal and informal social institutions.</a:t>
            </a:r>
          </a:p>
          <a:p>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5</a:t>
            </a:fld>
            <a:endParaRPr lang="en-GB"/>
          </a:p>
        </p:txBody>
      </p:sp>
    </p:spTree>
    <p:extLst>
      <p:ext uri="{BB962C8B-B14F-4D97-AF65-F5344CB8AC3E}">
        <p14:creationId xmlns:p14="http://schemas.microsoft.com/office/powerpoint/2010/main" val="1552518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38150" y="1252538"/>
            <a:ext cx="6007100" cy="3379787"/>
          </a:xfrm>
        </p:spPr>
      </p:sp>
      <p:sp>
        <p:nvSpPr>
          <p:cNvPr id="3" name="Zástupný symbol pro poznámky 2"/>
          <p:cNvSpPr>
            <a:spLocks noGrp="1"/>
          </p:cNvSpPr>
          <p:nvPr>
            <p:ph type="body" idx="1"/>
          </p:nvPr>
        </p:nvSpPr>
        <p:spPr/>
        <p:txBody>
          <a:bodyPr/>
          <a:lstStyle/>
          <a:p>
            <a:r>
              <a:rPr lang="en-GB" sz="1300" dirty="0"/>
              <a:t>Social groups often provide the first experiences of socialization. Families, and later peer groups, communicate expectations and reinforce norms. People first learn to use the tangible objects of material culture in these settings, as well as being introduced to the beliefs and values of society.</a:t>
            </a:r>
            <a:endParaRPr lang="cs-CZ" sz="1300" dirty="0"/>
          </a:p>
          <a:p>
            <a:r>
              <a:rPr lang="en-GB" sz="1300" b="1" dirty="0"/>
              <a:t>Family</a:t>
            </a:r>
          </a:p>
          <a:p>
            <a:r>
              <a:rPr lang="en-GB" sz="1300" dirty="0"/>
              <a:t>Family is the first agent of socialization. Mothers and fathers, siblings and grandparents, plus members of an extended family, all teach a child what he or she needs to know. For example, they show the child how to use objects (such as clothes, computers, eating utensils, books, bikes); how to relate to others (some as “family,” others as “friends,” still others as “strangers” or “teachers” or “neighbours”); and how the world works (what is “real” and what is “imagined”). As you are aware, either from your own experience as a child or your role in helping to raise one, socialization involves teaching and learning about an unending array of objects and ideas.</a:t>
            </a:r>
          </a:p>
          <a:p>
            <a:r>
              <a:rPr lang="en-GB" sz="1300" dirty="0"/>
              <a:t>A </a:t>
            </a:r>
            <a:r>
              <a:rPr lang="en-GB" sz="1300" b="1" dirty="0"/>
              <a:t>peer group</a:t>
            </a:r>
            <a:r>
              <a:rPr lang="en-GB" sz="1300" dirty="0"/>
              <a:t> is made up of people who are similar in age and social status and who share interests. Peer group socialization begins in the earliest years, such as when kids on a playground teach younger children the norms about taking turns or the rules of a game or how to shoot a basket. As children grow into teenagers, this process continues. Peer groups are important to adolescents in a new way, as they begin to develop an identity separate from their parents and exert independence. Additionally, peer groups provide their own opportunities for socialization since kids usually engage in different types of activities with their peers than they do with their families. Peer groups provide adolescents’ first major socialization experience outside the realm of their families. Interestingly, studies have shown that although friendships rank high in adolescents’ priorities, this is balanced by parental influence.</a:t>
            </a:r>
            <a:endParaRPr lang="cs-CZ" sz="1300" dirty="0"/>
          </a:p>
          <a:p>
            <a:r>
              <a:rPr lang="en-GB" sz="1300" dirty="0"/>
              <a:t>The social institutions of our culture also inform our socialization. Formal institutions—like schools, workplaces, and the government—teach people how to behave in and navigate these systems. </a:t>
            </a:r>
            <a:r>
              <a:rPr lang="en-GB" sz="1300"/>
              <a:t>Other institutions, like the media, contribute to socialization by inundating us with messages about norms and expectations</a:t>
            </a:r>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6</a:t>
            </a:fld>
            <a:endParaRPr lang="en-GB"/>
          </a:p>
        </p:txBody>
      </p:sp>
    </p:spTree>
    <p:extLst>
      <p:ext uri="{BB962C8B-B14F-4D97-AF65-F5344CB8AC3E}">
        <p14:creationId xmlns:p14="http://schemas.microsoft.com/office/powerpoint/2010/main" val="1321242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38150" y="1252538"/>
            <a:ext cx="6007100" cy="3379787"/>
          </a:xfrm>
        </p:spPr>
      </p:sp>
      <p:sp>
        <p:nvSpPr>
          <p:cNvPr id="3" name="Zástupný symbol pro poznámky 2"/>
          <p:cNvSpPr>
            <a:spLocks noGrp="1"/>
          </p:cNvSpPr>
          <p:nvPr>
            <p:ph type="body" idx="1"/>
          </p:nvPr>
        </p:nvSpPr>
        <p:spPr/>
        <p:txBody>
          <a:bodyPr/>
          <a:lstStyle/>
          <a:p>
            <a:pPr fontAlgn="base"/>
            <a:r>
              <a:rPr lang="en-GB" sz="1300" dirty="0"/>
              <a:t>Socialization is a process that introduces people to social norms and customs. This process helps individuals function well in society, and, in turn, helps society run smoothly. Family members, teachers, religious leaders, and peers all play roles in a person's socialization.</a:t>
            </a:r>
          </a:p>
          <a:p>
            <a:pPr fontAlgn="base"/>
            <a:r>
              <a:rPr lang="en-GB" sz="1300" dirty="0"/>
              <a:t>This process typically occurs in two stages: Primary socialization takes place from birth through adolescence, and secondary socialization continues throughout one's life. Adult socialization may occur whenever people find themselves in new circumstances, especially those in which they interact with individuals whose norms or customs differ from theirs.</a:t>
            </a:r>
            <a:endParaRPr lang="cs-CZ" sz="1300" dirty="0"/>
          </a:p>
          <a:p>
            <a:pPr fontAlgn="base"/>
            <a:r>
              <a:rPr lang="en-GB" sz="1300" dirty="0"/>
              <a:t>During socialization, a person learns to become a member of a group, community, or society. This process accustoms people to social groups</a:t>
            </a:r>
            <a:r>
              <a:rPr lang="cs-CZ" sz="1300" dirty="0"/>
              <a:t>, </a:t>
            </a:r>
            <a:r>
              <a:rPr lang="en-GB" sz="1300" dirty="0"/>
              <a:t>On a macro level, socialization ensures that we have a process through which the </a:t>
            </a:r>
            <a:r>
              <a:rPr lang="en-GB" sz="1300" dirty="0">
                <a:hlinkClick r:id="rId3"/>
              </a:rPr>
              <a:t>norms and </a:t>
            </a:r>
            <a:r>
              <a:rPr lang="en-GB" sz="1300" dirty="0">
                <a:hlinkClick r:id="rId4"/>
              </a:rPr>
              <a:t>customs</a:t>
            </a:r>
            <a:r>
              <a:rPr lang="en-GB" sz="1300" dirty="0"/>
              <a:t> of society are transmitted. Socialization teaches people what is expected of them in a particular group or situation; it is a </a:t>
            </a:r>
            <a:r>
              <a:rPr lang="en-GB" sz="1300" dirty="0">
                <a:hlinkClick r:id="rId5"/>
              </a:rPr>
              <a:t>form of social control</a:t>
            </a:r>
            <a:r>
              <a:rPr lang="en-GB" sz="1300" dirty="0"/>
              <a:t>.</a:t>
            </a:r>
          </a:p>
          <a:p>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7</a:t>
            </a:fld>
            <a:endParaRPr lang="en-GB"/>
          </a:p>
        </p:txBody>
      </p:sp>
    </p:spTree>
    <p:extLst>
      <p:ext uri="{BB962C8B-B14F-4D97-AF65-F5344CB8AC3E}">
        <p14:creationId xmlns:p14="http://schemas.microsoft.com/office/powerpoint/2010/main" val="4031520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38150" y="1252538"/>
            <a:ext cx="6007100" cy="3379787"/>
          </a:xfrm>
        </p:spPr>
      </p:sp>
      <p:sp>
        <p:nvSpPr>
          <p:cNvPr id="3" name="Zástupný symbol pro poznámky 2"/>
          <p:cNvSpPr>
            <a:spLocks noGrp="1"/>
          </p:cNvSpPr>
          <p:nvPr>
            <p:ph type="body" idx="1"/>
          </p:nvPr>
        </p:nvSpPr>
        <p:spPr/>
        <p:txBody>
          <a:bodyPr/>
          <a:lstStyle/>
          <a:p>
            <a:pPr fontAlgn="base"/>
            <a:r>
              <a:rPr lang="en-GB" sz="1300" dirty="0"/>
              <a:t>Primary Socialization</a:t>
            </a:r>
          </a:p>
          <a:p>
            <a:pPr fontAlgn="base"/>
            <a:r>
              <a:rPr lang="en-GB" sz="1300" dirty="0"/>
              <a:t>Primary socialization is early childhood socialization. It is called primary socialization in a sense; it is the beginning of the socialization process, it occurs first and it is the most crucial stage of socialization for later development. This stage is considered to be the development stage in children in which their personality and self-concept is developed; they acquire cognitive abilities, language and internalize norms and values. Moreover, they establish emotional ties and pick up other roles and perspectives.</a:t>
            </a:r>
          </a:p>
          <a:p>
            <a:pPr fontAlgn="base"/>
            <a:r>
              <a:rPr lang="en-GB" sz="1300" dirty="0"/>
              <a:t>Anticipatory Socialization</a:t>
            </a:r>
          </a:p>
          <a:p>
            <a:pPr fontAlgn="base"/>
            <a:r>
              <a:rPr lang="en-GB" sz="1300" dirty="0"/>
              <a:t>This stage occurs in between the childhood and adulthood. Adolescence begins to establish independence from their parents. During this stage adolescence participate in Anticipatory socialization. They not only learn their immediate group culture but also learn the culture of a group which they are expecting to join in future.</a:t>
            </a:r>
          </a:p>
          <a:p>
            <a:pPr fontAlgn="base"/>
            <a:r>
              <a:rPr lang="en-GB" sz="1300" dirty="0"/>
              <a:t>Professional or Developmental Socialization</a:t>
            </a:r>
          </a:p>
          <a:p>
            <a:pPr fontAlgn="base"/>
            <a:r>
              <a:rPr lang="en-GB" sz="1300" dirty="0"/>
              <a:t>Developmental socialization occurs during the adulthood. This type of socialization is dependent on the primary and anticipatory socialization. In the early two stages an individual has acquired the skills, developed his attitude and established the goals for future, which have prepared him for the position which he is likely to hold as an adult. As an adult individual is encountered with new situations and roles such as, marriage, job, husband and employee or employer, which will require new expectation and obligations. In this stage new learning combines with old to continue the process of developmental or professional socialization.</a:t>
            </a:r>
          </a:p>
          <a:p>
            <a:pPr fontAlgn="base"/>
            <a:r>
              <a:rPr lang="en-GB" sz="1300" dirty="0"/>
              <a:t>Re-Socialization</a:t>
            </a:r>
          </a:p>
          <a:p>
            <a:pPr fontAlgn="base"/>
            <a:r>
              <a:rPr lang="en-GB" sz="1300" dirty="0"/>
              <a:t>Sometime when an individual changes his group and become a part of new group he have to abandon his old way of life. Such situations compel an individual to abandon the old values, norms and beliefs. To adjust in a new group he has to learn the values norms and beliefs of new group. The process of learning a new ways of life is called re-socialization.</a:t>
            </a:r>
          </a:p>
          <a:p>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8</a:t>
            </a:fld>
            <a:endParaRPr lang="en-GB"/>
          </a:p>
        </p:txBody>
      </p:sp>
    </p:spTree>
    <p:extLst>
      <p:ext uri="{BB962C8B-B14F-4D97-AF65-F5344CB8AC3E}">
        <p14:creationId xmlns:p14="http://schemas.microsoft.com/office/powerpoint/2010/main" val="3971268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Most people associate status with the prestige of a person’s lifestyle, education, or vocation. According to sociologists, Status describes the position a person occupies in a particular setting. We all occupy several statuses and play the roles that may be associated with them. A Role is the set of norms, values, </a:t>
            </a:r>
            <a:r>
              <a:rPr lang="en-GB" dirty="0" err="1" smtClean="0"/>
              <a:t>behaviors</a:t>
            </a:r>
            <a:r>
              <a:rPr lang="en-GB" dirty="0" smtClean="0"/>
              <a:t>, and personality characteristics attached to a status. An individual may occupy the statuses of student, employee, and club president and play one or more roles with each one.</a:t>
            </a:r>
            <a:endParaRPr lang="cs-CZ" dirty="0" smtClean="0"/>
          </a:p>
          <a:p>
            <a:pPr defTabSz="965515">
              <a:defRPr/>
            </a:pPr>
            <a:r>
              <a:rPr lang="en-GB" sz="1300" b="1" dirty="0"/>
              <a:t>Conflicting roles. </a:t>
            </a:r>
            <a:r>
              <a:rPr lang="en-GB" sz="1300" dirty="0"/>
              <a:t>In this section, we talk about two ideas. The first is conflict within the same role. This occurs when the role doesn’t fit the person. For whatever reason, we’re not able to adapt to what people are asking from us because their requests exceed our abilities. Their requests may also contradict our </a:t>
            </a:r>
            <a:r>
              <a:rPr lang="en-GB" sz="1300" b="1" dirty="0">
                <a:hlinkClick r:id="rId3"/>
              </a:rPr>
              <a:t>values</a:t>
            </a:r>
            <a:r>
              <a:rPr lang="en-GB" sz="1300" dirty="0"/>
              <a:t>, meaning we don’t feel comfortable acting on their wishes. The other type of problem is when two different roles conflict with one another. For example, I can have two different roles within one group such as being a scholar and continuing my studies or being a parent with a job. This situation would bring stress because it would be very difficult to meet the expectations that both roles require.</a:t>
            </a:r>
          </a:p>
          <a:p>
            <a:endParaRPr lang="cs-CZ" dirty="0" smtClean="0"/>
          </a:p>
          <a:p>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9</a:t>
            </a:fld>
            <a:endParaRPr lang="en-GB"/>
          </a:p>
        </p:txBody>
      </p:sp>
    </p:spTree>
    <p:extLst>
      <p:ext uri="{BB962C8B-B14F-4D97-AF65-F5344CB8AC3E}">
        <p14:creationId xmlns:p14="http://schemas.microsoft.com/office/powerpoint/2010/main" val="3502627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D3F6AF5F-F8BF-4DB6-895F-3BFF1E901F04}" type="slidenum">
              <a:rPr lang="cs-CZ" smtClean="0"/>
              <a:pPr>
                <a:defRPr/>
              </a:pPr>
              <a:t>‹#›</a:t>
            </a:fld>
            <a:endParaRPr lang="cs-CZ"/>
          </a:p>
        </p:txBody>
      </p:sp>
    </p:spTree>
    <p:extLst>
      <p:ext uri="{BB962C8B-B14F-4D97-AF65-F5344CB8AC3E}">
        <p14:creationId xmlns:p14="http://schemas.microsoft.com/office/powerpoint/2010/main" val="2128180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E360E083-9326-4715-969F-BFBEF8AA8417}" type="slidenum">
              <a:rPr lang="cs-CZ" smtClean="0"/>
              <a:pPr>
                <a:defRPr/>
              </a:pPr>
              <a:t>‹#›</a:t>
            </a:fld>
            <a:endParaRPr lang="cs-CZ"/>
          </a:p>
        </p:txBody>
      </p:sp>
    </p:spTree>
    <p:extLst>
      <p:ext uri="{BB962C8B-B14F-4D97-AF65-F5344CB8AC3E}">
        <p14:creationId xmlns:p14="http://schemas.microsoft.com/office/powerpoint/2010/main" val="40788020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0074BE30-72D8-4974-AB0D-83D689EE00EC}" type="slidenum">
              <a:rPr lang="cs-CZ" smtClean="0"/>
              <a:pPr>
                <a:defRPr/>
              </a:pPr>
              <a:t>‹#›</a:t>
            </a:fld>
            <a:endParaRPr lang="cs-CZ"/>
          </a:p>
        </p:txBody>
      </p:sp>
    </p:spTree>
    <p:extLst>
      <p:ext uri="{BB962C8B-B14F-4D97-AF65-F5344CB8AC3E}">
        <p14:creationId xmlns:p14="http://schemas.microsoft.com/office/powerpoint/2010/main" val="133175768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D3F6AF5F-F8BF-4DB6-895F-3BFF1E901F04}" type="slidenum">
              <a:rPr lang="cs-CZ" smtClean="0"/>
              <a:pPr>
                <a:defRPr/>
              </a:pPr>
              <a:t>‹#›</a:t>
            </a:fld>
            <a:endParaRPr lang="cs-CZ"/>
          </a:p>
        </p:txBody>
      </p:sp>
    </p:spTree>
    <p:extLst>
      <p:ext uri="{BB962C8B-B14F-4D97-AF65-F5344CB8AC3E}">
        <p14:creationId xmlns:p14="http://schemas.microsoft.com/office/powerpoint/2010/main" val="207860084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EAB492EE-0967-47A5-B6F8-CDC7C6C6EF1C}" type="slidenum">
              <a:rPr lang="cs-CZ" smtClean="0"/>
              <a:pPr>
                <a:defRPr/>
              </a:pPr>
              <a:t>‹#›</a:t>
            </a:fld>
            <a:endParaRPr lang="cs-CZ"/>
          </a:p>
        </p:txBody>
      </p:sp>
    </p:spTree>
    <p:extLst>
      <p:ext uri="{BB962C8B-B14F-4D97-AF65-F5344CB8AC3E}">
        <p14:creationId xmlns:p14="http://schemas.microsoft.com/office/powerpoint/2010/main" val="3242512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EAB492EE-0967-47A5-B6F8-CDC7C6C6EF1C}" type="slidenum">
              <a:rPr lang="cs-CZ" smtClean="0"/>
              <a:pPr>
                <a:defRPr/>
              </a:pPr>
              <a:t>‹#›</a:t>
            </a:fld>
            <a:endParaRPr lang="cs-CZ"/>
          </a:p>
        </p:txBody>
      </p:sp>
    </p:spTree>
    <p:extLst>
      <p:ext uri="{BB962C8B-B14F-4D97-AF65-F5344CB8AC3E}">
        <p14:creationId xmlns:p14="http://schemas.microsoft.com/office/powerpoint/2010/main" val="4194724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pPr>
              <a:defRPr/>
            </a:pPr>
            <a:endParaRPr lang="cs-CZ"/>
          </a:p>
        </p:txBody>
      </p:sp>
      <p:sp>
        <p:nvSpPr>
          <p:cNvPr id="6" name="Footer Placeholder 5"/>
          <p:cNvSpPr>
            <a:spLocks noGrp="1"/>
          </p:cNvSpPr>
          <p:nvPr>
            <p:ph type="ftr" sz="quarter" idx="11"/>
          </p:nvPr>
        </p:nvSpPr>
        <p:spPr/>
        <p:txBody>
          <a:bodyPr/>
          <a:lstStyle/>
          <a:p>
            <a:pPr>
              <a:defRPr/>
            </a:pPr>
            <a:endParaRPr lang="cs-CZ"/>
          </a:p>
        </p:txBody>
      </p:sp>
      <p:sp>
        <p:nvSpPr>
          <p:cNvPr id="7" name="Slide Number Placeholder 6"/>
          <p:cNvSpPr>
            <a:spLocks noGrp="1"/>
          </p:cNvSpPr>
          <p:nvPr>
            <p:ph type="sldNum" sz="quarter" idx="12"/>
          </p:nvPr>
        </p:nvSpPr>
        <p:spPr/>
        <p:txBody>
          <a:bodyPr/>
          <a:lstStyle/>
          <a:p>
            <a:pPr>
              <a:defRPr/>
            </a:pPr>
            <a:fld id="{7EB477D5-AF13-45AE-979A-04CDAF9B2CB8}" type="slidenum">
              <a:rPr lang="cs-CZ" smtClean="0"/>
              <a:pPr>
                <a:defRPr/>
              </a:pPr>
              <a:t>‹#›</a:t>
            </a:fld>
            <a:endParaRPr lang="cs-CZ"/>
          </a:p>
        </p:txBody>
      </p:sp>
    </p:spTree>
    <p:extLst>
      <p:ext uri="{BB962C8B-B14F-4D97-AF65-F5344CB8AC3E}">
        <p14:creationId xmlns:p14="http://schemas.microsoft.com/office/powerpoint/2010/main" val="335081021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39789"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1"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pPr>
              <a:defRPr/>
            </a:pPr>
            <a:endParaRPr lang="cs-CZ"/>
          </a:p>
        </p:txBody>
      </p:sp>
      <p:sp>
        <p:nvSpPr>
          <p:cNvPr id="8" name="Footer Placeholder 7"/>
          <p:cNvSpPr>
            <a:spLocks noGrp="1"/>
          </p:cNvSpPr>
          <p:nvPr>
            <p:ph type="ftr" sz="quarter" idx="11"/>
          </p:nvPr>
        </p:nvSpPr>
        <p:spPr/>
        <p:txBody>
          <a:bodyPr/>
          <a:lstStyle/>
          <a:p>
            <a:pPr>
              <a:defRPr/>
            </a:pPr>
            <a:endParaRPr lang="cs-CZ"/>
          </a:p>
        </p:txBody>
      </p:sp>
      <p:sp>
        <p:nvSpPr>
          <p:cNvPr id="9" name="Slide Number Placeholder 8"/>
          <p:cNvSpPr>
            <a:spLocks noGrp="1"/>
          </p:cNvSpPr>
          <p:nvPr>
            <p:ph type="sldNum" sz="quarter" idx="12"/>
          </p:nvPr>
        </p:nvSpPr>
        <p:spPr/>
        <p:txBody>
          <a:bodyPr/>
          <a:lstStyle/>
          <a:p>
            <a:pPr>
              <a:defRPr/>
            </a:pPr>
            <a:fld id="{7BB8F4AC-C479-40BE-8372-62F57C17C422}" type="slidenum">
              <a:rPr lang="cs-CZ" smtClean="0"/>
              <a:pPr>
                <a:defRPr/>
              </a:pPr>
              <a:t>‹#›</a:t>
            </a:fld>
            <a:endParaRPr lang="cs-CZ"/>
          </a:p>
        </p:txBody>
      </p:sp>
    </p:spTree>
    <p:extLst>
      <p:ext uri="{BB962C8B-B14F-4D97-AF65-F5344CB8AC3E}">
        <p14:creationId xmlns:p14="http://schemas.microsoft.com/office/powerpoint/2010/main" val="302586918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pPr>
              <a:defRPr/>
            </a:pPr>
            <a:endParaRPr lang="cs-CZ"/>
          </a:p>
        </p:txBody>
      </p:sp>
      <p:sp>
        <p:nvSpPr>
          <p:cNvPr id="4" name="Footer Placeholder 3"/>
          <p:cNvSpPr>
            <a:spLocks noGrp="1"/>
          </p:cNvSpPr>
          <p:nvPr>
            <p:ph type="ftr" sz="quarter" idx="11"/>
          </p:nvPr>
        </p:nvSpPr>
        <p:spPr/>
        <p:txBody>
          <a:bodyPr/>
          <a:lstStyle/>
          <a:p>
            <a:pPr>
              <a:defRPr/>
            </a:pPr>
            <a:endParaRPr lang="cs-CZ"/>
          </a:p>
        </p:txBody>
      </p:sp>
      <p:sp>
        <p:nvSpPr>
          <p:cNvPr id="5" name="Slide Number Placeholder 4"/>
          <p:cNvSpPr>
            <a:spLocks noGrp="1"/>
          </p:cNvSpPr>
          <p:nvPr>
            <p:ph type="sldNum" sz="quarter" idx="12"/>
          </p:nvPr>
        </p:nvSpPr>
        <p:spPr/>
        <p:txBody>
          <a:bodyPr/>
          <a:lstStyle/>
          <a:p>
            <a:pPr>
              <a:defRPr/>
            </a:pPr>
            <a:fld id="{EAB492EE-0967-47A5-B6F8-CDC7C6C6EF1C}" type="slidenum">
              <a:rPr lang="cs-CZ" smtClean="0"/>
              <a:pPr>
                <a:defRPr/>
              </a:pPr>
              <a:t>‹#›</a:t>
            </a:fld>
            <a:endParaRPr lang="cs-CZ"/>
          </a:p>
        </p:txBody>
      </p:sp>
    </p:spTree>
    <p:extLst>
      <p:ext uri="{BB962C8B-B14F-4D97-AF65-F5344CB8AC3E}">
        <p14:creationId xmlns:p14="http://schemas.microsoft.com/office/powerpoint/2010/main" val="2159406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cs-CZ"/>
          </a:p>
        </p:txBody>
      </p:sp>
      <p:sp>
        <p:nvSpPr>
          <p:cNvPr id="3" name="Footer Placeholder 2"/>
          <p:cNvSpPr>
            <a:spLocks noGrp="1"/>
          </p:cNvSpPr>
          <p:nvPr>
            <p:ph type="ftr" sz="quarter" idx="11"/>
          </p:nvPr>
        </p:nvSpPr>
        <p:spPr/>
        <p:txBody>
          <a:bodyPr/>
          <a:lstStyle/>
          <a:p>
            <a:pPr>
              <a:defRPr/>
            </a:pPr>
            <a:endParaRPr lang="cs-CZ"/>
          </a:p>
        </p:txBody>
      </p:sp>
      <p:sp>
        <p:nvSpPr>
          <p:cNvPr id="4" name="Slide Number Placeholder 3"/>
          <p:cNvSpPr>
            <a:spLocks noGrp="1"/>
          </p:cNvSpPr>
          <p:nvPr>
            <p:ph type="sldNum" sz="quarter" idx="12"/>
          </p:nvPr>
        </p:nvSpPr>
        <p:spPr/>
        <p:txBody>
          <a:bodyPr/>
          <a:lstStyle/>
          <a:p>
            <a:pPr>
              <a:defRPr/>
            </a:pPr>
            <a:fld id="{FEA1B45B-C7B5-4127-812C-A1A1C277C5C3}" type="slidenum">
              <a:rPr lang="cs-CZ" smtClean="0"/>
              <a:pPr>
                <a:defRPr/>
              </a:pPr>
              <a:t>‹#›</a:t>
            </a:fld>
            <a:endParaRPr lang="cs-CZ"/>
          </a:p>
        </p:txBody>
      </p:sp>
    </p:spTree>
    <p:extLst>
      <p:ext uri="{BB962C8B-B14F-4D97-AF65-F5344CB8AC3E}">
        <p14:creationId xmlns:p14="http://schemas.microsoft.com/office/powerpoint/2010/main" val="227436009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pPr>
              <a:defRPr/>
            </a:pPr>
            <a:endParaRPr lang="cs-CZ"/>
          </a:p>
        </p:txBody>
      </p:sp>
      <p:sp>
        <p:nvSpPr>
          <p:cNvPr id="6" name="Footer Placeholder 5"/>
          <p:cNvSpPr>
            <a:spLocks noGrp="1"/>
          </p:cNvSpPr>
          <p:nvPr>
            <p:ph type="ftr" sz="quarter" idx="11"/>
          </p:nvPr>
        </p:nvSpPr>
        <p:spPr/>
        <p:txBody>
          <a:bodyPr/>
          <a:lstStyle/>
          <a:p>
            <a:pPr>
              <a:defRPr/>
            </a:pPr>
            <a:endParaRPr lang="cs-CZ"/>
          </a:p>
        </p:txBody>
      </p:sp>
      <p:sp>
        <p:nvSpPr>
          <p:cNvPr id="7" name="Slide Number Placeholder 6"/>
          <p:cNvSpPr>
            <a:spLocks noGrp="1"/>
          </p:cNvSpPr>
          <p:nvPr>
            <p:ph type="sldNum" sz="quarter" idx="12"/>
          </p:nvPr>
        </p:nvSpPr>
        <p:spPr/>
        <p:txBody>
          <a:bodyPr/>
          <a:lstStyle/>
          <a:p>
            <a:pPr>
              <a:defRPr/>
            </a:pPr>
            <a:fld id="{8EAD1466-7A22-4A6B-BC1E-2E491D78686E}" type="slidenum">
              <a:rPr lang="cs-CZ" smtClean="0"/>
              <a:pPr>
                <a:defRPr/>
              </a:pPr>
              <a:t>‹#›</a:t>
            </a:fld>
            <a:endParaRPr lang="cs-CZ"/>
          </a:p>
        </p:txBody>
      </p:sp>
    </p:spTree>
    <p:extLst>
      <p:ext uri="{BB962C8B-B14F-4D97-AF65-F5344CB8AC3E}">
        <p14:creationId xmlns:p14="http://schemas.microsoft.com/office/powerpoint/2010/main" val="391849242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pPr>
              <a:defRPr/>
            </a:pPr>
            <a:endParaRPr lang="cs-CZ"/>
          </a:p>
        </p:txBody>
      </p:sp>
      <p:sp>
        <p:nvSpPr>
          <p:cNvPr id="6" name="Footer Placeholder 5"/>
          <p:cNvSpPr>
            <a:spLocks noGrp="1"/>
          </p:cNvSpPr>
          <p:nvPr>
            <p:ph type="ftr" sz="quarter" idx="11"/>
          </p:nvPr>
        </p:nvSpPr>
        <p:spPr/>
        <p:txBody>
          <a:bodyPr/>
          <a:lstStyle/>
          <a:p>
            <a:pPr>
              <a:defRPr/>
            </a:pPr>
            <a:endParaRPr lang="cs-CZ"/>
          </a:p>
        </p:txBody>
      </p:sp>
      <p:sp>
        <p:nvSpPr>
          <p:cNvPr id="7" name="Slide Number Placeholder 6"/>
          <p:cNvSpPr>
            <a:spLocks noGrp="1"/>
          </p:cNvSpPr>
          <p:nvPr>
            <p:ph type="sldNum" sz="quarter" idx="12"/>
          </p:nvPr>
        </p:nvSpPr>
        <p:spPr/>
        <p:txBody>
          <a:bodyPr/>
          <a:lstStyle/>
          <a:p>
            <a:pPr>
              <a:defRPr/>
            </a:pPr>
            <a:fld id="{58C8363F-7B95-4E0C-8286-5621930A3F16}" type="slidenum">
              <a:rPr lang="cs-CZ" smtClean="0"/>
              <a:pPr>
                <a:defRPr/>
              </a:pPr>
              <a:t>‹#›</a:t>
            </a:fld>
            <a:endParaRPr lang="cs-CZ"/>
          </a:p>
        </p:txBody>
      </p:sp>
    </p:spTree>
    <p:extLst>
      <p:ext uri="{BB962C8B-B14F-4D97-AF65-F5344CB8AC3E}">
        <p14:creationId xmlns:p14="http://schemas.microsoft.com/office/powerpoint/2010/main" val="125943012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AB492EE-0967-47A5-B6F8-CDC7C6C6EF1C}" type="slidenum">
              <a:rPr lang="cs-CZ" smtClean="0"/>
              <a:pPr>
                <a:defRPr/>
              </a:pPr>
              <a:t>‹#›</a:t>
            </a:fld>
            <a:endParaRPr lang="cs-CZ"/>
          </a:p>
        </p:txBody>
      </p:sp>
      <p:pic>
        <p:nvPicPr>
          <p:cNvPr id="8" name="Obrázek 7">
            <a:extLst>
              <a:ext uri="{FF2B5EF4-FFF2-40B4-BE49-F238E27FC236}">
                <a16:creationId xmlns:a16="http://schemas.microsoft.com/office/drawing/2014/main" id="{87F40493-F4E5-4843-942A-1A154E56B07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76864" y="81872"/>
            <a:ext cx="4463819" cy="682833"/>
          </a:xfrm>
          <a:prstGeom prst="rect">
            <a:avLst/>
          </a:prstGeom>
        </p:spPr>
      </p:pic>
      <p:pic>
        <p:nvPicPr>
          <p:cNvPr id="9" name="Obrázek 8">
            <a:extLst>
              <a:ext uri="{FF2B5EF4-FFF2-40B4-BE49-F238E27FC236}">
                <a16:creationId xmlns:a16="http://schemas.microsoft.com/office/drawing/2014/main" id="{BD3BC8CE-26F6-437C-93AD-48A6ADD2B67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776864" y="81872"/>
            <a:ext cx="4463819" cy="682833"/>
          </a:xfrm>
          <a:prstGeom prst="rect">
            <a:avLst/>
          </a:prstGeom>
        </p:spPr>
      </p:pic>
    </p:spTree>
    <p:extLst>
      <p:ext uri="{BB962C8B-B14F-4D97-AF65-F5344CB8AC3E}">
        <p14:creationId xmlns:p14="http://schemas.microsoft.com/office/powerpoint/2010/main" val="260005513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51" r:id="rId12"/>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anim calcmode="lin" valueType="num">
                                      <p:cBhvr>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anim calcmode="lin" valueType="num">
                                      <p:cBhvr>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anim calcmode="lin" valueType="num">
                                      <p:cBhvr>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anim calcmode="lin" valueType="num">
                                      <p:cBhvr>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hyperlink" Target="https://youtu.be/tCAkv4ggPgI"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hyperlink" Target="https://slideplayer.com/slide/4054798/#.XmtnDwUdT4Y.gmail" TargetMode="External"/><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jpeg"/><Relationship Id="rId4" Type="http://schemas.openxmlformats.org/officeDocument/2006/relationships/hyperlink" Target="https://www.khanacademy.org/test-prep/mcat/behavior/social-psychology/v/zimbardo-prison-study-the-stanford-prison-experiment"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merriam-webster.com/dictionary/society#medicalDictionary"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5lZ2AjV307U"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l-Yy6poJ2z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opentextbc.ca/introductiontosociology/chapter/chapter5-socialization/#section5.3."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hyperlink" Target="https://quizizz.com/admin/quiz/5fb392f70fe1ea001e190b5a" TargetMode="Externa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dpis 1"/>
          <p:cNvSpPr>
            <a:spLocks noGrp="1"/>
          </p:cNvSpPr>
          <p:nvPr>
            <p:ph type="ctrTitle"/>
          </p:nvPr>
        </p:nvSpPr>
        <p:spPr>
          <a:xfrm>
            <a:off x="7000" y="24648"/>
            <a:ext cx="7772400" cy="2387600"/>
          </a:xfrm>
        </p:spPr>
        <p:txBody>
          <a:bodyPr anchor="ctr">
            <a:normAutofit/>
          </a:bodyPr>
          <a:lstStyle/>
          <a:p>
            <a:r>
              <a:rPr lang="cs-CZ" sz="6600" b="1" dirty="0">
                <a:solidFill>
                  <a:srgbClr val="AA143D"/>
                </a:solidFill>
              </a:rPr>
              <a:t>SOCIALIZATION</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pic>
        <p:nvPicPr>
          <p:cNvPr id="3" name="Obrázek 2"/>
          <p:cNvPicPr>
            <a:picLocks noChangeAspect="1"/>
          </p:cNvPicPr>
          <p:nvPr/>
        </p:nvPicPr>
        <p:blipFill>
          <a:blip r:embed="rId4"/>
          <a:stretch>
            <a:fillRect/>
          </a:stretch>
        </p:blipFill>
        <p:spPr>
          <a:xfrm>
            <a:off x="2971639" y="1916832"/>
            <a:ext cx="6248722" cy="4760931"/>
          </a:xfrm>
          <a:prstGeom prst="rect">
            <a:avLst/>
          </a:prstGeom>
        </p:spPr>
      </p:pic>
      <p:pic>
        <p:nvPicPr>
          <p:cNvPr id="5" name="Obrázek 4"/>
          <p:cNvPicPr>
            <a:picLocks noChangeAspect="1"/>
          </p:cNvPicPr>
          <p:nvPr/>
        </p:nvPicPr>
        <p:blipFill>
          <a:blip r:embed="rId5"/>
          <a:stretch>
            <a:fillRect/>
          </a:stretch>
        </p:blipFill>
        <p:spPr>
          <a:xfrm>
            <a:off x="230583" y="1916832"/>
            <a:ext cx="2718648" cy="1578515"/>
          </a:xfrm>
          <a:prstGeom prst="rect">
            <a:avLst/>
          </a:prstGeom>
        </p:spPr>
      </p:pic>
      <p:pic>
        <p:nvPicPr>
          <p:cNvPr id="6" name="Obrázek 5"/>
          <p:cNvPicPr>
            <a:picLocks noChangeAspect="1"/>
          </p:cNvPicPr>
          <p:nvPr/>
        </p:nvPicPr>
        <p:blipFill>
          <a:blip r:embed="rId6"/>
          <a:stretch>
            <a:fillRect/>
          </a:stretch>
        </p:blipFill>
        <p:spPr>
          <a:xfrm>
            <a:off x="9218410" y="1556792"/>
            <a:ext cx="2743008" cy="1800200"/>
          </a:xfrm>
          <a:prstGeom prst="rect">
            <a:avLst/>
          </a:prstGeom>
        </p:spPr>
      </p:pic>
      <p:pic>
        <p:nvPicPr>
          <p:cNvPr id="7" name="Obrázek 6"/>
          <p:cNvPicPr>
            <a:picLocks noChangeAspect="1"/>
          </p:cNvPicPr>
          <p:nvPr/>
        </p:nvPicPr>
        <p:blipFill>
          <a:blip r:embed="rId7"/>
          <a:stretch>
            <a:fillRect/>
          </a:stretch>
        </p:blipFill>
        <p:spPr>
          <a:xfrm>
            <a:off x="655858" y="4581128"/>
            <a:ext cx="1868098" cy="1868098"/>
          </a:xfrm>
          <a:prstGeom prst="rect">
            <a:avLst/>
          </a:prstGeom>
        </p:spPr>
      </p:pic>
      <p:pic>
        <p:nvPicPr>
          <p:cNvPr id="8" name="Obrázek 7"/>
          <p:cNvPicPr>
            <a:picLocks noChangeAspect="1"/>
          </p:cNvPicPr>
          <p:nvPr/>
        </p:nvPicPr>
        <p:blipFill>
          <a:blip r:embed="rId8"/>
          <a:stretch>
            <a:fillRect/>
          </a:stretch>
        </p:blipFill>
        <p:spPr>
          <a:xfrm>
            <a:off x="9768408" y="4725144"/>
            <a:ext cx="2106268" cy="1724082"/>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solidFill>
                  <a:srgbClr val="C00000"/>
                </a:solidFill>
              </a:rPr>
              <a:t>Attitude</a:t>
            </a:r>
            <a:r>
              <a:rPr lang="cs-CZ" b="1" dirty="0" smtClean="0">
                <a:solidFill>
                  <a:srgbClr val="C00000"/>
                </a:solidFill>
              </a:rPr>
              <a:t> </a:t>
            </a:r>
            <a:r>
              <a:rPr lang="cs-CZ" b="1" dirty="0" err="1">
                <a:solidFill>
                  <a:srgbClr val="C00000"/>
                </a:solidFill>
              </a:rPr>
              <a:t>F</a:t>
            </a:r>
            <a:r>
              <a:rPr lang="cs-CZ" b="1" dirty="0" err="1" smtClean="0">
                <a:solidFill>
                  <a:srgbClr val="C00000"/>
                </a:solidFill>
              </a:rPr>
              <a:t>ormation</a:t>
            </a:r>
            <a:endParaRPr lang="en-GB" b="1" dirty="0">
              <a:solidFill>
                <a:srgbClr val="C00000"/>
              </a:solidFill>
            </a:endParaRPr>
          </a:p>
        </p:txBody>
      </p:sp>
      <p:sp>
        <p:nvSpPr>
          <p:cNvPr id="3" name="Zástupný symbol pro obsah 2"/>
          <p:cNvSpPr>
            <a:spLocks noGrp="1"/>
          </p:cNvSpPr>
          <p:nvPr>
            <p:ph idx="1"/>
          </p:nvPr>
        </p:nvSpPr>
        <p:spPr>
          <a:xfrm>
            <a:off x="479376" y="1412776"/>
            <a:ext cx="11377264" cy="4351338"/>
          </a:xfrm>
        </p:spPr>
        <p:txBody>
          <a:bodyPr/>
          <a:lstStyle/>
          <a:p>
            <a:r>
              <a:rPr lang="en-GB" b="1" i="1" dirty="0"/>
              <a:t>Social roles and social norms </a:t>
            </a:r>
            <a:r>
              <a:rPr lang="en-GB" dirty="0"/>
              <a:t>can </a:t>
            </a:r>
            <a:r>
              <a:rPr lang="en-GB" b="1" i="1" dirty="0"/>
              <a:t>have</a:t>
            </a:r>
            <a:r>
              <a:rPr lang="en-GB" dirty="0"/>
              <a:t> </a:t>
            </a:r>
            <a:r>
              <a:rPr lang="en-GB" b="1" i="1" dirty="0"/>
              <a:t>a strong influence on attitudes.</a:t>
            </a:r>
            <a:r>
              <a:rPr lang="en-GB" dirty="0"/>
              <a:t> Social roles relate to how people are expected to behave in a particular role or context. Social norms involve society's rules for what </a:t>
            </a:r>
            <a:r>
              <a:rPr lang="en-GB" dirty="0" smtClean="0"/>
              <a:t>behaviours </a:t>
            </a:r>
            <a:r>
              <a:rPr lang="en-GB" dirty="0"/>
              <a:t>are considered appropriate</a:t>
            </a:r>
            <a:r>
              <a:rPr lang="en-GB" dirty="0" smtClean="0"/>
              <a:t>.</a:t>
            </a:r>
            <a:endParaRPr lang="cs-CZ" dirty="0" smtClean="0"/>
          </a:p>
          <a:p>
            <a:endParaRPr lang="en-GB" dirty="0"/>
          </a:p>
        </p:txBody>
      </p:sp>
      <p:pic>
        <p:nvPicPr>
          <p:cNvPr id="4" name="Obrázek 3"/>
          <p:cNvPicPr>
            <a:picLocks noChangeAspect="1"/>
          </p:cNvPicPr>
          <p:nvPr/>
        </p:nvPicPr>
        <p:blipFill rotWithShape="1">
          <a:blip r:embed="rId3"/>
          <a:srcRect l="5400" t="4857" r="10362" b="4489"/>
          <a:stretch/>
        </p:blipFill>
        <p:spPr>
          <a:xfrm>
            <a:off x="4367808" y="2738339"/>
            <a:ext cx="5472608" cy="3929052"/>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spTree>
    <p:extLst>
      <p:ext uri="{BB962C8B-B14F-4D97-AF65-F5344CB8AC3E}">
        <p14:creationId xmlns:p14="http://schemas.microsoft.com/office/powerpoint/2010/main" val="3455379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4"/>
          <p:cNvSpPr>
            <a:spLocks noGrp="1" noChangeArrowheads="1"/>
          </p:cNvSpPr>
          <p:nvPr>
            <p:ph type="title"/>
          </p:nvPr>
        </p:nvSpPr>
        <p:spPr>
          <a:xfrm>
            <a:off x="2537108" y="812056"/>
            <a:ext cx="7272808" cy="1320800"/>
          </a:xfrm>
        </p:spPr>
        <p:txBody>
          <a:bodyPr>
            <a:normAutofit/>
          </a:bodyPr>
          <a:lstStyle/>
          <a:p>
            <a:pPr algn="ctr"/>
            <a:r>
              <a:rPr lang="en-US" b="1" dirty="0">
                <a:solidFill>
                  <a:schemeClr val="accent2">
                    <a:lumMod val="75000"/>
                  </a:schemeClr>
                </a:solidFill>
              </a:rPr>
              <a:t>Without socialization</a:t>
            </a:r>
          </a:p>
        </p:txBody>
      </p:sp>
      <p:sp>
        <p:nvSpPr>
          <p:cNvPr id="5123" name="Rectangle 15"/>
          <p:cNvSpPr>
            <a:spLocks noGrp="1" noChangeArrowheads="1"/>
          </p:cNvSpPr>
          <p:nvPr>
            <p:ph idx="1"/>
          </p:nvPr>
        </p:nvSpPr>
        <p:spPr>
          <a:xfrm>
            <a:off x="479376" y="2132857"/>
            <a:ext cx="11521280" cy="4392613"/>
          </a:xfrm>
        </p:spPr>
        <p:txBody>
          <a:bodyPr>
            <a:normAutofit/>
          </a:bodyPr>
          <a:lstStyle/>
          <a:p>
            <a:pPr algn="just"/>
            <a:r>
              <a:rPr lang="en-GB" sz="3200" dirty="0"/>
              <a:t>the individual is unable to enter into normal interactions with the other members of the group - the socially disturbed </a:t>
            </a:r>
            <a:r>
              <a:rPr lang="en-GB" sz="3200" dirty="0" smtClean="0"/>
              <a:t>individuals</a:t>
            </a:r>
            <a:r>
              <a:rPr lang="cs-CZ" sz="3200" dirty="0" smtClean="0"/>
              <a:t> – </a:t>
            </a:r>
            <a:r>
              <a:rPr lang="en-GB" sz="3200" dirty="0" smtClean="0"/>
              <a:t>also referred to as ED (emotional disturbance, or social maladjusted) </a:t>
            </a:r>
          </a:p>
          <a:p>
            <a:pPr algn="just"/>
            <a:r>
              <a:rPr lang="en-GB" sz="3200" dirty="0" smtClean="0"/>
              <a:t>the </a:t>
            </a:r>
            <a:r>
              <a:rPr lang="cs-CZ" sz="3200" dirty="0"/>
              <a:t>society</a:t>
            </a:r>
            <a:r>
              <a:rPr lang="en-GB" sz="3200" dirty="0"/>
              <a:t> is not able to pass on values and standards to the next generation and is falling apart</a:t>
            </a:r>
            <a:r>
              <a:rPr lang="en-GB" sz="3200" dirty="0" smtClean="0"/>
              <a:t>.</a:t>
            </a:r>
            <a:r>
              <a:rPr lang="cs-CZ" sz="3200" dirty="0" smtClean="0"/>
              <a:t> (</a:t>
            </a:r>
            <a:r>
              <a:rPr lang="en-GB" sz="3200" dirty="0" smtClean="0"/>
              <a:t>downfall of ancient Rome</a:t>
            </a:r>
            <a:r>
              <a:rPr lang="cs-CZ" sz="3200" dirty="0" smtClean="0"/>
              <a:t>)</a:t>
            </a:r>
            <a:endParaRPr lang="cs-CZ" sz="3200"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4"/>
          <p:cNvSpPr>
            <a:spLocks noGrp="1" noChangeArrowheads="1"/>
          </p:cNvSpPr>
          <p:nvPr>
            <p:ph type="title"/>
          </p:nvPr>
        </p:nvSpPr>
        <p:spPr>
          <a:xfrm>
            <a:off x="2423593" y="620688"/>
            <a:ext cx="7202761" cy="1320800"/>
          </a:xfrm>
        </p:spPr>
        <p:txBody>
          <a:bodyPr>
            <a:normAutofit/>
          </a:bodyPr>
          <a:lstStyle/>
          <a:p>
            <a:pPr algn="ctr"/>
            <a:r>
              <a:rPr lang="en-US" b="1" dirty="0" smtClean="0">
                <a:solidFill>
                  <a:schemeClr val="accent2">
                    <a:lumMod val="75000"/>
                  </a:schemeClr>
                </a:solidFill>
              </a:rPr>
              <a:t>Internalization</a:t>
            </a:r>
            <a:endParaRPr lang="en-US" b="1" dirty="0">
              <a:solidFill>
                <a:schemeClr val="accent2">
                  <a:lumMod val="75000"/>
                </a:schemeClr>
              </a:solidFill>
            </a:endParaRPr>
          </a:p>
        </p:txBody>
      </p:sp>
      <p:sp>
        <p:nvSpPr>
          <p:cNvPr id="5123" name="Rectangle 15"/>
          <p:cNvSpPr>
            <a:spLocks noGrp="1" noChangeArrowheads="1"/>
          </p:cNvSpPr>
          <p:nvPr>
            <p:ph idx="1"/>
          </p:nvPr>
        </p:nvSpPr>
        <p:spPr>
          <a:xfrm>
            <a:off x="623392" y="2060849"/>
            <a:ext cx="11377264" cy="1656183"/>
          </a:xfrm>
        </p:spPr>
        <p:txBody>
          <a:bodyPr>
            <a:normAutofit fontScale="92500" lnSpcReduction="20000"/>
          </a:bodyPr>
          <a:lstStyle/>
          <a:p>
            <a:pPr algn="just"/>
            <a:r>
              <a:rPr lang="en-GB" sz="3200" dirty="0"/>
              <a:t>Socialization can be described as any integration into a new social group, as long as it is connected with internalisation</a:t>
            </a:r>
            <a:r>
              <a:rPr lang="cs-CZ" sz="3200" dirty="0"/>
              <a:t>;</a:t>
            </a:r>
            <a:r>
              <a:rPr lang="en-GB" sz="3200" dirty="0"/>
              <a:t> </a:t>
            </a:r>
            <a:endParaRPr lang="cs-CZ" sz="3200" dirty="0"/>
          </a:p>
          <a:p>
            <a:pPr algn="just"/>
            <a:r>
              <a:rPr lang="en-GB" sz="3200" dirty="0"/>
              <a:t>Internalization</a:t>
            </a:r>
            <a:r>
              <a:rPr lang="cs-CZ" sz="3200" dirty="0"/>
              <a:t> - </a:t>
            </a:r>
            <a:r>
              <a:rPr lang="en-GB" sz="3200" dirty="0"/>
              <a:t> full acceptance of the values and standards that the social system represents</a:t>
            </a:r>
            <a:r>
              <a:rPr lang="en-GB" sz="3200" dirty="0" smtClean="0"/>
              <a:t>.</a:t>
            </a:r>
            <a:endParaRPr lang="cs-CZ" sz="3200" dirty="0" smtClean="0"/>
          </a:p>
          <a:p>
            <a:pPr algn="just"/>
            <a:endParaRPr lang="cs-CZ" sz="3200"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pic>
        <p:nvPicPr>
          <p:cNvPr id="2" name="Obrázek 1"/>
          <p:cNvPicPr>
            <a:picLocks noChangeAspect="1"/>
          </p:cNvPicPr>
          <p:nvPr/>
        </p:nvPicPr>
        <p:blipFill rotWithShape="1">
          <a:blip r:embed="rId4"/>
          <a:srcRect t="31100" r="683" b="4824"/>
          <a:stretch/>
        </p:blipFill>
        <p:spPr>
          <a:xfrm>
            <a:off x="3143672" y="3501009"/>
            <a:ext cx="6696744" cy="3240360"/>
          </a:xfrm>
          <a:prstGeom prst="rect">
            <a:avLst/>
          </a:prstGeom>
        </p:spPr>
      </p:pic>
    </p:spTree>
    <p:extLst>
      <p:ext uri="{BB962C8B-B14F-4D97-AF65-F5344CB8AC3E}">
        <p14:creationId xmlns:p14="http://schemas.microsoft.com/office/powerpoint/2010/main" val="407770655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764705"/>
            <a:ext cx="7886700" cy="1325563"/>
          </a:xfrm>
        </p:spPr>
        <p:txBody>
          <a:bodyPr/>
          <a:lstStyle/>
          <a:p>
            <a:r>
              <a:rPr lang="cs-CZ" b="1" dirty="0" err="1" smtClean="0">
                <a:solidFill>
                  <a:srgbClr val="AA143D"/>
                </a:solidFill>
              </a:rPr>
              <a:t>Internalization</a:t>
            </a:r>
            <a:r>
              <a:rPr lang="cs-CZ" b="1" dirty="0" smtClean="0">
                <a:solidFill>
                  <a:srgbClr val="AA143D"/>
                </a:solidFill>
              </a:rPr>
              <a:t> in </a:t>
            </a:r>
            <a:r>
              <a:rPr lang="cs-CZ" b="1" dirty="0" err="1" smtClean="0">
                <a:solidFill>
                  <a:srgbClr val="AA143D"/>
                </a:solidFill>
              </a:rPr>
              <a:t>graphs</a:t>
            </a:r>
            <a:endParaRPr lang="en-GB" b="1" dirty="0">
              <a:solidFill>
                <a:srgbClr val="AA143D"/>
              </a:solidFill>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pic>
        <p:nvPicPr>
          <p:cNvPr id="8" name="Zástupný symbol pro obsah 7"/>
          <p:cNvPicPr>
            <a:picLocks noGrp="1" noChangeAspect="1"/>
          </p:cNvPicPr>
          <p:nvPr>
            <p:ph idx="1"/>
          </p:nvPr>
        </p:nvPicPr>
        <p:blipFill rotWithShape="1">
          <a:blip r:embed="rId4"/>
          <a:srcRect r="-1087" b="10964"/>
          <a:stretch/>
        </p:blipFill>
        <p:spPr>
          <a:xfrm>
            <a:off x="191344" y="2720346"/>
            <a:ext cx="6048672" cy="3467029"/>
          </a:xfrm>
          <a:prstGeom prst="rect">
            <a:avLst/>
          </a:prstGeom>
        </p:spPr>
      </p:pic>
      <p:pic>
        <p:nvPicPr>
          <p:cNvPr id="9" name="Obrázek 8"/>
          <p:cNvPicPr>
            <a:picLocks noChangeAspect="1"/>
          </p:cNvPicPr>
          <p:nvPr/>
        </p:nvPicPr>
        <p:blipFill rotWithShape="1">
          <a:blip r:embed="rId5"/>
          <a:srcRect r="569" b="11528"/>
          <a:stretch/>
        </p:blipFill>
        <p:spPr>
          <a:xfrm>
            <a:off x="6057699" y="2660447"/>
            <a:ext cx="5976664" cy="3215361"/>
          </a:xfrm>
          <a:prstGeom prst="rect">
            <a:avLst/>
          </a:prstGeom>
        </p:spPr>
      </p:pic>
    </p:spTree>
    <p:extLst>
      <p:ext uri="{BB962C8B-B14F-4D97-AF65-F5344CB8AC3E}">
        <p14:creationId xmlns:p14="http://schemas.microsoft.com/office/powerpoint/2010/main" val="38233581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73970" y="973183"/>
            <a:ext cx="11161240" cy="1325563"/>
          </a:xfrm>
        </p:spPr>
        <p:txBody>
          <a:bodyPr/>
          <a:lstStyle/>
          <a:p>
            <a:r>
              <a:rPr lang="en-GB" b="1" dirty="0">
                <a:solidFill>
                  <a:srgbClr val="AA143D"/>
                </a:solidFill>
              </a:rPr>
              <a:t>Introjection and internalization are </a:t>
            </a:r>
            <a:r>
              <a:rPr lang="en-GB" b="1" dirty="0" smtClean="0">
                <a:solidFill>
                  <a:srgbClr val="AA143D"/>
                </a:solidFill>
              </a:rPr>
              <a:t>used</a:t>
            </a:r>
            <a:r>
              <a:rPr lang="cs-CZ" b="1" dirty="0" smtClean="0">
                <a:solidFill>
                  <a:srgbClr val="AA143D"/>
                </a:solidFill>
              </a:rPr>
              <a:t> </a:t>
            </a:r>
            <a:r>
              <a:rPr lang="en-GB" b="1" dirty="0" smtClean="0">
                <a:solidFill>
                  <a:srgbClr val="AA143D"/>
                </a:solidFill>
              </a:rPr>
              <a:t>interchangeably</a:t>
            </a:r>
            <a:endParaRPr lang="en-GB" b="1" dirty="0">
              <a:solidFill>
                <a:srgbClr val="AA143D"/>
              </a:solidFill>
            </a:endParaRPr>
          </a:p>
        </p:txBody>
      </p:sp>
      <p:sp>
        <p:nvSpPr>
          <p:cNvPr id="3" name="Zástupný symbol pro obsah 2"/>
          <p:cNvSpPr>
            <a:spLocks noGrp="1"/>
          </p:cNvSpPr>
          <p:nvPr>
            <p:ph idx="1"/>
          </p:nvPr>
        </p:nvSpPr>
        <p:spPr>
          <a:xfrm>
            <a:off x="767408" y="2204864"/>
            <a:ext cx="10515600" cy="4351338"/>
          </a:xfrm>
        </p:spPr>
        <p:txBody>
          <a:bodyPr>
            <a:normAutofit/>
          </a:bodyPr>
          <a:lstStyle/>
          <a:p>
            <a:r>
              <a:rPr lang="en-GB" dirty="0"/>
              <a:t>An example of introjection might be a dad telling his son “boys don’t cry”- this is an idea that a person might take in from their environment and internalize into their way of thinking. </a:t>
            </a:r>
            <a:endParaRPr lang="cs-CZ" dirty="0" smtClean="0"/>
          </a:p>
          <a:p>
            <a:r>
              <a:rPr lang="en-GB" dirty="0" smtClean="0"/>
              <a:t>The </a:t>
            </a:r>
            <a:r>
              <a:rPr lang="en-GB" dirty="0"/>
              <a:t>child isn’t necessarily identifying with the person who said this (their dad), but they take it in and it becomes part of how they see the world (and consequently, how they believe they should behave</a:t>
            </a:r>
            <a:r>
              <a:rPr lang="en-GB" dirty="0" smtClean="0"/>
              <a:t>).</a:t>
            </a:r>
            <a:endParaRPr lang="cs-CZ" dirty="0" smtClean="0"/>
          </a:p>
          <a:p>
            <a:r>
              <a:rPr lang="en-GB" dirty="0" smtClean="0"/>
              <a:t>Over </a:t>
            </a:r>
            <a:r>
              <a:rPr lang="en-GB" dirty="0"/>
              <a:t>time, this might lead to identification with the </a:t>
            </a:r>
            <a:r>
              <a:rPr lang="en-GB" dirty="0" smtClean="0"/>
              <a:t>individual</a:t>
            </a:r>
            <a:r>
              <a:rPr lang="cs-CZ" dirty="0" smtClean="0"/>
              <a:t> (</a:t>
            </a:r>
            <a:r>
              <a:rPr lang="cs-CZ" dirty="0" err="1" smtClean="0"/>
              <a:t>father</a:t>
            </a:r>
            <a:r>
              <a:rPr lang="cs-CZ" dirty="0" smtClean="0"/>
              <a:t>)</a:t>
            </a:r>
            <a:r>
              <a:rPr lang="en-GB" dirty="0" smtClean="0"/>
              <a:t> </a:t>
            </a:r>
            <a:r>
              <a:rPr lang="en-GB" dirty="0"/>
              <a:t>who said it. This would look like the son following in their dad’s footsteps and becoming like their dad in more ways than just this belief. </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spTree>
    <p:extLst>
      <p:ext uri="{BB962C8B-B14F-4D97-AF65-F5344CB8AC3E}">
        <p14:creationId xmlns:p14="http://schemas.microsoft.com/office/powerpoint/2010/main" val="4167303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solidFill>
                  <a:srgbClr val="AA143D"/>
                </a:solidFill>
              </a:rPr>
              <a:t>Example</a:t>
            </a:r>
            <a:r>
              <a:rPr lang="cs-CZ" b="1" dirty="0" smtClean="0">
                <a:solidFill>
                  <a:srgbClr val="AA143D"/>
                </a:solidFill>
              </a:rPr>
              <a:t>:</a:t>
            </a:r>
            <a:endParaRPr lang="en-GB" b="1" dirty="0">
              <a:solidFill>
                <a:srgbClr val="AA143D"/>
              </a:solidFill>
            </a:endParaRPr>
          </a:p>
        </p:txBody>
      </p:sp>
      <p:sp>
        <p:nvSpPr>
          <p:cNvPr id="3" name="Zástupný symbol pro obsah 2"/>
          <p:cNvSpPr>
            <a:spLocks noGrp="1"/>
          </p:cNvSpPr>
          <p:nvPr>
            <p:ph idx="1"/>
          </p:nvPr>
        </p:nvSpPr>
        <p:spPr/>
        <p:txBody>
          <a:bodyPr>
            <a:normAutofit fontScale="85000" lnSpcReduction="20000"/>
          </a:bodyPr>
          <a:lstStyle/>
          <a:p>
            <a:r>
              <a:rPr lang="en-GB" dirty="0"/>
              <a:t>A young married couple presents for </a:t>
            </a:r>
            <a:r>
              <a:rPr lang="en-GB" dirty="0" smtClean="0"/>
              <a:t>counselling </a:t>
            </a:r>
            <a:r>
              <a:rPr lang="en-GB" dirty="0"/>
              <a:t>due to ongoing disagreements about roles within their marriage. The wife explains that she “never signed up to be his mom” and resents being expected to do all of the cooking and cleaning. The husband states, “I’m not asking for anything different than what my parents had. As the head of the house, I expect to be respected like my mother respected my father.” What </a:t>
            </a:r>
            <a:r>
              <a:rPr lang="en-GB" dirty="0" smtClean="0"/>
              <a:t>defence </a:t>
            </a:r>
            <a:r>
              <a:rPr lang="en-GB" dirty="0"/>
              <a:t>mechanism is the husband using?</a:t>
            </a:r>
          </a:p>
          <a:p>
            <a:endParaRPr lang="en-GB" dirty="0"/>
          </a:p>
          <a:p>
            <a:r>
              <a:rPr lang="en-GB" dirty="0"/>
              <a:t>Introjection</a:t>
            </a:r>
          </a:p>
          <a:p>
            <a:r>
              <a:rPr lang="en-GB" dirty="0"/>
              <a:t>Intellectualization</a:t>
            </a:r>
          </a:p>
          <a:p>
            <a:r>
              <a:rPr lang="en-GB" dirty="0"/>
              <a:t>Identification</a:t>
            </a:r>
          </a:p>
          <a:p>
            <a:r>
              <a:rPr lang="en-GB" dirty="0"/>
              <a:t>Reaction </a:t>
            </a:r>
            <a:r>
              <a:rPr lang="en-GB" dirty="0" smtClean="0"/>
              <a:t>Formation</a:t>
            </a:r>
            <a:endParaRPr lang="cs-CZ" dirty="0" smtClean="0"/>
          </a:p>
          <a:p>
            <a:r>
              <a:rPr lang="cs-CZ" dirty="0" err="1" smtClean="0"/>
              <a:t>Correct</a:t>
            </a:r>
            <a:r>
              <a:rPr lang="cs-CZ" dirty="0" smtClean="0"/>
              <a:t> </a:t>
            </a:r>
            <a:r>
              <a:rPr lang="cs-CZ" dirty="0" err="1" smtClean="0"/>
              <a:t>Answer</a:t>
            </a:r>
            <a:endParaRPr lang="en-GB" dirty="0"/>
          </a:p>
        </p:txBody>
      </p:sp>
      <p:pic>
        <p:nvPicPr>
          <p:cNvPr id="4" name="Obrázek 3"/>
          <p:cNvPicPr>
            <a:picLocks noChangeAspect="1"/>
          </p:cNvPicPr>
          <p:nvPr/>
        </p:nvPicPr>
        <p:blipFill>
          <a:blip r:embed="rId3"/>
          <a:stretch>
            <a:fillRect/>
          </a:stretch>
        </p:blipFill>
        <p:spPr>
          <a:xfrm>
            <a:off x="6672065" y="3645024"/>
            <a:ext cx="3207071" cy="2882800"/>
          </a:xfrm>
          <a:prstGeom prst="rect">
            <a:avLst/>
          </a:prstGeom>
        </p:spPr>
      </p:pic>
      <p:sp>
        <p:nvSpPr>
          <p:cNvPr id="5" name="TextovéPole 4"/>
          <p:cNvSpPr txBox="1"/>
          <p:nvPr/>
        </p:nvSpPr>
        <p:spPr>
          <a:xfrm>
            <a:off x="1775521" y="1323638"/>
            <a:ext cx="8568951" cy="5355312"/>
          </a:xfrm>
          <a:prstGeom prst="rect">
            <a:avLst/>
          </a:prstGeom>
          <a:noFill/>
        </p:spPr>
        <p:txBody>
          <a:bodyPr wrap="square" rtlCol="0">
            <a:spAutoFit/>
          </a:bodyPr>
          <a:lstStyle/>
          <a:p>
            <a:r>
              <a:rPr lang="en-GB" b="1" dirty="0"/>
              <a:t>The correct answer is C, </a:t>
            </a:r>
            <a:r>
              <a:rPr lang="en-GB" dirty="0">
                <a:solidFill>
                  <a:srgbClr val="AA143D"/>
                </a:solidFill>
              </a:rPr>
              <a:t>identification</a:t>
            </a:r>
            <a:r>
              <a:rPr lang="en-GB" dirty="0"/>
              <a:t>.</a:t>
            </a:r>
          </a:p>
          <a:p>
            <a:endParaRPr lang="en-GB" dirty="0"/>
          </a:p>
          <a:p>
            <a:r>
              <a:rPr lang="en-GB" dirty="0">
                <a:solidFill>
                  <a:srgbClr val="AA143D"/>
                </a:solidFill>
              </a:rPr>
              <a:t>Introjection (A) </a:t>
            </a:r>
            <a:r>
              <a:rPr lang="en-GB" dirty="0"/>
              <a:t>occurs when a person internalizes an idea or voice of another person-often an authority figure. So if it said the husband just internalized his father’s idea that “women do the housework” this would be introjection. While this has occurred, more than this has occurred. Remember, introjection and identification are very similar and on a continuum; introjection often leads to identification (as has happened in this scenario).</a:t>
            </a:r>
          </a:p>
          <a:p>
            <a:r>
              <a:rPr lang="en-GB" dirty="0">
                <a:solidFill>
                  <a:srgbClr val="AA143D"/>
                </a:solidFill>
              </a:rPr>
              <a:t>Intellectualization (B)</a:t>
            </a:r>
            <a:r>
              <a:rPr lang="en-GB" dirty="0"/>
              <a:t> is when a person removes themselves emotionally from something stressful by focusing on reasoning/thinking to avoid feeling. This is not </a:t>
            </a:r>
            <a:r>
              <a:rPr lang="en-GB" dirty="0" err="1"/>
              <a:t>occuring</a:t>
            </a:r>
            <a:r>
              <a:rPr lang="en-GB" dirty="0"/>
              <a:t> in the scenario above.</a:t>
            </a:r>
          </a:p>
          <a:p>
            <a:r>
              <a:rPr lang="en-GB" dirty="0">
                <a:solidFill>
                  <a:srgbClr val="AA143D"/>
                </a:solidFill>
              </a:rPr>
              <a:t>Identification (C) </a:t>
            </a:r>
            <a:r>
              <a:rPr lang="en-GB" dirty="0"/>
              <a:t>occurs when a person not only takes on a belief or voice of another person, but also begins to identify with that individual. In this case, the husband has not merely taken on the idea that women should do the housework; rather, he sees himself as the head of his household, like his father. He is identifying with his father. Because of this identification, he expects to be treated like his father, with his wife respecting him and treating him as his mom treated his dad.</a:t>
            </a:r>
          </a:p>
          <a:p>
            <a:r>
              <a:rPr lang="en-GB" dirty="0">
                <a:solidFill>
                  <a:srgbClr val="AA143D"/>
                </a:solidFill>
              </a:rPr>
              <a:t>Reaction formation (D) </a:t>
            </a:r>
            <a:r>
              <a:rPr lang="en-GB" dirty="0"/>
              <a:t>is when a person acts opposite to their unacceptable thoughts and emotions. We do not see the husband acting opposite to his thoughts or emotions in this scenario.</a:t>
            </a:r>
          </a:p>
        </p:txBody>
      </p:sp>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spTree>
    <p:extLst>
      <p:ext uri="{BB962C8B-B14F-4D97-AF65-F5344CB8AC3E}">
        <p14:creationId xmlns:p14="http://schemas.microsoft.com/office/powerpoint/2010/main" val="193481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3">
                                            <p:txEl>
                                              <p:pRg st="3" end="3"/>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p:cTn id="2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3">
                                            <p:txEl>
                                              <p:pRg st="4" end="4"/>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3">
                                            <p:txEl>
                                              <p:pRg st="5" end="5"/>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
                                            <p:txEl>
                                              <p:pRg st="2" end="2"/>
                                            </p:txEl>
                                          </p:spTgt>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
                                            <p:txEl>
                                              <p:pRg st="3" end="3"/>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
                                            <p:txEl>
                                              <p:pRg st="4" end="4"/>
                                            </p:txEl>
                                          </p:spTgt>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
                                            <p:txEl>
                                              <p:pRg st="6" end="6"/>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
                                            <p:txEl>
                                              <p:pRg st="0" end="0"/>
                                            </p:txEl>
                                          </p:spTgt>
                                        </p:tgtEl>
                                        <p:attrNameLst>
                                          <p:attrName>style.visibility</p:attrName>
                                        </p:attrNameLst>
                                      </p:cBhvr>
                                      <p:to>
                                        <p:strVal val="visible"/>
                                      </p:to>
                                    </p:set>
                                    <p:anim calcmode="lin" valueType="num">
                                      <p:cBhvr>
                                        <p:cTn id="5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5">
                                            <p:txEl>
                                              <p:pRg st="0" end="0"/>
                                            </p:txEl>
                                          </p:spTgt>
                                        </p:tgtEl>
                                      </p:cBhvr>
                                    </p:animEffect>
                                  </p:childTnLst>
                                </p:cTn>
                              </p:par>
                              <p:par>
                                <p:cTn id="58" presetID="53" presetClass="entr" presetSubtype="16" fill="hold" nodeType="withEffect">
                                  <p:stCondLst>
                                    <p:cond delay="0"/>
                                  </p:stCondLst>
                                  <p:childTnLst>
                                    <p:set>
                                      <p:cBhvr>
                                        <p:cTn id="59" dur="1" fill="hold">
                                          <p:stCondLst>
                                            <p:cond delay="0"/>
                                          </p:stCondLst>
                                        </p:cTn>
                                        <p:tgtEl>
                                          <p:spTgt spid="5">
                                            <p:txEl>
                                              <p:pRg st="2" end="2"/>
                                            </p:txEl>
                                          </p:spTgt>
                                        </p:tgtEl>
                                        <p:attrNameLst>
                                          <p:attrName>style.visibility</p:attrName>
                                        </p:attrNameLst>
                                      </p:cBhvr>
                                      <p:to>
                                        <p:strVal val="visible"/>
                                      </p:to>
                                    </p:set>
                                    <p:anim calcmode="lin" valueType="num">
                                      <p:cBhvr>
                                        <p:cTn id="60"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61"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62" dur="500"/>
                                        <p:tgtEl>
                                          <p:spTgt spid="5">
                                            <p:txEl>
                                              <p:pRg st="2" end="2"/>
                                            </p:txEl>
                                          </p:spTgt>
                                        </p:tgtEl>
                                      </p:cBhvr>
                                    </p:animEffect>
                                  </p:childTnLst>
                                </p:cTn>
                              </p:par>
                              <p:par>
                                <p:cTn id="63" presetID="53" presetClass="entr" presetSubtype="16" fill="hold" nodeType="withEffect">
                                  <p:stCondLst>
                                    <p:cond delay="0"/>
                                  </p:stCondLst>
                                  <p:childTnLst>
                                    <p:set>
                                      <p:cBhvr>
                                        <p:cTn id="64" dur="1" fill="hold">
                                          <p:stCondLst>
                                            <p:cond delay="0"/>
                                          </p:stCondLst>
                                        </p:cTn>
                                        <p:tgtEl>
                                          <p:spTgt spid="5">
                                            <p:txEl>
                                              <p:pRg st="3" end="3"/>
                                            </p:txEl>
                                          </p:spTgt>
                                        </p:tgtEl>
                                        <p:attrNameLst>
                                          <p:attrName>style.visibility</p:attrName>
                                        </p:attrNameLst>
                                      </p:cBhvr>
                                      <p:to>
                                        <p:strVal val="visible"/>
                                      </p:to>
                                    </p:set>
                                    <p:anim calcmode="lin" valueType="num">
                                      <p:cBhvr>
                                        <p:cTn id="65"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66"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67" dur="500"/>
                                        <p:tgtEl>
                                          <p:spTgt spid="5">
                                            <p:txEl>
                                              <p:pRg st="3" end="3"/>
                                            </p:txEl>
                                          </p:spTgt>
                                        </p:tgtEl>
                                      </p:cBhvr>
                                    </p:animEffect>
                                  </p:childTnLst>
                                </p:cTn>
                              </p:par>
                              <p:par>
                                <p:cTn id="68" presetID="53" presetClass="entr" presetSubtype="16" fill="hold" nodeType="withEffect">
                                  <p:stCondLst>
                                    <p:cond delay="0"/>
                                  </p:stCondLst>
                                  <p:childTnLst>
                                    <p:set>
                                      <p:cBhvr>
                                        <p:cTn id="69" dur="1" fill="hold">
                                          <p:stCondLst>
                                            <p:cond delay="0"/>
                                          </p:stCondLst>
                                        </p:cTn>
                                        <p:tgtEl>
                                          <p:spTgt spid="5">
                                            <p:txEl>
                                              <p:pRg st="4" end="4"/>
                                            </p:txEl>
                                          </p:spTgt>
                                        </p:tgtEl>
                                        <p:attrNameLst>
                                          <p:attrName>style.visibility</p:attrName>
                                        </p:attrNameLst>
                                      </p:cBhvr>
                                      <p:to>
                                        <p:strVal val="visible"/>
                                      </p:to>
                                    </p:set>
                                    <p:anim calcmode="lin" valueType="num">
                                      <p:cBhvr>
                                        <p:cTn id="70"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71"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72" dur="500"/>
                                        <p:tgtEl>
                                          <p:spTgt spid="5">
                                            <p:txEl>
                                              <p:pRg st="4" end="4"/>
                                            </p:txEl>
                                          </p:spTgt>
                                        </p:tgtEl>
                                      </p:cBhvr>
                                    </p:animEffect>
                                  </p:childTnLst>
                                </p:cTn>
                              </p:par>
                              <p:par>
                                <p:cTn id="73" presetID="53" presetClass="entr" presetSubtype="16" fill="hold" nodeType="withEffect">
                                  <p:stCondLst>
                                    <p:cond delay="0"/>
                                  </p:stCondLst>
                                  <p:childTnLst>
                                    <p:set>
                                      <p:cBhvr>
                                        <p:cTn id="74" dur="1" fill="hold">
                                          <p:stCondLst>
                                            <p:cond delay="0"/>
                                          </p:stCondLst>
                                        </p:cTn>
                                        <p:tgtEl>
                                          <p:spTgt spid="5">
                                            <p:txEl>
                                              <p:pRg st="5" end="5"/>
                                            </p:txEl>
                                          </p:spTgt>
                                        </p:tgtEl>
                                        <p:attrNameLst>
                                          <p:attrName>style.visibility</p:attrName>
                                        </p:attrNameLst>
                                      </p:cBhvr>
                                      <p:to>
                                        <p:strVal val="visible"/>
                                      </p:to>
                                    </p:set>
                                    <p:anim calcmode="lin" valueType="num">
                                      <p:cBhvr>
                                        <p:cTn id="75"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76"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7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4"/>
          <p:cNvSpPr>
            <a:spLocks noGrp="1" noChangeArrowheads="1"/>
          </p:cNvSpPr>
          <p:nvPr>
            <p:ph type="title"/>
          </p:nvPr>
        </p:nvSpPr>
        <p:spPr>
          <a:xfrm>
            <a:off x="2152650" y="692697"/>
            <a:ext cx="7886700" cy="1325563"/>
          </a:xfrm>
        </p:spPr>
        <p:txBody>
          <a:bodyPr>
            <a:normAutofit/>
          </a:bodyPr>
          <a:lstStyle/>
          <a:p>
            <a:pPr algn="ctr"/>
            <a:r>
              <a:rPr lang="en-US" b="1" dirty="0">
                <a:solidFill>
                  <a:schemeClr val="accent2">
                    <a:lumMod val="75000"/>
                  </a:schemeClr>
                </a:solidFill>
              </a:rPr>
              <a:t>Social adaptation</a:t>
            </a:r>
          </a:p>
        </p:txBody>
      </p:sp>
      <p:sp>
        <p:nvSpPr>
          <p:cNvPr id="6147" name="Rectangle 15"/>
          <p:cNvSpPr>
            <a:spLocks noGrp="1" noChangeArrowheads="1"/>
          </p:cNvSpPr>
          <p:nvPr>
            <p:ph idx="1"/>
          </p:nvPr>
        </p:nvSpPr>
        <p:spPr>
          <a:xfrm>
            <a:off x="551384" y="1750411"/>
            <a:ext cx="11233247" cy="4392613"/>
          </a:xfrm>
        </p:spPr>
        <p:txBody>
          <a:bodyPr>
            <a:normAutofit/>
          </a:bodyPr>
          <a:lstStyle/>
          <a:p>
            <a:r>
              <a:rPr lang="en-GB" sz="3200" dirty="0"/>
              <a:t>As far as external adaptation is concerned, we are talking about </a:t>
            </a:r>
            <a:r>
              <a:rPr lang="en-GB" sz="3200" b="1" i="1" dirty="0">
                <a:solidFill>
                  <a:srgbClr val="AA143D"/>
                </a:solidFill>
              </a:rPr>
              <a:t>adaptation</a:t>
            </a:r>
            <a:r>
              <a:rPr lang="en-GB" sz="3200" dirty="0"/>
              <a:t>. </a:t>
            </a:r>
            <a:endParaRPr lang="cs-CZ" sz="3200" dirty="0"/>
          </a:p>
          <a:p>
            <a:r>
              <a:rPr lang="en-GB" sz="3200" dirty="0"/>
              <a:t>Social interaction and communication with other people are a necessary condition for socialization</a:t>
            </a:r>
            <a:r>
              <a:rPr lang="en-GB" sz="3000" dirty="0"/>
              <a:t>.</a:t>
            </a:r>
            <a:endParaRPr lang="cs-CZ" sz="3000" dirty="0"/>
          </a:p>
          <a:p>
            <a:r>
              <a:rPr lang="cs-CZ" sz="2200" dirty="0" err="1">
                <a:hlinkClick r:id="rId3"/>
              </a:rPr>
              <a:t>adaptation</a:t>
            </a:r>
            <a:r>
              <a:rPr lang="cs-CZ" sz="2200" dirty="0"/>
              <a:t>  </a:t>
            </a:r>
          </a:p>
          <a:p>
            <a:pPr eaLnBrk="1" hangingPunct="1">
              <a:lnSpc>
                <a:spcPct val="90000"/>
              </a:lnSpc>
              <a:buFontTx/>
              <a:buNone/>
            </a:pPr>
            <a:endParaRPr lang="cs-CZ" sz="2000" dirty="0"/>
          </a:p>
        </p:txBody>
      </p:sp>
      <p:pic>
        <p:nvPicPr>
          <p:cNvPr id="2" name="Obrázek 1"/>
          <p:cNvPicPr>
            <a:picLocks noChangeAspect="1"/>
          </p:cNvPicPr>
          <p:nvPr/>
        </p:nvPicPr>
        <p:blipFill>
          <a:blip r:embed="rId4"/>
          <a:stretch>
            <a:fillRect/>
          </a:stretch>
        </p:blipFill>
        <p:spPr>
          <a:xfrm>
            <a:off x="3087204" y="3933056"/>
            <a:ext cx="7745783" cy="2609992"/>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4"/>
          <p:cNvSpPr>
            <a:spLocks noGrp="1" noChangeArrowheads="1"/>
          </p:cNvSpPr>
          <p:nvPr>
            <p:ph type="title"/>
          </p:nvPr>
        </p:nvSpPr>
        <p:spPr>
          <a:xfrm>
            <a:off x="838200" y="355502"/>
            <a:ext cx="10515600" cy="1325563"/>
          </a:xfrm>
        </p:spPr>
        <p:txBody>
          <a:bodyPr/>
          <a:lstStyle/>
          <a:p>
            <a:r>
              <a:rPr lang="en-US" b="1" dirty="0" smtClean="0">
                <a:solidFill>
                  <a:schemeClr val="accent2">
                    <a:lumMod val="75000"/>
                  </a:schemeClr>
                </a:solidFill>
              </a:rPr>
              <a:t>Resocialization</a:t>
            </a:r>
            <a:endParaRPr lang="en-US" sz="4000" b="1" dirty="0">
              <a:solidFill>
                <a:schemeClr val="accent2">
                  <a:lumMod val="75000"/>
                </a:schemeClr>
              </a:solidFill>
            </a:endParaRPr>
          </a:p>
        </p:txBody>
      </p:sp>
      <p:sp>
        <p:nvSpPr>
          <p:cNvPr id="6147" name="Rectangle 15"/>
          <p:cNvSpPr>
            <a:spLocks noGrp="1" noChangeArrowheads="1"/>
          </p:cNvSpPr>
          <p:nvPr>
            <p:ph idx="1"/>
          </p:nvPr>
        </p:nvSpPr>
        <p:spPr>
          <a:xfrm>
            <a:off x="551384" y="1628801"/>
            <a:ext cx="11161240" cy="4392613"/>
          </a:xfrm>
        </p:spPr>
        <p:txBody>
          <a:bodyPr>
            <a:normAutofit/>
          </a:bodyPr>
          <a:lstStyle/>
          <a:p>
            <a:pPr algn="just"/>
            <a:r>
              <a:rPr lang="en-GB" sz="3200" dirty="0"/>
              <a:t>The disintegration of values and behavioural patterns adopted so far is followed by the adoption of new, radically different ones</a:t>
            </a:r>
            <a:r>
              <a:rPr lang="cs-CZ" sz="3200" dirty="0"/>
              <a:t> (</a:t>
            </a:r>
            <a:r>
              <a:rPr lang="en-US" sz="3200" dirty="0"/>
              <a:t>e.g.</a:t>
            </a:r>
            <a:r>
              <a:rPr lang="cs-CZ" sz="3200" dirty="0"/>
              <a:t> </a:t>
            </a:r>
            <a:r>
              <a:rPr lang="en-US" sz="3200" dirty="0"/>
              <a:t>new image).</a:t>
            </a:r>
          </a:p>
          <a:p>
            <a:pPr algn="just"/>
            <a:r>
              <a:rPr lang="en-GB" sz="3200" dirty="0"/>
              <a:t>In certain circumstances, even in adults</a:t>
            </a:r>
            <a:r>
              <a:rPr lang="cs-CZ" sz="3200" dirty="0"/>
              <a:t> </a:t>
            </a:r>
            <a:r>
              <a:rPr lang="en-GB" sz="3200" dirty="0"/>
              <a:t>e.g.</a:t>
            </a:r>
            <a:r>
              <a:rPr lang="cs-CZ" sz="3200" dirty="0"/>
              <a:t>:</a:t>
            </a:r>
          </a:p>
          <a:p>
            <a:pPr algn="just"/>
            <a:r>
              <a:rPr lang="en-GB" sz="3200" dirty="0"/>
              <a:t>psychiatric hospital, </a:t>
            </a:r>
            <a:endParaRPr lang="cs-CZ" sz="3200" dirty="0"/>
          </a:p>
          <a:p>
            <a:r>
              <a:rPr lang="en-GB" sz="3200" dirty="0"/>
              <a:t>prison,</a:t>
            </a:r>
            <a:r>
              <a:rPr lang="cs-CZ" sz="3200" dirty="0"/>
              <a:t> </a:t>
            </a:r>
          </a:p>
          <a:p>
            <a:r>
              <a:rPr lang="en-GB" sz="3200" dirty="0"/>
              <a:t>barracks,</a:t>
            </a:r>
            <a:endParaRPr lang="cs-CZ" sz="3200" dirty="0"/>
          </a:p>
          <a:p>
            <a:r>
              <a:rPr lang="en-GB" sz="3200" dirty="0"/>
              <a:t>concentration camp.</a:t>
            </a:r>
            <a:endParaRPr lang="cs-CZ" sz="3200"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pic>
        <p:nvPicPr>
          <p:cNvPr id="2" name="Obrázek 1"/>
          <p:cNvPicPr>
            <a:picLocks noChangeAspect="1"/>
          </p:cNvPicPr>
          <p:nvPr/>
        </p:nvPicPr>
        <p:blipFill>
          <a:blip r:embed="rId4"/>
          <a:stretch>
            <a:fillRect/>
          </a:stretch>
        </p:blipFill>
        <p:spPr>
          <a:xfrm>
            <a:off x="7320136" y="3573016"/>
            <a:ext cx="4665712" cy="3110475"/>
          </a:xfrm>
          <a:prstGeom prst="rect">
            <a:avLst/>
          </a:prstGeom>
        </p:spPr>
      </p:pic>
    </p:spTree>
    <p:extLst>
      <p:ext uri="{BB962C8B-B14F-4D97-AF65-F5344CB8AC3E}">
        <p14:creationId xmlns:p14="http://schemas.microsoft.com/office/powerpoint/2010/main" val="199496418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rotWithShape="1">
          <a:blip r:embed="rId3"/>
          <a:srcRect r="-126" b="6025"/>
          <a:stretch/>
        </p:blipFill>
        <p:spPr>
          <a:xfrm>
            <a:off x="2495600" y="1052737"/>
            <a:ext cx="6768752" cy="5112568"/>
          </a:xfrm>
          <a:prstGeom prst="rect">
            <a:avLst/>
          </a:prstGeom>
        </p:spPr>
      </p:pic>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spTree>
    <p:extLst>
      <p:ext uri="{BB962C8B-B14F-4D97-AF65-F5344CB8AC3E}">
        <p14:creationId xmlns:p14="http://schemas.microsoft.com/office/powerpoint/2010/main" val="29736954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4"/>
          <p:cNvSpPr>
            <a:spLocks noGrp="1" noChangeArrowheads="1"/>
          </p:cNvSpPr>
          <p:nvPr>
            <p:ph type="title"/>
          </p:nvPr>
        </p:nvSpPr>
        <p:spPr>
          <a:xfrm>
            <a:off x="2027547" y="836712"/>
            <a:ext cx="8424936" cy="660400"/>
          </a:xfrm>
        </p:spPr>
        <p:txBody>
          <a:bodyPr>
            <a:noAutofit/>
          </a:bodyPr>
          <a:lstStyle/>
          <a:p>
            <a:r>
              <a:rPr lang="en-US" b="1" dirty="0">
                <a:solidFill>
                  <a:schemeClr val="accent2">
                    <a:lumMod val="75000"/>
                  </a:schemeClr>
                </a:solidFill>
              </a:rPr>
              <a:t>Conformity I.</a:t>
            </a:r>
          </a:p>
        </p:txBody>
      </p:sp>
      <p:sp>
        <p:nvSpPr>
          <p:cNvPr id="7171" name="Rectangle 15"/>
          <p:cNvSpPr>
            <a:spLocks noGrp="1" noChangeArrowheads="1"/>
          </p:cNvSpPr>
          <p:nvPr>
            <p:ph idx="1"/>
          </p:nvPr>
        </p:nvSpPr>
        <p:spPr>
          <a:xfrm>
            <a:off x="1055440" y="2132857"/>
            <a:ext cx="10153128" cy="4537075"/>
          </a:xfrm>
        </p:spPr>
        <p:txBody>
          <a:bodyPr>
            <a:normAutofit/>
          </a:bodyPr>
          <a:lstStyle/>
          <a:p>
            <a:r>
              <a:rPr lang="en-GB" sz="3200" dirty="0"/>
              <a:t>Compliance with standards and rules of the society - giving  life a certain order in society; distinguish us from animals</a:t>
            </a:r>
            <a:r>
              <a:rPr lang="cs-CZ" sz="3200" dirty="0"/>
              <a:t>.</a:t>
            </a:r>
          </a:p>
          <a:p>
            <a:r>
              <a:rPr lang="cs-CZ" sz="3200" dirty="0" err="1">
                <a:hlinkClick r:id="rId3"/>
              </a:rPr>
              <a:t>Conformity</a:t>
            </a:r>
            <a:endParaRPr lang="cs-CZ" sz="3200" dirty="0"/>
          </a:p>
          <a:p>
            <a:r>
              <a:rPr lang="cs-CZ" sz="3200" dirty="0" err="1">
                <a:hlinkClick r:id="rId4"/>
              </a:rPr>
              <a:t>Zimbardo</a:t>
            </a:r>
            <a:r>
              <a:rPr lang="cs-CZ" sz="3200" dirty="0">
                <a:hlinkClick r:id="rId4"/>
              </a:rPr>
              <a:t> </a:t>
            </a:r>
            <a:r>
              <a:rPr lang="cs-CZ" sz="3200" dirty="0" err="1">
                <a:hlinkClick r:id="rId4"/>
              </a:rPr>
              <a:t>prison</a:t>
            </a:r>
            <a:r>
              <a:rPr lang="cs-CZ" sz="3200" dirty="0">
                <a:hlinkClick r:id="rId4"/>
              </a:rPr>
              <a:t> experiment</a:t>
            </a:r>
            <a:endParaRPr lang="cs-CZ" sz="3200" dirty="0"/>
          </a:p>
        </p:txBody>
      </p:sp>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pic>
        <p:nvPicPr>
          <p:cNvPr id="2" name="Obrázek 1"/>
          <p:cNvPicPr>
            <a:picLocks noChangeAspect="1"/>
          </p:cNvPicPr>
          <p:nvPr/>
        </p:nvPicPr>
        <p:blipFill>
          <a:blip r:embed="rId6"/>
          <a:stretch>
            <a:fillRect/>
          </a:stretch>
        </p:blipFill>
        <p:spPr>
          <a:xfrm>
            <a:off x="8328248" y="3284984"/>
            <a:ext cx="3143250" cy="3143250"/>
          </a:xfrm>
          <a:prstGeom prst="rect">
            <a:avLst/>
          </a:prstGeom>
        </p:spPr>
      </p:pic>
      <p:pic>
        <p:nvPicPr>
          <p:cNvPr id="5" name="Obrázek 4"/>
          <p:cNvPicPr>
            <a:picLocks noChangeAspect="1"/>
          </p:cNvPicPr>
          <p:nvPr/>
        </p:nvPicPr>
        <p:blipFill>
          <a:blip r:embed="rId7"/>
          <a:stretch>
            <a:fillRect/>
          </a:stretch>
        </p:blipFill>
        <p:spPr>
          <a:xfrm>
            <a:off x="1343472" y="4437112"/>
            <a:ext cx="3394348" cy="2135045"/>
          </a:xfrm>
          <a:prstGeom prst="rect">
            <a:avLst/>
          </a:prstGeo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4"/>
          <p:cNvSpPr>
            <a:spLocks noGrp="1" noChangeArrowheads="1"/>
          </p:cNvSpPr>
          <p:nvPr>
            <p:ph type="title"/>
          </p:nvPr>
        </p:nvSpPr>
        <p:spPr/>
        <p:txBody>
          <a:bodyPr>
            <a:normAutofit/>
          </a:bodyPr>
          <a:lstStyle/>
          <a:p>
            <a:r>
              <a:rPr lang="en-US" b="1" dirty="0">
                <a:solidFill>
                  <a:schemeClr val="accent2">
                    <a:lumMod val="75000"/>
                  </a:schemeClr>
                </a:solidFill>
              </a:rPr>
              <a:t>Definition</a:t>
            </a:r>
          </a:p>
        </p:txBody>
      </p:sp>
      <p:sp>
        <p:nvSpPr>
          <p:cNvPr id="4099" name="Rectangle 15"/>
          <p:cNvSpPr>
            <a:spLocks noGrp="1" noChangeArrowheads="1"/>
          </p:cNvSpPr>
          <p:nvPr>
            <p:ph idx="1"/>
          </p:nvPr>
        </p:nvSpPr>
        <p:spPr>
          <a:xfrm>
            <a:off x="695400" y="1772816"/>
            <a:ext cx="10873208" cy="4896544"/>
          </a:xfrm>
        </p:spPr>
        <p:txBody>
          <a:bodyPr>
            <a:normAutofit/>
          </a:bodyPr>
          <a:lstStyle/>
          <a:p>
            <a:pPr marL="0" indent="0" algn="just">
              <a:buNone/>
            </a:pPr>
            <a:r>
              <a:rPr lang="en-GB" sz="3200" dirty="0"/>
              <a:t>By socialization we mean</a:t>
            </a:r>
            <a:r>
              <a:rPr lang="cs-CZ" sz="3200" dirty="0"/>
              <a:t>:</a:t>
            </a:r>
            <a:r>
              <a:rPr lang="en-GB" sz="3200" dirty="0"/>
              <a:t> </a:t>
            </a:r>
            <a:endParaRPr lang="cs-CZ" sz="3200" dirty="0"/>
          </a:p>
          <a:p>
            <a:pPr algn="just"/>
            <a:r>
              <a:rPr lang="en-GB" sz="3200" dirty="0"/>
              <a:t>the gradual growth of an individual into society,</a:t>
            </a:r>
          </a:p>
          <a:p>
            <a:pPr algn="just"/>
            <a:r>
              <a:rPr lang="en-GB" sz="3200" dirty="0"/>
              <a:t>adaptation to society,</a:t>
            </a:r>
          </a:p>
          <a:p>
            <a:pPr algn="just"/>
            <a:r>
              <a:rPr lang="en-GB" sz="3200" dirty="0"/>
              <a:t>acquiring desirable forms of behaviour, </a:t>
            </a:r>
            <a:endParaRPr lang="cs-CZ" sz="3200" dirty="0"/>
          </a:p>
          <a:p>
            <a:pPr algn="just"/>
            <a:r>
              <a:rPr lang="en-GB" sz="3200" dirty="0"/>
              <a:t>adapting to social roles, </a:t>
            </a:r>
            <a:endParaRPr lang="cs-CZ" sz="3200" dirty="0"/>
          </a:p>
          <a:p>
            <a:r>
              <a:rPr lang="en-GB" sz="3200" dirty="0"/>
              <a:t>and internalizing the values and opinions </a:t>
            </a:r>
            <a:r>
              <a:rPr lang="en-GB" sz="3200" dirty="0" smtClean="0"/>
              <a:t>of </a:t>
            </a:r>
            <a:r>
              <a:rPr lang="en-GB" sz="3200" dirty="0"/>
              <a:t>society</a:t>
            </a:r>
            <a:r>
              <a:rPr lang="en-GB" dirty="0" smtClean="0"/>
              <a:t>.</a:t>
            </a:r>
            <a:endParaRPr lang="cs-CZ" dirty="0"/>
          </a:p>
          <a:p>
            <a:pPr fontAlgn="base"/>
            <a:r>
              <a:rPr lang="en-GB" b="1" dirty="0"/>
              <a:t>Medical Definition of </a:t>
            </a:r>
            <a:r>
              <a:rPr lang="en-GB" b="1" i="1" dirty="0" smtClean="0"/>
              <a:t>socialization</a:t>
            </a:r>
            <a:r>
              <a:rPr lang="en-GB" b="1" dirty="0" smtClean="0"/>
              <a:t>:</a:t>
            </a:r>
            <a:r>
              <a:rPr lang="en-GB" b="1" dirty="0"/>
              <a:t> </a:t>
            </a:r>
            <a:r>
              <a:rPr lang="en-GB" dirty="0"/>
              <a:t>the process by which a human being beginning at infancy acquires the habits, beliefs, and accumulated knowledge of </a:t>
            </a:r>
            <a:r>
              <a:rPr lang="en-GB" dirty="0">
                <a:hlinkClick r:id="rId3"/>
              </a:rPr>
              <a:t>society</a:t>
            </a:r>
            <a:r>
              <a:rPr lang="en-GB" dirty="0"/>
              <a:t> through education and training for adult status</a:t>
            </a:r>
          </a:p>
          <a:p>
            <a:endParaRPr lang="cs-CZ" dirty="0"/>
          </a:p>
        </p:txBody>
      </p:sp>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4"/>
          <p:cNvSpPr>
            <a:spLocks noGrp="1" noChangeArrowheads="1"/>
          </p:cNvSpPr>
          <p:nvPr>
            <p:ph type="title"/>
          </p:nvPr>
        </p:nvSpPr>
        <p:spPr>
          <a:xfrm>
            <a:off x="2135560" y="908720"/>
            <a:ext cx="7763842" cy="947192"/>
          </a:xfrm>
        </p:spPr>
        <p:txBody>
          <a:bodyPr>
            <a:normAutofit/>
          </a:bodyPr>
          <a:lstStyle/>
          <a:p>
            <a:pPr algn="ctr"/>
            <a:r>
              <a:rPr lang="en-US" b="1" dirty="0">
                <a:solidFill>
                  <a:schemeClr val="accent2">
                    <a:lumMod val="75000"/>
                  </a:schemeClr>
                </a:solidFill>
              </a:rPr>
              <a:t>Deviant behavior</a:t>
            </a:r>
          </a:p>
        </p:txBody>
      </p:sp>
      <p:sp>
        <p:nvSpPr>
          <p:cNvPr id="8195" name="Rectangle 15"/>
          <p:cNvSpPr>
            <a:spLocks noGrp="1" noChangeArrowheads="1"/>
          </p:cNvSpPr>
          <p:nvPr>
            <p:ph idx="1"/>
          </p:nvPr>
        </p:nvSpPr>
        <p:spPr>
          <a:xfrm>
            <a:off x="695400" y="1855912"/>
            <a:ext cx="11089232" cy="4547592"/>
          </a:xfrm>
        </p:spPr>
        <p:txBody>
          <a:bodyPr>
            <a:normAutofit/>
          </a:bodyPr>
          <a:lstStyle/>
          <a:p>
            <a:r>
              <a:rPr lang="en-GB" sz="3200" dirty="0"/>
              <a:t>Behaviour that </a:t>
            </a:r>
            <a:r>
              <a:rPr lang="en-GB" sz="3200" i="1" dirty="0">
                <a:solidFill>
                  <a:srgbClr val="AA143D"/>
                </a:solidFill>
              </a:rPr>
              <a:t>does not conform </a:t>
            </a:r>
            <a:r>
              <a:rPr lang="en-GB" sz="3200" dirty="0"/>
              <a:t>with respect to some standard or set of standards accepted by most people in a given society</a:t>
            </a:r>
            <a:r>
              <a:rPr lang="en-GB" sz="3200" dirty="0" smtClean="0"/>
              <a:t>.</a:t>
            </a:r>
            <a:endParaRPr lang="cs-CZ" sz="3200" dirty="0" smtClean="0"/>
          </a:p>
          <a:p>
            <a:r>
              <a:rPr lang="en-GB" sz="3200" dirty="0"/>
              <a:t>CLASSIFICATION OF DEVIANT </a:t>
            </a:r>
            <a:r>
              <a:rPr lang="en-GB" sz="3200" dirty="0" smtClean="0"/>
              <a:t>BEHAVIORS</a:t>
            </a:r>
            <a:r>
              <a:rPr lang="cs-CZ" sz="3200" dirty="0" smtClean="0"/>
              <a:t>:</a:t>
            </a:r>
          </a:p>
          <a:p>
            <a:r>
              <a:rPr lang="en-GB" sz="3200" dirty="0" smtClean="0"/>
              <a:t> </a:t>
            </a:r>
            <a:r>
              <a:rPr lang="en-GB" sz="3200" b="1" dirty="0"/>
              <a:t>primary </a:t>
            </a:r>
            <a:r>
              <a:rPr lang="en-GB" sz="3200" b="1" dirty="0" smtClean="0"/>
              <a:t>deviance</a:t>
            </a:r>
            <a:r>
              <a:rPr lang="cs-CZ" sz="3200" dirty="0"/>
              <a:t> </a:t>
            </a:r>
            <a:r>
              <a:rPr lang="cs-CZ" sz="3200" dirty="0" smtClean="0"/>
              <a:t>- </a:t>
            </a:r>
            <a:r>
              <a:rPr lang="en-GB" sz="3200" dirty="0" smtClean="0"/>
              <a:t> </a:t>
            </a:r>
            <a:r>
              <a:rPr lang="en-GB" sz="3200" dirty="0"/>
              <a:t>refers to the </a:t>
            </a:r>
            <a:r>
              <a:rPr lang="en-GB" sz="3200" dirty="0" smtClean="0"/>
              <a:t>behaviour </a:t>
            </a:r>
            <a:r>
              <a:rPr lang="en-GB" sz="3200" dirty="0"/>
              <a:t>that violates a social norm but that does not affect one’s sense of self </a:t>
            </a:r>
            <a:endParaRPr lang="cs-CZ" sz="3200" dirty="0" smtClean="0"/>
          </a:p>
          <a:p>
            <a:r>
              <a:rPr lang="en-GB" sz="3200" b="1" dirty="0" smtClean="0"/>
              <a:t>secondary deviance</a:t>
            </a:r>
            <a:r>
              <a:rPr lang="cs-CZ" sz="3200" dirty="0"/>
              <a:t> </a:t>
            </a:r>
            <a:r>
              <a:rPr lang="cs-CZ" sz="3200" dirty="0" smtClean="0"/>
              <a:t>- </a:t>
            </a:r>
            <a:r>
              <a:rPr lang="en-GB" sz="3200" dirty="0" smtClean="0"/>
              <a:t>violation </a:t>
            </a:r>
            <a:r>
              <a:rPr lang="en-GB" sz="3200" dirty="0"/>
              <a:t>that is a response to the problems caused by the societal reaction to primary deviance.eg community response to the rapist.</a:t>
            </a:r>
            <a:endParaRPr lang="cs-CZ" sz="3200" dirty="0"/>
          </a:p>
          <a:p>
            <a:endParaRPr lang="en-US" sz="3200" dirty="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spTree>
    <p:extLst>
      <p:ext uri="{BB962C8B-B14F-4D97-AF65-F5344CB8AC3E}">
        <p14:creationId xmlns:p14="http://schemas.microsoft.com/office/powerpoint/2010/main" val="183590050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838200" y="355502"/>
            <a:ext cx="10515600" cy="1325563"/>
          </a:xfrm>
        </p:spPr>
        <p:txBody>
          <a:bodyPr/>
          <a:lstStyle/>
          <a:p>
            <a:r>
              <a:rPr lang="en-GB" dirty="0" err="1" smtClean="0">
                <a:hlinkClick r:id="rId3"/>
              </a:rPr>
              <a:t>Devience_explanation</a:t>
            </a:r>
            <a:endParaRPr lang="en-GB" dirty="0"/>
          </a:p>
        </p:txBody>
      </p:sp>
      <p:pic>
        <p:nvPicPr>
          <p:cNvPr id="4" name="Zástupný symbol pro obsah 3"/>
          <p:cNvPicPr>
            <a:picLocks noGrp="1" noChangeAspect="1"/>
          </p:cNvPicPr>
          <p:nvPr>
            <p:ph idx="1"/>
          </p:nvPr>
        </p:nvPicPr>
        <p:blipFill>
          <a:blip r:embed="rId4"/>
          <a:stretch>
            <a:fillRect/>
          </a:stretch>
        </p:blipFill>
        <p:spPr>
          <a:xfrm>
            <a:off x="3143672" y="1268760"/>
            <a:ext cx="5821018" cy="5544735"/>
          </a:xfrm>
          <a:prstGeom prst="rect">
            <a:avLst/>
          </a:prstGeom>
        </p:spPr>
      </p:pic>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spTree>
    <p:extLst>
      <p:ext uri="{BB962C8B-B14F-4D97-AF65-F5344CB8AC3E}">
        <p14:creationId xmlns:p14="http://schemas.microsoft.com/office/powerpoint/2010/main" val="18578415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4"/>
          <p:cNvSpPr>
            <a:spLocks noGrp="1" noChangeArrowheads="1"/>
          </p:cNvSpPr>
          <p:nvPr>
            <p:ph type="title"/>
          </p:nvPr>
        </p:nvSpPr>
        <p:spPr>
          <a:xfrm>
            <a:off x="2135560" y="836712"/>
            <a:ext cx="7763842" cy="947192"/>
          </a:xfrm>
        </p:spPr>
        <p:txBody>
          <a:bodyPr>
            <a:normAutofit/>
          </a:bodyPr>
          <a:lstStyle/>
          <a:p>
            <a:r>
              <a:rPr lang="en-US" b="1" dirty="0">
                <a:solidFill>
                  <a:schemeClr val="accent2">
                    <a:lumMod val="75000"/>
                  </a:schemeClr>
                </a:solidFill>
              </a:rPr>
              <a:t>Cultural differences</a:t>
            </a:r>
          </a:p>
        </p:txBody>
      </p:sp>
      <p:sp>
        <p:nvSpPr>
          <p:cNvPr id="8195" name="Rectangle 15"/>
          <p:cNvSpPr>
            <a:spLocks noGrp="1" noChangeArrowheads="1"/>
          </p:cNvSpPr>
          <p:nvPr>
            <p:ph idx="1"/>
          </p:nvPr>
        </p:nvSpPr>
        <p:spPr>
          <a:xfrm>
            <a:off x="695400" y="1988840"/>
            <a:ext cx="10945216" cy="4547592"/>
          </a:xfrm>
        </p:spPr>
        <p:txBody>
          <a:bodyPr>
            <a:normAutofit/>
          </a:bodyPr>
          <a:lstStyle/>
          <a:p>
            <a:endParaRPr lang="en-GB" dirty="0"/>
          </a:p>
          <a:p>
            <a:r>
              <a:rPr lang="en-GB" sz="3200" dirty="0"/>
              <a:t>Standards and values vary from one culture to another (e.g. view of homosexuality, polygamy, polyandry, etc.);</a:t>
            </a:r>
          </a:p>
          <a:p>
            <a:r>
              <a:rPr lang="en-GB" sz="3200" dirty="0"/>
              <a:t>each of us sometimes breaks the norm, followed by sanctions (legislative, social convictions).</a:t>
            </a:r>
            <a:endParaRPr lang="cs-CZ" sz="3200" dirty="0"/>
          </a:p>
          <a:p>
            <a:r>
              <a:rPr lang="en-US" sz="3200" dirty="0">
                <a:hlinkClick r:id="rId3"/>
              </a:rPr>
              <a:t>Cultural </a:t>
            </a:r>
            <a:r>
              <a:rPr lang="en-US" sz="3200" dirty="0" smtClean="0">
                <a:hlinkClick r:id="rId3"/>
              </a:rPr>
              <a:t>diversity</a:t>
            </a:r>
            <a:r>
              <a:rPr lang="cs-CZ" sz="3200" dirty="0" smtClean="0"/>
              <a:t>: </a:t>
            </a:r>
            <a:r>
              <a:rPr lang="en-GB" dirty="0"/>
              <a:t>Usually, cultural diversity takes into account language, religion, </a:t>
            </a:r>
            <a:r>
              <a:rPr lang="en-GB" b="1" dirty="0"/>
              <a:t>race</a:t>
            </a:r>
            <a:r>
              <a:rPr lang="en-GB" dirty="0"/>
              <a:t>, sexual orientation, </a:t>
            </a:r>
            <a:r>
              <a:rPr lang="en-GB" b="1" dirty="0"/>
              <a:t>gender</a:t>
            </a:r>
            <a:r>
              <a:rPr lang="en-GB" dirty="0"/>
              <a:t>, age and ethnicity.</a:t>
            </a:r>
            <a:endParaRPr lang="en-US" sz="3200" dirty="0"/>
          </a:p>
        </p:txBody>
      </p:sp>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spTree>
    <p:extLst>
      <p:ext uri="{BB962C8B-B14F-4D97-AF65-F5344CB8AC3E}">
        <p14:creationId xmlns:p14="http://schemas.microsoft.com/office/powerpoint/2010/main" val="1183285546"/>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a:extLst>
              <a:ext uri="{BEBA8EAE-BF5A-486C-A8C5-ECC9F3942E4B}">
                <a14:imgProps xmlns:a14="http://schemas.microsoft.com/office/drawing/2010/main">
                  <a14:imgLayer r:embed="rId4">
                    <a14:imgEffect>
                      <a14:backgroundRemoval t="1337" b="89840" l="983" r="99017">
                        <a14:foregroundMark x1="3230" y1="22059" x2="48034" y2="28877"/>
                        <a14:foregroundMark x1="97051" y1="22460" x2="60955" y2="28743"/>
                      </a14:backgroundRemoval>
                    </a14:imgEffect>
                    <a14:imgEffect>
                      <a14:artisticCrisscrossEtching/>
                    </a14:imgEffect>
                  </a14:imgLayer>
                </a14:imgProps>
              </a:ext>
              <a:ext uri="{28A0092B-C50C-407E-A947-70E740481C1C}">
                <a14:useLocalDpi xmlns:a14="http://schemas.microsoft.com/office/drawing/2010/main" val="0"/>
              </a:ext>
            </a:extLst>
          </a:blip>
          <a:stretch>
            <a:fillRect/>
          </a:stretch>
        </p:blipFill>
        <p:spPr>
          <a:xfrm>
            <a:off x="2832032" y="404664"/>
            <a:ext cx="6142749" cy="6453336"/>
          </a:xfrm>
          <a:prstGeom prst="rect">
            <a:avLst/>
          </a:prstGeom>
        </p:spPr>
      </p:pic>
      <p:sp>
        <p:nvSpPr>
          <p:cNvPr id="2" name="Nadpis 1">
            <a:extLst>
              <a:ext uri="{FF2B5EF4-FFF2-40B4-BE49-F238E27FC236}">
                <a16:creationId xmlns:a16="http://schemas.microsoft.com/office/drawing/2014/main" id="{1DA83A6F-5B93-4719-B52F-5C24C5A50A47}"/>
              </a:ext>
            </a:extLst>
          </p:cNvPr>
          <p:cNvSpPr>
            <a:spLocks noGrp="1"/>
          </p:cNvSpPr>
          <p:nvPr>
            <p:ph type="ctrTitle"/>
          </p:nvPr>
        </p:nvSpPr>
        <p:spPr>
          <a:xfrm>
            <a:off x="1703512" y="2996952"/>
            <a:ext cx="8892480" cy="2387600"/>
          </a:xfrm>
        </p:spPr>
        <p:txBody>
          <a:bodyPr/>
          <a:lstStyle/>
          <a:p>
            <a:pPr algn="ctr"/>
            <a:r>
              <a:rPr lang="en-US" b="1" dirty="0" smtClean="0">
                <a:solidFill>
                  <a:schemeClr val="accent2">
                    <a:lumMod val="75000"/>
                  </a:schemeClr>
                </a:solidFill>
              </a:rPr>
              <a:t>Thank you for your attention</a:t>
            </a:r>
            <a:endParaRPr lang="en-US" b="1" dirty="0">
              <a:solidFill>
                <a:schemeClr val="accent2">
                  <a:lumMod val="75000"/>
                </a:schemeClr>
              </a:solidFill>
            </a:endParaRPr>
          </a:p>
        </p:txBody>
      </p:sp>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spTree>
    <p:extLst>
      <p:ext uri="{BB962C8B-B14F-4D97-AF65-F5344CB8AC3E}">
        <p14:creationId xmlns:p14="http://schemas.microsoft.com/office/powerpoint/2010/main" val="69542045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4"/>
          <p:cNvSpPr>
            <a:spLocks noGrp="1" noChangeArrowheads="1"/>
          </p:cNvSpPr>
          <p:nvPr>
            <p:ph type="title"/>
          </p:nvPr>
        </p:nvSpPr>
        <p:spPr/>
        <p:txBody>
          <a:bodyPr>
            <a:normAutofit/>
          </a:bodyPr>
          <a:lstStyle/>
          <a:p>
            <a:r>
              <a:rPr lang="en-GB" b="1" dirty="0" smtClean="0">
                <a:solidFill>
                  <a:schemeClr val="accent2">
                    <a:lumMod val="75000"/>
                  </a:schemeClr>
                </a:solidFill>
              </a:rPr>
              <a:t>Freud´s theory</a:t>
            </a:r>
            <a:endParaRPr lang="en-GB" b="1" dirty="0">
              <a:solidFill>
                <a:schemeClr val="accent2">
                  <a:lumMod val="75000"/>
                </a:schemeClr>
              </a:solidFill>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pic>
        <p:nvPicPr>
          <p:cNvPr id="1026" name="Picture 2" descr="Id Ego Superego | Simply Psychology"/>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79376" y="1556792"/>
            <a:ext cx="4272685" cy="2169294"/>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5"/>
          <a:stretch>
            <a:fillRect/>
          </a:stretch>
        </p:blipFill>
        <p:spPr>
          <a:xfrm>
            <a:off x="861760" y="3730774"/>
            <a:ext cx="3349665" cy="3037408"/>
          </a:xfrm>
          <a:prstGeom prst="rect">
            <a:avLst/>
          </a:prstGeom>
        </p:spPr>
      </p:pic>
      <p:pic>
        <p:nvPicPr>
          <p:cNvPr id="3" name="Obrázek 2"/>
          <p:cNvPicPr>
            <a:picLocks noChangeAspect="1"/>
          </p:cNvPicPr>
          <p:nvPr/>
        </p:nvPicPr>
        <p:blipFill>
          <a:blip r:embed="rId6"/>
          <a:stretch>
            <a:fillRect/>
          </a:stretch>
        </p:blipFill>
        <p:spPr>
          <a:xfrm>
            <a:off x="5591944" y="1317466"/>
            <a:ext cx="5761856" cy="5450716"/>
          </a:xfrm>
          <a:prstGeom prst="rect">
            <a:avLst/>
          </a:prstGeom>
        </p:spPr>
      </p:pic>
    </p:spTree>
    <p:extLst>
      <p:ext uri="{BB962C8B-B14F-4D97-AF65-F5344CB8AC3E}">
        <p14:creationId xmlns:p14="http://schemas.microsoft.com/office/powerpoint/2010/main" val="401221778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4"/>
          <p:cNvSpPr>
            <a:spLocks noGrp="1" noChangeArrowheads="1"/>
          </p:cNvSpPr>
          <p:nvPr>
            <p:ph type="title"/>
          </p:nvPr>
        </p:nvSpPr>
        <p:spPr>
          <a:xfrm>
            <a:off x="815523" y="1162843"/>
            <a:ext cx="10946432" cy="1325563"/>
          </a:xfrm>
        </p:spPr>
        <p:txBody>
          <a:bodyPr>
            <a:normAutofit/>
          </a:bodyPr>
          <a:lstStyle/>
          <a:p>
            <a:r>
              <a:rPr lang="en-GB" b="1" dirty="0">
                <a:solidFill>
                  <a:schemeClr val="accent2">
                    <a:lumMod val="75000"/>
                  </a:schemeClr>
                </a:solidFill>
              </a:rPr>
              <a:t>What are the basic thesis of Erikson, Piaget, Kohlberg and Gilligan?</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pic>
        <p:nvPicPr>
          <p:cNvPr id="6" name="Picture 2" descr="upload.wikimedia.org/wikipedia/commons/thumb/b/..."/>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29808" y="2488406"/>
            <a:ext cx="2312458" cy="3468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829808" y="6093296"/>
            <a:ext cx="2312458" cy="369332"/>
          </a:xfrm>
          <a:prstGeom prst="rect">
            <a:avLst/>
          </a:prstGeom>
          <a:noFill/>
        </p:spPr>
        <p:txBody>
          <a:bodyPr wrap="square" rtlCol="0">
            <a:spAutoFit/>
          </a:bodyPr>
          <a:lstStyle/>
          <a:p>
            <a:r>
              <a:rPr lang="cs-CZ" dirty="0" smtClean="0"/>
              <a:t>Erik </a:t>
            </a:r>
            <a:r>
              <a:rPr lang="cs-CZ" dirty="0" err="1" smtClean="0"/>
              <a:t>Erikson</a:t>
            </a:r>
            <a:endParaRPr lang="en-GB" dirty="0"/>
          </a:p>
        </p:txBody>
      </p:sp>
      <p:pic>
        <p:nvPicPr>
          <p:cNvPr id="8" name="Obrázek 7"/>
          <p:cNvPicPr>
            <a:picLocks noChangeAspect="1"/>
          </p:cNvPicPr>
          <p:nvPr/>
        </p:nvPicPr>
        <p:blipFill>
          <a:blip r:embed="rId5"/>
          <a:stretch>
            <a:fillRect/>
          </a:stretch>
        </p:blipFill>
        <p:spPr>
          <a:xfrm>
            <a:off x="3863752" y="2456588"/>
            <a:ext cx="2088232" cy="3495741"/>
          </a:xfrm>
          <a:prstGeom prst="rect">
            <a:avLst/>
          </a:prstGeom>
        </p:spPr>
      </p:pic>
      <p:sp>
        <p:nvSpPr>
          <p:cNvPr id="9" name="TextovéPole 8"/>
          <p:cNvSpPr txBox="1"/>
          <p:nvPr/>
        </p:nvSpPr>
        <p:spPr>
          <a:xfrm>
            <a:off x="3935760" y="6093296"/>
            <a:ext cx="1872208" cy="369332"/>
          </a:xfrm>
          <a:prstGeom prst="rect">
            <a:avLst/>
          </a:prstGeom>
          <a:noFill/>
        </p:spPr>
        <p:txBody>
          <a:bodyPr wrap="square" rtlCol="0">
            <a:spAutoFit/>
          </a:bodyPr>
          <a:lstStyle/>
          <a:p>
            <a:r>
              <a:rPr lang="cs-CZ" dirty="0" smtClean="0"/>
              <a:t>Jean </a:t>
            </a:r>
            <a:r>
              <a:rPr lang="cs-CZ" dirty="0" err="1" smtClean="0"/>
              <a:t>Piaget</a:t>
            </a:r>
            <a:endParaRPr lang="en-GB" dirty="0"/>
          </a:p>
        </p:txBody>
      </p:sp>
      <p:pic>
        <p:nvPicPr>
          <p:cNvPr id="10" name="Obrázek 9"/>
          <p:cNvPicPr>
            <a:picLocks noChangeAspect="1"/>
          </p:cNvPicPr>
          <p:nvPr/>
        </p:nvPicPr>
        <p:blipFill>
          <a:blip r:embed="rId6"/>
          <a:stretch>
            <a:fillRect/>
          </a:stretch>
        </p:blipFill>
        <p:spPr>
          <a:xfrm>
            <a:off x="6245676" y="2485817"/>
            <a:ext cx="2610325" cy="3466511"/>
          </a:xfrm>
          <a:prstGeom prst="rect">
            <a:avLst/>
          </a:prstGeom>
        </p:spPr>
      </p:pic>
      <p:sp>
        <p:nvSpPr>
          <p:cNvPr id="11" name="TextovéPole 10"/>
          <p:cNvSpPr txBox="1"/>
          <p:nvPr/>
        </p:nvSpPr>
        <p:spPr>
          <a:xfrm>
            <a:off x="6456040" y="6093296"/>
            <a:ext cx="2116379" cy="369332"/>
          </a:xfrm>
          <a:prstGeom prst="rect">
            <a:avLst/>
          </a:prstGeom>
          <a:noFill/>
        </p:spPr>
        <p:txBody>
          <a:bodyPr wrap="square" rtlCol="0">
            <a:spAutoFit/>
          </a:bodyPr>
          <a:lstStyle/>
          <a:p>
            <a:r>
              <a:rPr lang="cs-CZ" dirty="0" err="1" smtClean="0"/>
              <a:t>Lawrence</a:t>
            </a:r>
            <a:r>
              <a:rPr lang="cs-CZ" dirty="0" smtClean="0"/>
              <a:t> </a:t>
            </a:r>
            <a:r>
              <a:rPr lang="cs-CZ" dirty="0" err="1" smtClean="0"/>
              <a:t>Kohlberg</a:t>
            </a:r>
            <a:endParaRPr lang="en-GB" dirty="0"/>
          </a:p>
        </p:txBody>
      </p:sp>
      <p:pic>
        <p:nvPicPr>
          <p:cNvPr id="12" name="Obrázek 11"/>
          <p:cNvPicPr>
            <a:picLocks noChangeAspect="1"/>
          </p:cNvPicPr>
          <p:nvPr/>
        </p:nvPicPr>
        <p:blipFill>
          <a:blip r:embed="rId7"/>
          <a:stretch>
            <a:fillRect/>
          </a:stretch>
        </p:blipFill>
        <p:spPr>
          <a:xfrm>
            <a:off x="9264352" y="2502842"/>
            <a:ext cx="2450950" cy="3449485"/>
          </a:xfrm>
          <a:prstGeom prst="rect">
            <a:avLst/>
          </a:prstGeom>
        </p:spPr>
      </p:pic>
      <p:sp>
        <p:nvSpPr>
          <p:cNvPr id="13" name="TextovéPole 12"/>
          <p:cNvSpPr txBox="1"/>
          <p:nvPr/>
        </p:nvSpPr>
        <p:spPr>
          <a:xfrm>
            <a:off x="9480376" y="6093296"/>
            <a:ext cx="2088232" cy="369332"/>
          </a:xfrm>
          <a:prstGeom prst="rect">
            <a:avLst/>
          </a:prstGeom>
          <a:noFill/>
        </p:spPr>
        <p:txBody>
          <a:bodyPr wrap="square" rtlCol="0">
            <a:spAutoFit/>
          </a:bodyPr>
          <a:lstStyle/>
          <a:p>
            <a:r>
              <a:rPr lang="cs-CZ" dirty="0" smtClean="0"/>
              <a:t>Carol </a:t>
            </a:r>
            <a:r>
              <a:rPr lang="cs-CZ" dirty="0" err="1" smtClean="0"/>
              <a:t>Gilligan</a:t>
            </a:r>
            <a:endParaRPr lang="en-GB" dirty="0"/>
          </a:p>
        </p:txBody>
      </p:sp>
    </p:spTree>
    <p:extLst>
      <p:ext uri="{BB962C8B-B14F-4D97-AF65-F5344CB8AC3E}">
        <p14:creationId xmlns:p14="http://schemas.microsoft.com/office/powerpoint/2010/main" val="278881304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4"/>
          <p:cNvSpPr>
            <a:spLocks noGrp="1" noChangeArrowheads="1"/>
          </p:cNvSpPr>
          <p:nvPr>
            <p:ph type="title"/>
          </p:nvPr>
        </p:nvSpPr>
        <p:spPr/>
        <p:txBody>
          <a:bodyPr>
            <a:normAutofit/>
          </a:bodyPr>
          <a:lstStyle/>
          <a:p>
            <a:r>
              <a:rPr lang="en-GB" b="1" dirty="0">
                <a:solidFill>
                  <a:srgbClr val="AA143D"/>
                </a:solidFill>
              </a:rPr>
              <a:t>Why Socialization Matters</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sp>
        <p:nvSpPr>
          <p:cNvPr id="5" name="Zástupný symbol pro obsah 4"/>
          <p:cNvSpPr>
            <a:spLocks noGrp="1"/>
          </p:cNvSpPr>
          <p:nvPr>
            <p:ph idx="1"/>
          </p:nvPr>
        </p:nvSpPr>
        <p:spPr/>
        <p:txBody>
          <a:bodyPr/>
          <a:lstStyle/>
          <a:p>
            <a:r>
              <a:rPr lang="en-GB" dirty="0"/>
              <a:t>Understand the importance of socialization both for individuals and society</a:t>
            </a:r>
          </a:p>
          <a:p>
            <a:r>
              <a:rPr lang="en-GB" dirty="0"/>
              <a:t>Explain the nature versus nurture </a:t>
            </a:r>
            <a:r>
              <a:rPr lang="en-GB" dirty="0" smtClean="0"/>
              <a:t>debate</a:t>
            </a:r>
            <a:endParaRPr lang="cs-CZ" dirty="0" smtClean="0"/>
          </a:p>
          <a:p>
            <a:r>
              <a:rPr lang="en-GB" dirty="0" smtClean="0">
                <a:hlinkClick r:id="rId4"/>
              </a:rPr>
              <a:t>Agents </a:t>
            </a:r>
            <a:r>
              <a:rPr lang="en-GB" dirty="0">
                <a:hlinkClick r:id="rId4"/>
              </a:rPr>
              <a:t>of </a:t>
            </a:r>
            <a:r>
              <a:rPr lang="en-GB" dirty="0" smtClean="0">
                <a:hlinkClick r:id="rId4"/>
              </a:rPr>
              <a:t>Socialization</a:t>
            </a:r>
            <a:endParaRPr lang="cs-CZ" dirty="0" smtClean="0"/>
          </a:p>
          <a:p>
            <a:r>
              <a:rPr lang="en-GB" dirty="0"/>
              <a:t>Learn the roles of families and peer groups in socialization</a:t>
            </a:r>
          </a:p>
          <a:p>
            <a:r>
              <a:rPr lang="en-GB" dirty="0"/>
              <a:t>Understand how we are socialized through formal institutions like schools, workplaces, and the </a:t>
            </a:r>
            <a:r>
              <a:rPr lang="en-GB" dirty="0" smtClean="0"/>
              <a:t>government</a:t>
            </a:r>
            <a:r>
              <a:rPr lang="cs-CZ" dirty="0" smtClean="0"/>
              <a:t>.</a:t>
            </a:r>
            <a:endParaRPr lang="en-GB" dirty="0"/>
          </a:p>
          <a:p>
            <a:endParaRPr lang="en-GB" dirty="0"/>
          </a:p>
        </p:txBody>
      </p:sp>
    </p:spTree>
    <p:extLst>
      <p:ext uri="{BB962C8B-B14F-4D97-AF65-F5344CB8AC3E}">
        <p14:creationId xmlns:p14="http://schemas.microsoft.com/office/powerpoint/2010/main" val="363652795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4"/>
          <p:cNvSpPr>
            <a:spLocks noGrp="1" noChangeArrowheads="1"/>
          </p:cNvSpPr>
          <p:nvPr>
            <p:ph type="title"/>
          </p:nvPr>
        </p:nvSpPr>
        <p:spPr/>
        <p:txBody>
          <a:bodyPr>
            <a:normAutofit/>
          </a:bodyPr>
          <a:lstStyle/>
          <a:p>
            <a:r>
              <a:rPr lang="en-GB" b="1" dirty="0">
                <a:solidFill>
                  <a:srgbClr val="AA143D"/>
                </a:solidFill>
              </a:rPr>
              <a:t>AGENTS OF SOCIALIZATION</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sp>
        <p:nvSpPr>
          <p:cNvPr id="5" name="Zástupný symbol pro obsah 4"/>
          <p:cNvSpPr>
            <a:spLocks noGrp="1"/>
          </p:cNvSpPr>
          <p:nvPr>
            <p:ph idx="1"/>
          </p:nvPr>
        </p:nvSpPr>
        <p:spPr/>
        <p:txBody>
          <a:bodyPr/>
          <a:lstStyle/>
          <a:p>
            <a:r>
              <a:rPr lang="cs-CZ" b="1" dirty="0" smtClean="0"/>
              <a:t> </a:t>
            </a:r>
            <a:r>
              <a:rPr lang="cs-CZ" b="1" dirty="0" err="1" smtClean="0"/>
              <a:t>Primary</a:t>
            </a:r>
            <a:r>
              <a:rPr lang="cs-CZ" b="1" dirty="0" smtClean="0"/>
              <a:t> </a:t>
            </a:r>
            <a:r>
              <a:rPr lang="en-GB" b="1" dirty="0" smtClean="0"/>
              <a:t>Social </a:t>
            </a:r>
            <a:r>
              <a:rPr lang="en-GB" b="1" dirty="0"/>
              <a:t>Group </a:t>
            </a:r>
            <a:r>
              <a:rPr lang="en-GB" b="1" dirty="0" smtClean="0"/>
              <a:t>Agents</a:t>
            </a:r>
            <a:r>
              <a:rPr lang="cs-CZ" b="1" dirty="0" smtClean="0"/>
              <a:t> – </a:t>
            </a:r>
            <a:r>
              <a:rPr lang="cs-CZ" dirty="0" err="1" smtClean="0"/>
              <a:t>family</a:t>
            </a:r>
            <a:endParaRPr lang="cs-CZ" dirty="0" smtClean="0"/>
          </a:p>
          <a:p>
            <a:r>
              <a:rPr lang="cs-CZ" b="1" dirty="0" err="1" smtClean="0"/>
              <a:t>Secondary</a:t>
            </a:r>
            <a:r>
              <a:rPr lang="cs-CZ" b="1" dirty="0" smtClean="0"/>
              <a:t> </a:t>
            </a:r>
            <a:r>
              <a:rPr lang="cs-CZ" b="1" dirty="0" err="1" smtClean="0"/>
              <a:t>Social</a:t>
            </a:r>
            <a:r>
              <a:rPr lang="cs-CZ" b="1" dirty="0" smtClean="0"/>
              <a:t> </a:t>
            </a:r>
            <a:r>
              <a:rPr lang="cs-CZ" b="1" dirty="0" err="1" smtClean="0"/>
              <a:t>Groups</a:t>
            </a:r>
            <a:r>
              <a:rPr lang="cs-CZ" b="1" dirty="0" smtClean="0"/>
              <a:t> -</a:t>
            </a:r>
            <a:r>
              <a:rPr lang="cs-CZ" dirty="0" smtClean="0"/>
              <a:t> </a:t>
            </a:r>
            <a:r>
              <a:rPr lang="en-GB" dirty="0" smtClean="0"/>
              <a:t>Peer Groups</a:t>
            </a:r>
            <a:endParaRPr lang="cs-CZ" dirty="0" smtClean="0"/>
          </a:p>
          <a:p>
            <a:r>
              <a:rPr lang="cs-CZ" b="1" dirty="0" err="1" smtClean="0"/>
              <a:t>Secondary</a:t>
            </a:r>
            <a:r>
              <a:rPr lang="cs-CZ" b="1" dirty="0" smtClean="0"/>
              <a:t> </a:t>
            </a:r>
            <a:r>
              <a:rPr lang="cs-CZ" b="1" dirty="0" err="1" smtClean="0"/>
              <a:t>Social</a:t>
            </a:r>
            <a:r>
              <a:rPr lang="cs-CZ" b="1" dirty="0" smtClean="0"/>
              <a:t> </a:t>
            </a:r>
            <a:r>
              <a:rPr lang="cs-CZ" b="1" dirty="0" err="1" smtClean="0"/>
              <a:t>Groups</a:t>
            </a:r>
            <a:r>
              <a:rPr lang="cs-CZ" b="1" dirty="0" smtClean="0"/>
              <a:t> - </a:t>
            </a:r>
            <a:r>
              <a:rPr lang="en-GB" b="1" dirty="0" smtClean="0"/>
              <a:t>Institutional Agents</a:t>
            </a:r>
            <a:r>
              <a:rPr lang="cs-CZ" b="1" dirty="0" smtClean="0"/>
              <a:t> – </a:t>
            </a:r>
            <a:r>
              <a:rPr lang="cs-CZ" dirty="0" err="1" smtClean="0"/>
              <a:t>school</a:t>
            </a:r>
            <a:r>
              <a:rPr lang="cs-CZ" dirty="0" smtClean="0"/>
              <a:t>, </a:t>
            </a:r>
            <a:r>
              <a:rPr lang="cs-CZ" dirty="0" err="1" smtClean="0"/>
              <a:t>workplace</a:t>
            </a:r>
            <a:r>
              <a:rPr lang="cs-CZ" dirty="0" smtClean="0"/>
              <a:t>, religion, media…</a:t>
            </a:r>
          </a:p>
          <a:p>
            <a:r>
              <a:rPr lang="cs-CZ" dirty="0" err="1" smtClean="0">
                <a:hlinkClick r:id="rId4"/>
              </a:rPr>
              <a:t>Quiz</a:t>
            </a:r>
            <a:endParaRPr lang="en-GB" dirty="0"/>
          </a:p>
          <a:p>
            <a:endParaRPr lang="en-GB" b="1" dirty="0"/>
          </a:p>
        </p:txBody>
      </p:sp>
      <p:pic>
        <p:nvPicPr>
          <p:cNvPr id="2" name="Obrázek 1"/>
          <p:cNvPicPr>
            <a:picLocks noChangeAspect="1"/>
          </p:cNvPicPr>
          <p:nvPr/>
        </p:nvPicPr>
        <p:blipFill rotWithShape="1">
          <a:blip r:embed="rId5"/>
          <a:srcRect l="5901" t="21440" r="7559" b="11360"/>
          <a:stretch/>
        </p:blipFill>
        <p:spPr>
          <a:xfrm>
            <a:off x="9525607" y="5346433"/>
            <a:ext cx="2503262" cy="1457862"/>
          </a:xfrm>
          <a:prstGeom prst="rect">
            <a:avLst/>
          </a:prstGeom>
        </p:spPr>
      </p:pic>
      <p:pic>
        <p:nvPicPr>
          <p:cNvPr id="3" name="Obrázek 2"/>
          <p:cNvPicPr>
            <a:picLocks noChangeAspect="1"/>
          </p:cNvPicPr>
          <p:nvPr/>
        </p:nvPicPr>
        <p:blipFill>
          <a:blip r:embed="rId6"/>
          <a:stretch>
            <a:fillRect/>
          </a:stretch>
        </p:blipFill>
        <p:spPr>
          <a:xfrm>
            <a:off x="4583832" y="3426384"/>
            <a:ext cx="2679346" cy="1785114"/>
          </a:xfrm>
          <a:prstGeom prst="rect">
            <a:avLst/>
          </a:prstGeom>
        </p:spPr>
      </p:pic>
      <p:pic>
        <p:nvPicPr>
          <p:cNvPr id="7" name="Obrázek 6"/>
          <p:cNvPicPr>
            <a:picLocks noChangeAspect="1"/>
          </p:cNvPicPr>
          <p:nvPr/>
        </p:nvPicPr>
        <p:blipFill>
          <a:blip r:embed="rId7"/>
          <a:stretch>
            <a:fillRect/>
          </a:stretch>
        </p:blipFill>
        <p:spPr>
          <a:xfrm>
            <a:off x="2223331" y="5346433"/>
            <a:ext cx="3816185" cy="1511567"/>
          </a:xfrm>
          <a:prstGeom prst="rect">
            <a:avLst/>
          </a:prstGeom>
        </p:spPr>
      </p:pic>
      <p:pic>
        <p:nvPicPr>
          <p:cNvPr id="8" name="Obrázek 7"/>
          <p:cNvPicPr>
            <a:picLocks noChangeAspect="1"/>
          </p:cNvPicPr>
          <p:nvPr/>
        </p:nvPicPr>
        <p:blipFill>
          <a:blip r:embed="rId8"/>
          <a:stretch>
            <a:fillRect/>
          </a:stretch>
        </p:blipFill>
        <p:spPr>
          <a:xfrm>
            <a:off x="6378651" y="5211498"/>
            <a:ext cx="2857500" cy="1600200"/>
          </a:xfrm>
          <a:prstGeom prst="rect">
            <a:avLst/>
          </a:prstGeom>
        </p:spPr>
      </p:pic>
      <p:pic>
        <p:nvPicPr>
          <p:cNvPr id="9" name="Obrázek 8"/>
          <p:cNvPicPr>
            <a:picLocks noChangeAspect="1"/>
          </p:cNvPicPr>
          <p:nvPr/>
        </p:nvPicPr>
        <p:blipFill>
          <a:blip r:embed="rId9"/>
          <a:stretch>
            <a:fillRect/>
          </a:stretch>
        </p:blipFill>
        <p:spPr>
          <a:xfrm>
            <a:off x="8355894" y="3426384"/>
            <a:ext cx="2974275" cy="1650179"/>
          </a:xfrm>
          <a:prstGeom prst="rect">
            <a:avLst/>
          </a:prstGeom>
        </p:spPr>
      </p:pic>
      <p:pic>
        <p:nvPicPr>
          <p:cNvPr id="6" name="Obrázek 5"/>
          <p:cNvPicPr>
            <a:picLocks noChangeAspect="1"/>
          </p:cNvPicPr>
          <p:nvPr/>
        </p:nvPicPr>
        <p:blipFill>
          <a:blip r:embed="rId10"/>
          <a:stretch>
            <a:fillRect/>
          </a:stretch>
        </p:blipFill>
        <p:spPr>
          <a:xfrm>
            <a:off x="247720" y="4177788"/>
            <a:ext cx="2838450" cy="1609725"/>
          </a:xfrm>
          <a:prstGeom prst="rect">
            <a:avLst/>
          </a:prstGeom>
        </p:spPr>
      </p:pic>
    </p:spTree>
    <p:extLst>
      <p:ext uri="{BB962C8B-B14F-4D97-AF65-F5344CB8AC3E}">
        <p14:creationId xmlns:p14="http://schemas.microsoft.com/office/powerpoint/2010/main" val="299289898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4"/>
          <p:cNvSpPr>
            <a:spLocks noGrp="1" noChangeArrowheads="1"/>
          </p:cNvSpPr>
          <p:nvPr>
            <p:ph type="title"/>
          </p:nvPr>
        </p:nvSpPr>
        <p:spPr/>
        <p:txBody>
          <a:bodyPr>
            <a:normAutofit/>
          </a:bodyPr>
          <a:lstStyle/>
          <a:p>
            <a:r>
              <a:rPr lang="cs-CZ" b="1" dirty="0" err="1" smtClean="0">
                <a:solidFill>
                  <a:schemeClr val="accent2">
                    <a:lumMod val="75000"/>
                  </a:schemeClr>
                </a:solidFill>
              </a:rPr>
              <a:t>Stages</a:t>
            </a:r>
            <a:r>
              <a:rPr lang="cs-CZ" b="1" dirty="0" smtClean="0">
                <a:solidFill>
                  <a:schemeClr val="accent2">
                    <a:lumMod val="75000"/>
                  </a:schemeClr>
                </a:solidFill>
              </a:rPr>
              <a:t> </a:t>
            </a:r>
            <a:r>
              <a:rPr lang="cs-CZ" b="1" dirty="0" err="1" smtClean="0">
                <a:solidFill>
                  <a:schemeClr val="accent2">
                    <a:lumMod val="75000"/>
                  </a:schemeClr>
                </a:solidFill>
              </a:rPr>
              <a:t>of</a:t>
            </a:r>
            <a:r>
              <a:rPr lang="cs-CZ" b="1" dirty="0" smtClean="0">
                <a:solidFill>
                  <a:schemeClr val="accent2">
                    <a:lumMod val="75000"/>
                  </a:schemeClr>
                </a:solidFill>
              </a:rPr>
              <a:t> </a:t>
            </a:r>
            <a:r>
              <a:rPr lang="cs-CZ" b="1" dirty="0" err="1">
                <a:solidFill>
                  <a:schemeClr val="accent2">
                    <a:lumMod val="75000"/>
                  </a:schemeClr>
                </a:solidFill>
              </a:rPr>
              <a:t>S</a:t>
            </a:r>
            <a:r>
              <a:rPr lang="cs-CZ" b="1" dirty="0" err="1" smtClean="0">
                <a:solidFill>
                  <a:schemeClr val="accent2">
                    <a:lumMod val="75000"/>
                  </a:schemeClr>
                </a:solidFill>
              </a:rPr>
              <a:t>ocialization</a:t>
            </a:r>
            <a:endParaRPr lang="en-GB" b="1" dirty="0">
              <a:solidFill>
                <a:schemeClr val="accent2">
                  <a:lumMod val="75000"/>
                </a:schemeClr>
              </a:solidFill>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sp>
        <p:nvSpPr>
          <p:cNvPr id="5" name="Zástupný symbol pro obsah 4"/>
          <p:cNvSpPr>
            <a:spLocks noGrp="1"/>
          </p:cNvSpPr>
          <p:nvPr>
            <p:ph idx="1"/>
          </p:nvPr>
        </p:nvSpPr>
        <p:spPr/>
        <p:txBody>
          <a:bodyPr/>
          <a:lstStyle/>
          <a:p>
            <a:r>
              <a:rPr lang="en-GB" dirty="0"/>
              <a:t>Socialization is a process that introduces people to social norms and customs</a:t>
            </a:r>
            <a:r>
              <a:rPr lang="en-GB" dirty="0" smtClean="0"/>
              <a:t>.</a:t>
            </a:r>
            <a:endParaRPr lang="cs-CZ" dirty="0" smtClean="0"/>
          </a:p>
          <a:p>
            <a:r>
              <a:rPr lang="en-GB" dirty="0"/>
              <a:t>This process typically occurs in two stages: </a:t>
            </a:r>
            <a:endParaRPr lang="cs-CZ" dirty="0" smtClean="0"/>
          </a:p>
          <a:p>
            <a:pPr marL="514350" indent="-514350">
              <a:buAutoNum type="alphaLcParenR"/>
            </a:pPr>
            <a:r>
              <a:rPr lang="en-GB" dirty="0" smtClean="0"/>
              <a:t>Primary socialization</a:t>
            </a:r>
            <a:endParaRPr lang="cs-CZ" dirty="0"/>
          </a:p>
          <a:p>
            <a:pPr marL="514350" indent="-514350">
              <a:buAutoNum type="alphaLcParenR"/>
            </a:pPr>
            <a:r>
              <a:rPr lang="cs-CZ" dirty="0" err="1" smtClean="0"/>
              <a:t>Secondary</a:t>
            </a:r>
            <a:r>
              <a:rPr lang="en-GB" dirty="0" smtClean="0"/>
              <a:t> </a:t>
            </a:r>
            <a:r>
              <a:rPr lang="en-GB" dirty="0"/>
              <a:t>socialization </a:t>
            </a:r>
            <a:endParaRPr lang="cs-CZ" dirty="0" smtClean="0"/>
          </a:p>
          <a:p>
            <a:pPr marL="0" indent="0">
              <a:buNone/>
            </a:pPr>
            <a:r>
              <a:rPr lang="en-GB" b="1" dirty="0"/>
              <a:t>The Purpose of </a:t>
            </a:r>
            <a:r>
              <a:rPr lang="en-GB" b="1" dirty="0" smtClean="0"/>
              <a:t>Socialization</a:t>
            </a:r>
            <a:r>
              <a:rPr lang="cs-CZ" b="1" dirty="0" smtClean="0"/>
              <a:t> - </a:t>
            </a:r>
            <a:r>
              <a:rPr lang="en-GB" dirty="0"/>
              <a:t>a person learns to become a member of a group, community, or society.</a:t>
            </a:r>
            <a:endParaRPr lang="en-GB" b="1" dirty="0"/>
          </a:p>
          <a:p>
            <a:pPr marL="0" indent="0">
              <a:buNone/>
            </a:pPr>
            <a:endParaRPr lang="en-GB" dirty="0"/>
          </a:p>
        </p:txBody>
      </p:sp>
    </p:spTree>
    <p:extLst>
      <p:ext uri="{BB962C8B-B14F-4D97-AF65-F5344CB8AC3E}">
        <p14:creationId xmlns:p14="http://schemas.microsoft.com/office/powerpoint/2010/main" val="344272864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4"/>
          <p:cNvSpPr>
            <a:spLocks noGrp="1" noChangeArrowheads="1"/>
          </p:cNvSpPr>
          <p:nvPr>
            <p:ph type="title"/>
          </p:nvPr>
        </p:nvSpPr>
        <p:spPr>
          <a:xfrm>
            <a:off x="838403" y="620688"/>
            <a:ext cx="10515600" cy="1325563"/>
          </a:xfrm>
        </p:spPr>
        <p:txBody>
          <a:bodyPr>
            <a:normAutofit/>
          </a:bodyPr>
          <a:lstStyle/>
          <a:p>
            <a:pPr fontAlgn="base"/>
            <a:r>
              <a:rPr lang="cs-CZ" b="1" dirty="0" err="1" smtClean="0">
                <a:solidFill>
                  <a:schemeClr val="accent2">
                    <a:lumMod val="75000"/>
                  </a:schemeClr>
                </a:solidFill>
              </a:rPr>
              <a:t>Types</a:t>
            </a:r>
            <a:r>
              <a:rPr lang="cs-CZ" b="1" dirty="0" smtClean="0">
                <a:solidFill>
                  <a:schemeClr val="accent2">
                    <a:lumMod val="75000"/>
                  </a:schemeClr>
                </a:solidFill>
              </a:rPr>
              <a:t> </a:t>
            </a:r>
            <a:r>
              <a:rPr lang="en-GB" b="1" dirty="0" smtClean="0">
                <a:solidFill>
                  <a:schemeClr val="accent2">
                    <a:lumMod val="75000"/>
                  </a:schemeClr>
                </a:solidFill>
              </a:rPr>
              <a:t>of </a:t>
            </a:r>
            <a:r>
              <a:rPr lang="en-GB" b="1" dirty="0">
                <a:solidFill>
                  <a:schemeClr val="accent2">
                    <a:lumMod val="75000"/>
                  </a:schemeClr>
                </a:solidFill>
              </a:rPr>
              <a:t>Socialization</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sp>
        <p:nvSpPr>
          <p:cNvPr id="5" name="Zástupný symbol pro obsah 4"/>
          <p:cNvSpPr>
            <a:spLocks noGrp="1"/>
          </p:cNvSpPr>
          <p:nvPr>
            <p:ph idx="1"/>
          </p:nvPr>
        </p:nvSpPr>
        <p:spPr/>
        <p:txBody>
          <a:bodyPr/>
          <a:lstStyle/>
          <a:p>
            <a:pPr marL="0" indent="0">
              <a:buNone/>
            </a:pPr>
            <a:r>
              <a:rPr lang="en-GB" dirty="0"/>
              <a:t>Sociologists recognize two stages of socialization: primary and secondary. </a:t>
            </a:r>
            <a:endParaRPr lang="cs-CZ" dirty="0" smtClean="0"/>
          </a:p>
          <a:p>
            <a:pPr marL="0" indent="0">
              <a:buNone/>
            </a:pPr>
            <a:r>
              <a:rPr lang="cs-CZ" dirty="0"/>
              <a:t>F</a:t>
            </a:r>
            <a:r>
              <a:rPr lang="en-GB" dirty="0" smtClean="0"/>
              <a:t>our </a:t>
            </a:r>
            <a:r>
              <a:rPr lang="en-GB" dirty="0"/>
              <a:t>types of socialization, primary socialization, anticipatory socialization, professional or developmental socialization and re-socialization.</a:t>
            </a:r>
          </a:p>
        </p:txBody>
      </p:sp>
      <p:pic>
        <p:nvPicPr>
          <p:cNvPr id="2" name="Obrázek 1"/>
          <p:cNvPicPr>
            <a:picLocks noChangeAspect="1"/>
          </p:cNvPicPr>
          <p:nvPr/>
        </p:nvPicPr>
        <p:blipFill rotWithShape="1">
          <a:blip r:embed="rId4"/>
          <a:srcRect l="50388" t="-9861"/>
          <a:stretch/>
        </p:blipFill>
        <p:spPr>
          <a:xfrm>
            <a:off x="119336" y="4009598"/>
            <a:ext cx="2808312" cy="2234862"/>
          </a:xfrm>
          <a:prstGeom prst="rect">
            <a:avLst/>
          </a:prstGeom>
        </p:spPr>
      </p:pic>
      <p:pic>
        <p:nvPicPr>
          <p:cNvPr id="3" name="Obrázek 2"/>
          <p:cNvPicPr>
            <a:picLocks noChangeAspect="1"/>
          </p:cNvPicPr>
          <p:nvPr/>
        </p:nvPicPr>
        <p:blipFill>
          <a:blip r:embed="rId5"/>
          <a:stretch>
            <a:fillRect/>
          </a:stretch>
        </p:blipFill>
        <p:spPr>
          <a:xfrm>
            <a:off x="2958005" y="4221087"/>
            <a:ext cx="2855518" cy="1900217"/>
          </a:xfrm>
          <a:prstGeom prst="rect">
            <a:avLst/>
          </a:prstGeom>
        </p:spPr>
      </p:pic>
      <p:pic>
        <p:nvPicPr>
          <p:cNvPr id="6" name="Obrázek 5"/>
          <p:cNvPicPr>
            <a:picLocks noChangeAspect="1"/>
          </p:cNvPicPr>
          <p:nvPr/>
        </p:nvPicPr>
        <p:blipFill rotWithShape="1">
          <a:blip r:embed="rId6"/>
          <a:srcRect l="-1" t="5475" r="946" b="54545"/>
          <a:stretch/>
        </p:blipFill>
        <p:spPr>
          <a:xfrm>
            <a:off x="5872547" y="4221087"/>
            <a:ext cx="3217297" cy="1900217"/>
          </a:xfrm>
          <a:prstGeom prst="rect">
            <a:avLst/>
          </a:prstGeom>
        </p:spPr>
      </p:pic>
      <p:pic>
        <p:nvPicPr>
          <p:cNvPr id="7" name="Obrázek 6"/>
          <p:cNvPicPr>
            <a:picLocks noChangeAspect="1"/>
          </p:cNvPicPr>
          <p:nvPr/>
        </p:nvPicPr>
        <p:blipFill rotWithShape="1">
          <a:blip r:embed="rId7"/>
          <a:srcRect l="8024" t="5150"/>
          <a:stretch/>
        </p:blipFill>
        <p:spPr>
          <a:xfrm>
            <a:off x="9148868" y="4243176"/>
            <a:ext cx="2736096" cy="1878128"/>
          </a:xfrm>
          <a:prstGeom prst="rect">
            <a:avLst/>
          </a:prstGeom>
        </p:spPr>
      </p:pic>
    </p:spTree>
    <p:extLst>
      <p:ext uri="{BB962C8B-B14F-4D97-AF65-F5344CB8AC3E}">
        <p14:creationId xmlns:p14="http://schemas.microsoft.com/office/powerpoint/2010/main" val="88781309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solidFill>
                  <a:srgbClr val="C00000"/>
                </a:solidFill>
              </a:rPr>
              <a:t>Social</a:t>
            </a:r>
            <a:r>
              <a:rPr lang="cs-CZ" b="1" dirty="0" smtClean="0">
                <a:solidFill>
                  <a:srgbClr val="C00000"/>
                </a:solidFill>
              </a:rPr>
              <a:t> </a:t>
            </a:r>
            <a:r>
              <a:rPr lang="cs-CZ" b="1" dirty="0" err="1">
                <a:solidFill>
                  <a:srgbClr val="C00000"/>
                </a:solidFill>
              </a:rPr>
              <a:t>R</a:t>
            </a:r>
            <a:r>
              <a:rPr lang="cs-CZ" b="1" dirty="0" err="1" smtClean="0">
                <a:solidFill>
                  <a:srgbClr val="C00000"/>
                </a:solidFill>
              </a:rPr>
              <a:t>oles</a:t>
            </a:r>
            <a:r>
              <a:rPr lang="cs-CZ" b="1" dirty="0" smtClean="0">
                <a:solidFill>
                  <a:srgbClr val="C00000"/>
                </a:solidFill>
              </a:rPr>
              <a:t>; Role </a:t>
            </a:r>
            <a:r>
              <a:rPr lang="cs-CZ" b="1" dirty="0" err="1">
                <a:solidFill>
                  <a:srgbClr val="C00000"/>
                </a:solidFill>
              </a:rPr>
              <a:t>C</a:t>
            </a:r>
            <a:r>
              <a:rPr lang="cs-CZ" b="1" dirty="0" err="1" smtClean="0">
                <a:solidFill>
                  <a:srgbClr val="C00000"/>
                </a:solidFill>
              </a:rPr>
              <a:t>onflict</a:t>
            </a:r>
            <a:endParaRPr lang="en-GB" b="1" dirty="0">
              <a:solidFill>
                <a:srgbClr val="C00000"/>
              </a:solidFill>
            </a:endParaRPr>
          </a:p>
        </p:txBody>
      </p:sp>
      <p:pic>
        <p:nvPicPr>
          <p:cNvPr id="4" name="Zástupný symbol pro obsah 3"/>
          <p:cNvPicPr>
            <a:picLocks noGrp="1" noChangeAspect="1"/>
          </p:cNvPicPr>
          <p:nvPr>
            <p:ph idx="1"/>
          </p:nvPr>
        </p:nvPicPr>
        <p:blipFill>
          <a:blip r:embed="rId3"/>
          <a:stretch>
            <a:fillRect/>
          </a:stretch>
        </p:blipFill>
        <p:spPr>
          <a:xfrm>
            <a:off x="430672" y="1690689"/>
            <a:ext cx="5117766" cy="4351338"/>
          </a:xfrm>
          <a:prstGeom prst="rect">
            <a:avLst/>
          </a:prstGeom>
        </p:spPr>
      </p:pic>
      <p:pic>
        <p:nvPicPr>
          <p:cNvPr id="5" name="Obrázek 4"/>
          <p:cNvPicPr>
            <a:picLocks noChangeAspect="1"/>
          </p:cNvPicPr>
          <p:nvPr/>
        </p:nvPicPr>
        <p:blipFill rotWithShape="1">
          <a:blip r:embed="rId4"/>
          <a:srcRect l="5509" t="10215" r="6362" b="8056"/>
          <a:stretch/>
        </p:blipFill>
        <p:spPr>
          <a:xfrm>
            <a:off x="6004970" y="2348880"/>
            <a:ext cx="5348830" cy="2674415"/>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0096" y="24648"/>
            <a:ext cx="5166360" cy="1042416"/>
          </a:xfrm>
          <a:prstGeom prst="rect">
            <a:avLst/>
          </a:prstGeom>
        </p:spPr>
      </p:pic>
    </p:spTree>
    <p:extLst>
      <p:ext uri="{BB962C8B-B14F-4D97-AF65-F5344CB8AC3E}">
        <p14:creationId xmlns:p14="http://schemas.microsoft.com/office/powerpoint/2010/main" val="2070579516"/>
      </p:ext>
    </p:extLst>
  </p:cSld>
  <p:clrMapOvr>
    <a:masterClrMapping/>
  </p:clrMapOvr>
</p:sld>
</file>

<file path=ppt/theme/theme1.xml><?xml version="1.0" encoding="utf-8"?>
<a:theme xmlns:a="http://schemas.openxmlformats.org/drawingml/2006/main" name="Uk motiv">
  <a:themeElements>
    <a:clrScheme name="Vlastní 2">
      <a:dk1>
        <a:sysClr val="windowText" lastClr="000000"/>
      </a:dk1>
      <a:lt1>
        <a:sysClr val="window" lastClr="FFFFFF"/>
      </a:lt1>
      <a:dk2>
        <a:srgbClr val="1F497D"/>
      </a:dk2>
      <a:lt2>
        <a:srgbClr val="EEECE1"/>
      </a:lt2>
      <a:accent1>
        <a:srgbClr val="4F81BD"/>
      </a:accent1>
      <a:accent2>
        <a:srgbClr val="C00000"/>
      </a:accent2>
      <a:accent3>
        <a:srgbClr val="9BBB59"/>
      </a:accent3>
      <a:accent4>
        <a:srgbClr val="8064A2"/>
      </a:accent4>
      <a:accent5>
        <a:srgbClr val="4BACC6"/>
      </a:accent5>
      <a:accent6>
        <a:srgbClr val="F79646"/>
      </a:accent6>
      <a:hlink>
        <a:srgbClr val="0000FF"/>
      </a:hlink>
      <a:folHlink>
        <a:srgbClr val="800080"/>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 motiv" id="{44A0A158-DF95-4860-97E7-6E4071F6EC3D}" vid="{DCE1AC11-CFC7-4A60-9382-3AFC73794237}"/>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 motiv</Template>
  <TotalTime>9283</TotalTime>
  <Words>2923</Words>
  <Application>Microsoft Office PowerPoint</Application>
  <PresentationFormat>Širokoúhlá obrazovka</PresentationFormat>
  <Paragraphs>156</Paragraphs>
  <Slides>23</Slides>
  <Notes>23</Notes>
  <HiddenSlides>1</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23</vt:i4>
      </vt:variant>
    </vt:vector>
  </HeadingPairs>
  <TitlesOfParts>
    <vt:vector size="27" baseType="lpstr">
      <vt:lpstr>Arial</vt:lpstr>
      <vt:lpstr>Calibri</vt:lpstr>
      <vt:lpstr>Calibri Light</vt:lpstr>
      <vt:lpstr>Uk motiv</vt:lpstr>
      <vt:lpstr>SOCIALIZATION</vt:lpstr>
      <vt:lpstr>Definition</vt:lpstr>
      <vt:lpstr>Freud´s theory</vt:lpstr>
      <vt:lpstr>What are the basic thesis of Erikson, Piaget, Kohlberg and Gilligan?</vt:lpstr>
      <vt:lpstr>Why Socialization Matters</vt:lpstr>
      <vt:lpstr>AGENTS OF SOCIALIZATION</vt:lpstr>
      <vt:lpstr>Stages of Socialization</vt:lpstr>
      <vt:lpstr>Types of Socialization</vt:lpstr>
      <vt:lpstr>Social Roles; Role Conflict</vt:lpstr>
      <vt:lpstr>Attitude Formation</vt:lpstr>
      <vt:lpstr>Without socialization</vt:lpstr>
      <vt:lpstr>Internalization</vt:lpstr>
      <vt:lpstr>Internalization in graphs</vt:lpstr>
      <vt:lpstr>Introjection and internalization are used interchangeably</vt:lpstr>
      <vt:lpstr>Example:</vt:lpstr>
      <vt:lpstr>Social adaptation</vt:lpstr>
      <vt:lpstr>Resocialization</vt:lpstr>
      <vt:lpstr>Prezentace aplikace PowerPoint</vt:lpstr>
      <vt:lpstr>Conformity I.</vt:lpstr>
      <vt:lpstr>Deviant behavior</vt:lpstr>
      <vt:lpstr>Devience_explanation</vt:lpstr>
      <vt:lpstr>Cultural differences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Postoj klienta k nemoci</dc:title>
  <dc:creator>Eva Švarcová</dc:creator>
  <cp:lastModifiedBy>Uživatel systému Windows</cp:lastModifiedBy>
  <cp:revision>120</cp:revision>
  <cp:lastPrinted>2020-11-17T20:44:32Z</cp:lastPrinted>
  <dcterms:created xsi:type="dcterms:W3CDTF">2011-02-21T12:31:35Z</dcterms:created>
  <dcterms:modified xsi:type="dcterms:W3CDTF">2020-11-24T19:19:48Z</dcterms:modified>
</cp:coreProperties>
</file>