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0"/>
  </p:normalViewPr>
  <p:slideViewPr>
    <p:cSldViewPr snapToGrid="0">
      <p:cViewPr varScale="1">
        <p:scale>
          <a:sx n="90" d="100"/>
          <a:sy n="90" d="100"/>
        </p:scale>
        <p:origin x="232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11AD33-0738-9E1E-9282-DFB2807686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3B04A39-0F67-3689-3A23-7BE3E493BB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3861E67-A6A0-B721-5614-DF932F4BC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3E70-805B-654E-BE22-C1A6AD9A3790}" type="datetimeFigureOut">
              <a:rPr lang="cs-CZ" smtClean="0"/>
              <a:t>17.02.2026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6AD61E9-3071-EB3A-7311-4253973D1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F785CD2-2853-84D8-BAE5-416949BD1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EF919-F3B1-A142-A661-DB3A1CA50E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0043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511B08-B6C4-4C21-FCA1-76E4B2CE6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2FFA78C-BE81-2196-ABBB-1C87B56013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2714648-F3BD-7109-9215-2AF9331AE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3E70-805B-654E-BE22-C1A6AD9A3790}" type="datetimeFigureOut">
              <a:rPr lang="cs-CZ" smtClean="0"/>
              <a:t>17.02.2026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D0ADF8C-EBD6-5E35-FA0A-E02110B24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F0AE30A-7EAE-7884-635F-86B198B33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EF919-F3B1-A142-A661-DB3A1CA50E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0114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7A53320-9DFD-EF00-6AA2-C18348DA5A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37D29AE-05B2-EE4B-181D-345F99CA99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6002D76-FEF6-40E5-6FBF-38A9B453F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3E70-805B-654E-BE22-C1A6AD9A3790}" type="datetimeFigureOut">
              <a:rPr lang="cs-CZ" smtClean="0"/>
              <a:t>17.02.2026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2558E10-D389-1CEE-25E6-3F2225D83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A836EDE-E217-BA49-B851-32B5F30DB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EF919-F3B1-A142-A661-DB3A1CA50E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7638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B7D5C0-11B8-5656-E7D6-8D18CE187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BCEBBE1-DEEC-61F3-217A-8C33DF9A48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6214351-B795-A0BE-40B6-D7A7E55B0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3E70-805B-654E-BE22-C1A6AD9A3790}" type="datetimeFigureOut">
              <a:rPr lang="cs-CZ" smtClean="0"/>
              <a:t>17.02.2026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B0BB0E9-7533-DDA9-F544-6D343B016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567A123-8CFF-5CCE-BD1F-AE1C11265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EF919-F3B1-A142-A661-DB3A1CA50E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5559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17CB07-5BD2-2922-3731-6FECE2C8B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296C09E-7C6F-D740-BB65-0A066D391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E379E85-1C52-FF14-8061-A521160D3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3E70-805B-654E-BE22-C1A6AD9A3790}" type="datetimeFigureOut">
              <a:rPr lang="cs-CZ" smtClean="0"/>
              <a:t>17.02.2026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02CE0BD-9096-3DB7-2BAF-60C3B077C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A713880-0E0C-3550-2D63-5ED1A0C2B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EF919-F3B1-A142-A661-DB3A1CA50E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6596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3C9FEC-8699-8C98-D172-54C487A3E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E6FF7F2-9AF3-94E8-CE5F-21BB270A48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288211A-14DD-F66F-1914-68DD96B876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5795E7E-8A5D-16FB-6D87-2D3691970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3E70-805B-654E-BE22-C1A6AD9A3790}" type="datetimeFigureOut">
              <a:rPr lang="cs-CZ" smtClean="0"/>
              <a:t>17.02.2026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4241431-56FE-1086-084B-613A77C1A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17E9EB3-92EE-192F-F0B7-AB8D5EFC5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EF919-F3B1-A142-A661-DB3A1CA50E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626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28EDD9-E916-47E2-B2C3-026D557BA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69DA83F-E503-B646-3893-39C5E7551B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22C6ECD-56C2-B60F-CDEB-286B3A142B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8926C2A9-DB42-3DEE-1551-5FC8C0BF40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C744D82-931A-3448-FE20-98DED1FE31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4DEF43F-37D0-35EC-C5D2-997FC9E13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3E70-805B-654E-BE22-C1A6AD9A3790}" type="datetimeFigureOut">
              <a:rPr lang="cs-CZ" smtClean="0"/>
              <a:t>17.02.2026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BD80B58-1C37-D0E7-18A9-80A42AE0F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183EC5B-4F1E-B811-487F-678F498FC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EF919-F3B1-A142-A661-DB3A1CA50E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6121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41517F-7559-339D-F156-18B1D633A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6E1D2F9-9582-0C5B-6B93-158FB372E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3E70-805B-654E-BE22-C1A6AD9A3790}" type="datetimeFigureOut">
              <a:rPr lang="cs-CZ" smtClean="0"/>
              <a:t>17.02.2026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EF0E51A-5635-A056-BD2D-07C7C1C0B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E6A48D4-32DB-2AE7-10A9-6839908EE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EF919-F3B1-A142-A661-DB3A1CA50E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6862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1824189-B4F5-4C10-D529-00E3431F7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3E70-805B-654E-BE22-C1A6AD9A3790}" type="datetimeFigureOut">
              <a:rPr lang="cs-CZ" smtClean="0"/>
              <a:t>17.02.2026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4DC55EC-D321-892E-1E28-38361CA0C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405BCB9-4C9A-B4A6-9F83-31D422895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EF919-F3B1-A142-A661-DB3A1CA50E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5004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0D7985-24B4-147B-9CB9-C63720BEE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F530552-3663-CA3E-E6C8-E24CDED040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FF77669-7344-C171-61F4-3F7B5D3628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57516E0-02C2-53B5-0673-C3D429AB0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3E70-805B-654E-BE22-C1A6AD9A3790}" type="datetimeFigureOut">
              <a:rPr lang="cs-CZ" smtClean="0"/>
              <a:t>17.02.2026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BAAA5D8-26E0-2F8F-56BD-1047A79B8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DC310A4-9B70-5AB4-FAE0-1E6A66DD4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EF919-F3B1-A142-A661-DB3A1CA50E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841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DDC97C-3273-1831-320B-9D2C75BFE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1A5C4918-0F97-B94C-62CB-79B2A8F87F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A9D8C4E-2314-24BB-DD6D-BA58865B35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2B0EB60-2957-8B6C-8348-E5724DA9D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3E70-805B-654E-BE22-C1A6AD9A3790}" type="datetimeFigureOut">
              <a:rPr lang="cs-CZ" smtClean="0"/>
              <a:t>17.02.2026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2464642-E248-B521-1558-D757644CD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C43A95E-D087-842D-7B74-C2B8951A3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EF919-F3B1-A142-A661-DB3A1CA50E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0336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C00DB12-A4EF-29C5-049D-FEB466B87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5D73FEC-0378-8E06-D8C9-EC7D470B71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209F168-714B-3E6C-F722-F0CD660F65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1F3E70-805B-654E-BE22-C1A6AD9A3790}" type="datetimeFigureOut">
              <a:rPr lang="cs-CZ" smtClean="0"/>
              <a:t>17.02.2026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F6DEAEA-EA47-ED05-82DD-0EA5C4E5F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96540B0-5111-6881-BCE5-C1D7E5B8D2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DEF919-F3B1-A142-A661-DB3A1CA50E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8611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89B7BFD-8F45-4093-AD9C-91B15B050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42BC7E5-76DB-4826-8C07-4A49B6353F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479558"/>
            <a:ext cx="1861854" cy="717514"/>
            <a:chOff x="0" y="1479558"/>
            <a:chExt cx="1861854" cy="717514"/>
          </a:xfrm>
          <a:solidFill>
            <a:schemeClr val="bg1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16C8D8F-10E9-4498-ABDB-0F923F8B68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147955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E5A83E3-8A11-4492-BB6E-F5F2240316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19192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98F8FF6-43B4-494A-AF8F-123A4983ED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018992" y="-34538"/>
            <a:ext cx="6655405" cy="6335470"/>
          </a:xfrm>
          <a:custGeom>
            <a:avLst/>
            <a:gdLst>
              <a:gd name="connsiteX0" fmla="*/ 1825048 w 6355652"/>
              <a:gd name="connsiteY0" fmla="*/ 0 h 6050127"/>
              <a:gd name="connsiteX1" fmla="*/ 4530604 w 6355652"/>
              <a:gd name="connsiteY1" fmla="*/ 0 h 6050127"/>
              <a:gd name="connsiteX2" fmla="*/ 4692567 w 6355652"/>
              <a:gd name="connsiteY2" fmla="*/ 78022 h 6050127"/>
              <a:gd name="connsiteX3" fmla="*/ 6355652 w 6355652"/>
              <a:gd name="connsiteY3" fmla="*/ 2872301 h 6050127"/>
              <a:gd name="connsiteX4" fmla="*/ 3177826 w 6355652"/>
              <a:gd name="connsiteY4" fmla="*/ 6050127 h 6050127"/>
              <a:gd name="connsiteX5" fmla="*/ 0 w 6355652"/>
              <a:gd name="connsiteY5" fmla="*/ 2872301 h 6050127"/>
              <a:gd name="connsiteX6" fmla="*/ 1663086 w 6355652"/>
              <a:gd name="connsiteY6" fmla="*/ 78022 h 6050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55652" h="6050127">
                <a:moveTo>
                  <a:pt x="1825048" y="0"/>
                </a:moveTo>
                <a:lnTo>
                  <a:pt x="4530604" y="0"/>
                </a:lnTo>
                <a:lnTo>
                  <a:pt x="4692567" y="78022"/>
                </a:lnTo>
                <a:cubicBezTo>
                  <a:pt x="5683175" y="616152"/>
                  <a:pt x="6355652" y="1665694"/>
                  <a:pt x="6355652" y="2872301"/>
                </a:cubicBezTo>
                <a:cubicBezTo>
                  <a:pt x="6355652" y="4627366"/>
                  <a:pt x="4932891" y="6050127"/>
                  <a:pt x="3177826" y="6050127"/>
                </a:cubicBezTo>
                <a:cubicBezTo>
                  <a:pt x="1422761" y="6050127"/>
                  <a:pt x="0" y="4627366"/>
                  <a:pt x="0" y="2872301"/>
                </a:cubicBezTo>
                <a:cubicBezTo>
                  <a:pt x="0" y="1665694"/>
                  <a:pt x="672477" y="616152"/>
                  <a:pt x="1663086" y="78022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B06059C-C357-4011-82B9-9C01063013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5194" y="-23905"/>
            <a:ext cx="6705251" cy="6318526"/>
          </a:xfrm>
          <a:custGeom>
            <a:avLst/>
            <a:gdLst>
              <a:gd name="connsiteX0" fmla="*/ 1825048 w 6355652"/>
              <a:gd name="connsiteY0" fmla="*/ 0 h 6050127"/>
              <a:gd name="connsiteX1" fmla="*/ 4530604 w 6355652"/>
              <a:gd name="connsiteY1" fmla="*/ 0 h 6050127"/>
              <a:gd name="connsiteX2" fmla="*/ 4692567 w 6355652"/>
              <a:gd name="connsiteY2" fmla="*/ 78022 h 6050127"/>
              <a:gd name="connsiteX3" fmla="*/ 6355652 w 6355652"/>
              <a:gd name="connsiteY3" fmla="*/ 2872301 h 6050127"/>
              <a:gd name="connsiteX4" fmla="*/ 3177826 w 6355652"/>
              <a:gd name="connsiteY4" fmla="*/ 6050127 h 6050127"/>
              <a:gd name="connsiteX5" fmla="*/ 0 w 6355652"/>
              <a:gd name="connsiteY5" fmla="*/ 2872301 h 6050127"/>
              <a:gd name="connsiteX6" fmla="*/ 1663086 w 6355652"/>
              <a:gd name="connsiteY6" fmla="*/ 78022 h 6050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55652" h="6050127">
                <a:moveTo>
                  <a:pt x="1825048" y="0"/>
                </a:moveTo>
                <a:lnTo>
                  <a:pt x="4530604" y="0"/>
                </a:lnTo>
                <a:lnTo>
                  <a:pt x="4692567" y="78022"/>
                </a:lnTo>
                <a:cubicBezTo>
                  <a:pt x="5683175" y="616152"/>
                  <a:pt x="6355652" y="1665694"/>
                  <a:pt x="6355652" y="2872301"/>
                </a:cubicBezTo>
                <a:cubicBezTo>
                  <a:pt x="6355652" y="4627366"/>
                  <a:pt x="4932891" y="6050127"/>
                  <a:pt x="3177826" y="6050127"/>
                </a:cubicBezTo>
                <a:cubicBezTo>
                  <a:pt x="1422761" y="6050127"/>
                  <a:pt x="0" y="4627366"/>
                  <a:pt x="0" y="2872301"/>
                </a:cubicBezTo>
                <a:cubicBezTo>
                  <a:pt x="0" y="1665694"/>
                  <a:pt x="672477" y="616152"/>
                  <a:pt x="1663086" y="78022"/>
                </a:cubicBezTo>
                <a:close/>
              </a:path>
            </a:pathLst>
          </a:cu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AFEC601-A132-47EE-B0C2-B38ACD9FCE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86886" y="-23905"/>
            <a:ext cx="6705251" cy="6215019"/>
          </a:xfrm>
          <a:custGeom>
            <a:avLst/>
            <a:gdLst>
              <a:gd name="connsiteX0" fmla="*/ 1529549 w 6355652"/>
              <a:gd name="connsiteY0" fmla="*/ 0 h 5890980"/>
              <a:gd name="connsiteX1" fmla="*/ 4826104 w 6355652"/>
              <a:gd name="connsiteY1" fmla="*/ 0 h 5890980"/>
              <a:gd name="connsiteX2" fmla="*/ 4954579 w 6355652"/>
              <a:gd name="connsiteY2" fmla="*/ 78051 h 5890980"/>
              <a:gd name="connsiteX3" fmla="*/ 6355652 w 6355652"/>
              <a:gd name="connsiteY3" fmla="*/ 2713154 h 5890980"/>
              <a:gd name="connsiteX4" fmla="*/ 3177826 w 6355652"/>
              <a:gd name="connsiteY4" fmla="*/ 5890980 h 5890980"/>
              <a:gd name="connsiteX5" fmla="*/ 0 w 6355652"/>
              <a:gd name="connsiteY5" fmla="*/ 2713154 h 5890980"/>
              <a:gd name="connsiteX6" fmla="*/ 1401073 w 6355652"/>
              <a:gd name="connsiteY6" fmla="*/ 78051 h 5890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55652" h="5890980">
                <a:moveTo>
                  <a:pt x="1529549" y="0"/>
                </a:moveTo>
                <a:lnTo>
                  <a:pt x="4826104" y="0"/>
                </a:lnTo>
                <a:lnTo>
                  <a:pt x="4954579" y="78051"/>
                </a:lnTo>
                <a:cubicBezTo>
                  <a:pt x="5799886" y="649129"/>
                  <a:pt x="6355652" y="1616239"/>
                  <a:pt x="6355652" y="2713154"/>
                </a:cubicBezTo>
                <a:cubicBezTo>
                  <a:pt x="6355652" y="4468219"/>
                  <a:pt x="4932891" y="5890980"/>
                  <a:pt x="3177826" y="5890980"/>
                </a:cubicBezTo>
                <a:cubicBezTo>
                  <a:pt x="1422761" y="5890980"/>
                  <a:pt x="0" y="4468219"/>
                  <a:pt x="0" y="2713154"/>
                </a:cubicBezTo>
                <a:cubicBezTo>
                  <a:pt x="0" y="1616239"/>
                  <a:pt x="555766" y="649129"/>
                  <a:pt x="1401073" y="78051"/>
                </a:cubicBezTo>
                <a:close/>
              </a:path>
            </a:pathLst>
          </a:cu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A76FC4A-D6F1-3617-89BF-8C58070A48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42409" y="895483"/>
            <a:ext cx="5786232" cy="3011190"/>
          </a:xfrm>
        </p:spPr>
        <p:txBody>
          <a:bodyPr>
            <a:normAutofit/>
          </a:bodyPr>
          <a:lstStyle/>
          <a:p>
            <a:r>
              <a:rPr lang="cs-CZ" sz="5400">
                <a:solidFill>
                  <a:schemeClr val="bg1"/>
                </a:solidFill>
              </a:rPr>
              <a:t>Koncepty a dějiny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8155947-928A-D3C1-4E49-7A7D8CF1D3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6270" y="4142096"/>
            <a:ext cx="5338511" cy="1055142"/>
          </a:xfrm>
        </p:spPr>
        <p:txBody>
          <a:bodyPr>
            <a:normAutofit/>
          </a:bodyPr>
          <a:lstStyle/>
          <a:p>
            <a:endParaRPr lang="cs-CZ" sz="2000">
              <a:solidFill>
                <a:schemeClr val="bg1"/>
              </a:solidFill>
            </a:endParaRPr>
          </a:p>
        </p:txBody>
      </p:sp>
      <p:sp>
        <p:nvSpPr>
          <p:cNvPr id="20" name="Graphic 212">
            <a:extLst>
              <a:ext uri="{FF2B5EF4-FFF2-40B4-BE49-F238E27FC236}">
                <a16:creationId xmlns:a16="http://schemas.microsoft.com/office/drawing/2014/main" id="{279CAF82-0ECF-42BE-8F37-F71941E5D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34716" y="188494"/>
            <a:ext cx="1048371" cy="1048371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2" name="Graphic 212">
            <a:extLst>
              <a:ext uri="{FF2B5EF4-FFF2-40B4-BE49-F238E27FC236}">
                <a16:creationId xmlns:a16="http://schemas.microsoft.com/office/drawing/2014/main" id="{218E095B-4870-4AD5-9C41-C16D595235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34716" y="188494"/>
            <a:ext cx="1048371" cy="1048371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grpSp>
        <p:nvGrpSpPr>
          <p:cNvPr id="24" name="Graphic 185">
            <a:extLst>
              <a:ext uri="{FF2B5EF4-FFF2-40B4-BE49-F238E27FC236}">
                <a16:creationId xmlns:a16="http://schemas.microsoft.com/office/drawing/2014/main" id="{FB9739EB-7F66-433D-841F-AB3CD1870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583101" y="3578317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04F2BBD-A005-4DCB-9566-F2351050BE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B00DEC7-198B-49D1-98FD-018F3ECFCF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14DFC82-B3B3-468E-91B3-1302CFC684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3250EFE-214E-4B8E-AF96-036A514FFB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D058EBE-D4A5-4C43-B170-6A451F87A7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1" name="Oval 30">
            <a:extLst>
              <a:ext uri="{FF2B5EF4-FFF2-40B4-BE49-F238E27FC236}">
                <a16:creationId xmlns:a16="http://schemas.microsoft.com/office/drawing/2014/main" id="{033BC44A-0661-43B4-9C14-FD5963C226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4525" y="4910353"/>
            <a:ext cx="468090" cy="468090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BE8CB2F0-2F5A-4EBD-B214-E0309C31F5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4525" y="4910353"/>
            <a:ext cx="468090" cy="468090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FFD3887D-244B-4EC4-9208-E304984C5D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2467" y="4200769"/>
            <a:ext cx="2769534" cy="2657232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97224C31-855E-4593-8A58-5B2B0CC4F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2467" y="4200769"/>
            <a:ext cx="2769534" cy="2657232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1738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AED1919-54A1-41C9-B30B-A3FF3F58E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026220" y="98104"/>
            <a:ext cx="4288094" cy="4288094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Robot (obrys)">
            <a:extLst>
              <a:ext uri="{FF2B5EF4-FFF2-40B4-BE49-F238E27FC236}">
                <a16:creationId xmlns:a16="http://schemas.microsoft.com/office/drawing/2014/main" id="{33B9A5C0-59AA-686E-7D6A-0C36A0388C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69471" y="941355"/>
            <a:ext cx="2601592" cy="2601592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C4751043-2EE3-4222-9979-8E61D93DA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1848" y="2813300"/>
            <a:ext cx="3757487" cy="3757487"/>
            <a:chOff x="1881974" y="1174396"/>
            <a:chExt cx="5290997" cy="5290997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3FD8213-DB67-4E29-9615-984DB59917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1974" y="1174396"/>
              <a:ext cx="5290997" cy="5290997"/>
            </a:xfrm>
            <a:prstGeom prst="ellipse">
              <a:avLst/>
            </a:prstGeom>
            <a:solidFill>
              <a:srgbClr val="FFFFFF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4EDB257-28CF-422F-AE6A-B99E3FE811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1974" y="1174396"/>
              <a:ext cx="5290997" cy="5290997"/>
            </a:xfrm>
            <a:prstGeom prst="ellipse">
              <a:avLst/>
            </a:prstGeom>
            <a:solidFill>
              <a:schemeClr val="accent2">
                <a:alpha val="30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FFFEB18F-F81F-4CED-BE64-EB888A77C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4350" y="2762501"/>
            <a:ext cx="3744592" cy="3744592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0756001-5628-BBD7-0E6D-FDEC4F0D0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591" y="3404608"/>
            <a:ext cx="3520789" cy="2666087"/>
          </a:xfrm>
        </p:spPr>
        <p:txBody>
          <a:bodyPr>
            <a:normAutofit/>
          </a:bodyPr>
          <a:lstStyle/>
          <a:p>
            <a:pPr algn="ctr"/>
            <a:r>
              <a:rPr lang="cs-CZ" b="1" i="0" u="none" strike="noStrike">
                <a:solidFill>
                  <a:schemeClr val="bg1"/>
                </a:solidFill>
                <a:effectLst/>
              </a:rPr>
              <a:t>Shrnutí</a:t>
            </a:r>
            <a:br>
              <a:rPr lang="cs-CZ" b="1" i="0" u="none" strike="noStrike">
                <a:solidFill>
                  <a:schemeClr val="bg1"/>
                </a:solidFill>
                <a:effectLst/>
              </a:rPr>
            </a:br>
            <a:endParaRPr lang="cs-CZ">
              <a:solidFill>
                <a:schemeClr val="bg1"/>
              </a:solidFill>
            </a:endParaRPr>
          </a:p>
        </p:txBody>
      </p:sp>
      <p:grpSp>
        <p:nvGrpSpPr>
          <p:cNvPr id="20" name="Graphic 190">
            <a:extLst>
              <a:ext uri="{FF2B5EF4-FFF2-40B4-BE49-F238E27FC236}">
                <a16:creationId xmlns:a16="http://schemas.microsoft.com/office/drawing/2014/main" id="{00E015F5-1A99-4E40-BC3D-770780299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3117" y="1193254"/>
            <a:ext cx="1291642" cy="429215"/>
            <a:chOff x="2504802" y="1755501"/>
            <a:chExt cx="1598829" cy="531293"/>
          </a:xfrm>
          <a:solidFill>
            <a:schemeClr val="bg1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FE6F571-2BB7-46DA-A3D9-B32ADDC16A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2113855"/>
              <a:ext cx="1598614" cy="172939"/>
            </a:xfrm>
            <a:custGeom>
              <a:avLst/>
              <a:gdLst>
                <a:gd name="connsiteX0" fmla="*/ 1248648 w 1598614"/>
                <a:gd name="connsiteY0" fmla="*/ 172939 h 172939"/>
                <a:gd name="connsiteX1" fmla="*/ 1123031 w 1598614"/>
                <a:gd name="connsiteY1" fmla="*/ 92708 h 172939"/>
                <a:gd name="connsiteX2" fmla="*/ 1024085 w 1598614"/>
                <a:gd name="connsiteY2" fmla="*/ 29469 h 172939"/>
                <a:gd name="connsiteX3" fmla="*/ 925140 w 1598614"/>
                <a:gd name="connsiteY3" fmla="*/ 92708 h 172939"/>
                <a:gd name="connsiteX4" fmla="*/ 799522 w 1598614"/>
                <a:gd name="connsiteY4" fmla="*/ 172939 h 172939"/>
                <a:gd name="connsiteX5" fmla="*/ 799522 w 1598614"/>
                <a:gd name="connsiteY5" fmla="*/ 172939 h 172939"/>
                <a:gd name="connsiteX6" fmla="*/ 673905 w 1598614"/>
                <a:gd name="connsiteY6" fmla="*/ 92708 h 172939"/>
                <a:gd name="connsiteX7" fmla="*/ 574959 w 1598614"/>
                <a:gd name="connsiteY7" fmla="*/ 29469 h 172939"/>
                <a:gd name="connsiteX8" fmla="*/ 476014 w 1598614"/>
                <a:gd name="connsiteY8" fmla="*/ 92708 h 172939"/>
                <a:gd name="connsiteX9" fmla="*/ 350396 w 1598614"/>
                <a:gd name="connsiteY9" fmla="*/ 172939 h 172939"/>
                <a:gd name="connsiteX10" fmla="*/ 224778 w 1598614"/>
                <a:gd name="connsiteY10" fmla="*/ 92708 h 172939"/>
                <a:gd name="connsiteX11" fmla="*/ 125833 w 1598614"/>
                <a:gd name="connsiteY11" fmla="*/ 29469 h 172939"/>
                <a:gd name="connsiteX12" fmla="*/ 26887 w 1598614"/>
                <a:gd name="connsiteY12" fmla="*/ 92708 h 172939"/>
                <a:gd name="connsiteX13" fmla="*/ 0 w 1598614"/>
                <a:gd name="connsiteY13" fmla="*/ 80232 h 172939"/>
                <a:gd name="connsiteX14" fmla="*/ 125618 w 1598614"/>
                <a:gd name="connsiteY14" fmla="*/ 0 h 172939"/>
                <a:gd name="connsiteX15" fmla="*/ 251235 w 1598614"/>
                <a:gd name="connsiteY15" fmla="*/ 80232 h 172939"/>
                <a:gd name="connsiteX16" fmla="*/ 350181 w 1598614"/>
                <a:gd name="connsiteY16" fmla="*/ 143471 h 172939"/>
                <a:gd name="connsiteX17" fmla="*/ 449126 w 1598614"/>
                <a:gd name="connsiteY17" fmla="*/ 80232 h 172939"/>
                <a:gd name="connsiteX18" fmla="*/ 574744 w 1598614"/>
                <a:gd name="connsiteY18" fmla="*/ 0 h 172939"/>
                <a:gd name="connsiteX19" fmla="*/ 700362 w 1598614"/>
                <a:gd name="connsiteY19" fmla="*/ 80232 h 172939"/>
                <a:gd name="connsiteX20" fmla="*/ 799307 w 1598614"/>
                <a:gd name="connsiteY20" fmla="*/ 143471 h 172939"/>
                <a:gd name="connsiteX21" fmla="*/ 799307 w 1598614"/>
                <a:gd name="connsiteY21" fmla="*/ 143471 h 172939"/>
                <a:gd name="connsiteX22" fmla="*/ 898253 w 1598614"/>
                <a:gd name="connsiteY22" fmla="*/ 80232 h 172939"/>
                <a:gd name="connsiteX23" fmla="*/ 1023870 w 1598614"/>
                <a:gd name="connsiteY23" fmla="*/ 0 h 172939"/>
                <a:gd name="connsiteX24" fmla="*/ 1149488 w 1598614"/>
                <a:gd name="connsiteY24" fmla="*/ 80232 h 172939"/>
                <a:gd name="connsiteX25" fmla="*/ 1248433 w 1598614"/>
                <a:gd name="connsiteY25" fmla="*/ 143471 h 172939"/>
                <a:gd name="connsiteX26" fmla="*/ 1347379 w 1598614"/>
                <a:gd name="connsiteY26" fmla="*/ 80232 h 172939"/>
                <a:gd name="connsiteX27" fmla="*/ 1472997 w 1598614"/>
                <a:gd name="connsiteY27" fmla="*/ 0 h 172939"/>
                <a:gd name="connsiteX28" fmla="*/ 1598614 w 1598614"/>
                <a:gd name="connsiteY28" fmla="*/ 80232 h 172939"/>
                <a:gd name="connsiteX29" fmla="*/ 1571942 w 1598614"/>
                <a:gd name="connsiteY29" fmla="*/ 92708 h 172939"/>
                <a:gd name="connsiteX30" fmla="*/ 1472997 w 1598614"/>
                <a:gd name="connsiteY30" fmla="*/ 29469 h 172939"/>
                <a:gd name="connsiteX31" fmla="*/ 1374051 w 1598614"/>
                <a:gd name="connsiteY31" fmla="*/ 92708 h 172939"/>
                <a:gd name="connsiteX32" fmla="*/ 1248648 w 1598614"/>
                <a:gd name="connsiteY32" fmla="*/ 172939 h 17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614" h="172939">
                  <a:moveTo>
                    <a:pt x="1248648" y="172939"/>
                  </a:moveTo>
                  <a:cubicBezTo>
                    <a:pt x="1194229" y="172939"/>
                    <a:pt x="1146046" y="142180"/>
                    <a:pt x="1123031" y="92708"/>
                  </a:cubicBezTo>
                  <a:cubicBezTo>
                    <a:pt x="1104962" y="53775"/>
                    <a:pt x="1067105" y="29469"/>
                    <a:pt x="1024085" y="29469"/>
                  </a:cubicBezTo>
                  <a:cubicBezTo>
                    <a:pt x="981066" y="29469"/>
                    <a:pt x="943208" y="53775"/>
                    <a:pt x="925140" y="92708"/>
                  </a:cubicBezTo>
                  <a:cubicBezTo>
                    <a:pt x="902124" y="142180"/>
                    <a:pt x="853942" y="172939"/>
                    <a:pt x="799522" y="172939"/>
                  </a:cubicBezTo>
                  <a:cubicBezTo>
                    <a:pt x="799522" y="172939"/>
                    <a:pt x="799522" y="172939"/>
                    <a:pt x="799522" y="172939"/>
                  </a:cubicBezTo>
                  <a:cubicBezTo>
                    <a:pt x="744887" y="172939"/>
                    <a:pt x="696920" y="142180"/>
                    <a:pt x="673905" y="92708"/>
                  </a:cubicBezTo>
                  <a:cubicBezTo>
                    <a:pt x="655836" y="53775"/>
                    <a:pt x="617979" y="29469"/>
                    <a:pt x="574959" y="29469"/>
                  </a:cubicBezTo>
                  <a:cubicBezTo>
                    <a:pt x="531939" y="29469"/>
                    <a:pt x="494082" y="53775"/>
                    <a:pt x="476014" y="92708"/>
                  </a:cubicBezTo>
                  <a:cubicBezTo>
                    <a:pt x="452998" y="142180"/>
                    <a:pt x="405031" y="172939"/>
                    <a:pt x="350396" y="172939"/>
                  </a:cubicBezTo>
                  <a:cubicBezTo>
                    <a:pt x="295976" y="172939"/>
                    <a:pt x="247794" y="142180"/>
                    <a:pt x="224778" y="92708"/>
                  </a:cubicBezTo>
                  <a:cubicBezTo>
                    <a:pt x="206710" y="53775"/>
                    <a:pt x="168853" y="29469"/>
                    <a:pt x="125833" y="29469"/>
                  </a:cubicBezTo>
                  <a:cubicBezTo>
                    <a:pt x="82813" y="29469"/>
                    <a:pt x="44956" y="53775"/>
                    <a:pt x="26887" y="92708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268" y="30759"/>
                    <a:pt x="969235" y="0"/>
                    <a:pt x="1023870" y="0"/>
                  </a:cubicBezTo>
                  <a:cubicBezTo>
                    <a:pt x="1078505" y="0"/>
                    <a:pt x="1126472" y="30759"/>
                    <a:pt x="1149488" y="80232"/>
                  </a:cubicBezTo>
                  <a:cubicBezTo>
                    <a:pt x="1167556" y="119165"/>
                    <a:pt x="1205414" y="143471"/>
                    <a:pt x="1248433" y="143471"/>
                  </a:cubicBezTo>
                  <a:cubicBezTo>
                    <a:pt x="1291453" y="143471"/>
                    <a:pt x="1329311" y="119165"/>
                    <a:pt x="1347379" y="80232"/>
                  </a:cubicBezTo>
                  <a:cubicBezTo>
                    <a:pt x="1370394" y="30759"/>
                    <a:pt x="1418361" y="0"/>
                    <a:pt x="1472997" y="0"/>
                  </a:cubicBezTo>
                  <a:cubicBezTo>
                    <a:pt x="1527632" y="0"/>
                    <a:pt x="1575814" y="30759"/>
                    <a:pt x="1598614" y="80232"/>
                  </a:cubicBezTo>
                  <a:lnTo>
                    <a:pt x="1571942" y="92708"/>
                  </a:lnTo>
                  <a:cubicBezTo>
                    <a:pt x="1553874" y="53775"/>
                    <a:pt x="1515801" y="29469"/>
                    <a:pt x="1472997" y="29469"/>
                  </a:cubicBezTo>
                  <a:cubicBezTo>
                    <a:pt x="1429977" y="29469"/>
                    <a:pt x="1392119" y="53775"/>
                    <a:pt x="1374051" y="92708"/>
                  </a:cubicBezTo>
                  <a:cubicBezTo>
                    <a:pt x="1351251" y="142180"/>
                    <a:pt x="1303069" y="172939"/>
                    <a:pt x="1248648" y="172939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905CC16-753C-4B9F-B3E2-C456795AE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1755501"/>
              <a:ext cx="1598829" cy="172724"/>
            </a:xfrm>
            <a:custGeom>
              <a:avLst/>
              <a:gdLst>
                <a:gd name="connsiteX0" fmla="*/ 1248648 w 1598829"/>
                <a:gd name="connsiteY0" fmla="*/ 172724 h 172724"/>
                <a:gd name="connsiteX1" fmla="*/ 1123031 w 1598829"/>
                <a:gd name="connsiteY1" fmla="*/ 92492 h 172724"/>
                <a:gd name="connsiteX2" fmla="*/ 1024085 w 1598829"/>
                <a:gd name="connsiteY2" fmla="*/ 29253 h 172724"/>
                <a:gd name="connsiteX3" fmla="*/ 925140 w 1598829"/>
                <a:gd name="connsiteY3" fmla="*/ 92492 h 172724"/>
                <a:gd name="connsiteX4" fmla="*/ 799522 w 1598829"/>
                <a:gd name="connsiteY4" fmla="*/ 172724 h 172724"/>
                <a:gd name="connsiteX5" fmla="*/ 799522 w 1598829"/>
                <a:gd name="connsiteY5" fmla="*/ 172724 h 172724"/>
                <a:gd name="connsiteX6" fmla="*/ 673905 w 1598829"/>
                <a:gd name="connsiteY6" fmla="*/ 92492 h 172724"/>
                <a:gd name="connsiteX7" fmla="*/ 574959 w 1598829"/>
                <a:gd name="connsiteY7" fmla="*/ 29253 h 172724"/>
                <a:gd name="connsiteX8" fmla="*/ 476014 w 1598829"/>
                <a:gd name="connsiteY8" fmla="*/ 92492 h 172724"/>
                <a:gd name="connsiteX9" fmla="*/ 350396 w 1598829"/>
                <a:gd name="connsiteY9" fmla="*/ 172724 h 172724"/>
                <a:gd name="connsiteX10" fmla="*/ 224778 w 1598829"/>
                <a:gd name="connsiteY10" fmla="*/ 92492 h 172724"/>
                <a:gd name="connsiteX11" fmla="*/ 125833 w 1598829"/>
                <a:gd name="connsiteY11" fmla="*/ 29253 h 172724"/>
                <a:gd name="connsiteX12" fmla="*/ 26887 w 1598829"/>
                <a:gd name="connsiteY12" fmla="*/ 92492 h 172724"/>
                <a:gd name="connsiteX13" fmla="*/ 0 w 1598829"/>
                <a:gd name="connsiteY13" fmla="*/ 80232 h 172724"/>
                <a:gd name="connsiteX14" fmla="*/ 125618 w 1598829"/>
                <a:gd name="connsiteY14" fmla="*/ 0 h 172724"/>
                <a:gd name="connsiteX15" fmla="*/ 251235 w 1598829"/>
                <a:gd name="connsiteY15" fmla="*/ 80232 h 172724"/>
                <a:gd name="connsiteX16" fmla="*/ 350181 w 1598829"/>
                <a:gd name="connsiteY16" fmla="*/ 143471 h 172724"/>
                <a:gd name="connsiteX17" fmla="*/ 449126 w 1598829"/>
                <a:gd name="connsiteY17" fmla="*/ 80232 h 172724"/>
                <a:gd name="connsiteX18" fmla="*/ 574744 w 1598829"/>
                <a:gd name="connsiteY18" fmla="*/ 0 h 172724"/>
                <a:gd name="connsiteX19" fmla="*/ 700362 w 1598829"/>
                <a:gd name="connsiteY19" fmla="*/ 80232 h 172724"/>
                <a:gd name="connsiteX20" fmla="*/ 799307 w 1598829"/>
                <a:gd name="connsiteY20" fmla="*/ 143471 h 172724"/>
                <a:gd name="connsiteX21" fmla="*/ 799307 w 1598829"/>
                <a:gd name="connsiteY21" fmla="*/ 143471 h 172724"/>
                <a:gd name="connsiteX22" fmla="*/ 898253 w 1598829"/>
                <a:gd name="connsiteY22" fmla="*/ 80232 h 172724"/>
                <a:gd name="connsiteX23" fmla="*/ 1024085 w 1598829"/>
                <a:gd name="connsiteY23" fmla="*/ 0 h 172724"/>
                <a:gd name="connsiteX24" fmla="*/ 1149703 w 1598829"/>
                <a:gd name="connsiteY24" fmla="*/ 80232 h 172724"/>
                <a:gd name="connsiteX25" fmla="*/ 1248648 w 1598829"/>
                <a:gd name="connsiteY25" fmla="*/ 143471 h 172724"/>
                <a:gd name="connsiteX26" fmla="*/ 1347594 w 1598829"/>
                <a:gd name="connsiteY26" fmla="*/ 80232 h 172724"/>
                <a:gd name="connsiteX27" fmla="*/ 1473212 w 1598829"/>
                <a:gd name="connsiteY27" fmla="*/ 0 h 172724"/>
                <a:gd name="connsiteX28" fmla="*/ 1598829 w 1598829"/>
                <a:gd name="connsiteY28" fmla="*/ 80232 h 172724"/>
                <a:gd name="connsiteX29" fmla="*/ 1572157 w 1598829"/>
                <a:gd name="connsiteY29" fmla="*/ 92492 h 172724"/>
                <a:gd name="connsiteX30" fmla="*/ 1473212 w 1598829"/>
                <a:gd name="connsiteY30" fmla="*/ 29253 h 172724"/>
                <a:gd name="connsiteX31" fmla="*/ 1374266 w 1598829"/>
                <a:gd name="connsiteY31" fmla="*/ 92492 h 172724"/>
                <a:gd name="connsiteX32" fmla="*/ 1248648 w 1598829"/>
                <a:gd name="connsiteY32" fmla="*/ 172724 h 17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829" h="172724">
                  <a:moveTo>
                    <a:pt x="1248648" y="172724"/>
                  </a:moveTo>
                  <a:cubicBezTo>
                    <a:pt x="1194229" y="172724"/>
                    <a:pt x="1146046" y="141965"/>
                    <a:pt x="1123031" y="92492"/>
                  </a:cubicBezTo>
                  <a:cubicBezTo>
                    <a:pt x="1104962" y="53560"/>
                    <a:pt x="1067105" y="29253"/>
                    <a:pt x="1024085" y="29253"/>
                  </a:cubicBezTo>
                  <a:cubicBezTo>
                    <a:pt x="981066" y="29253"/>
                    <a:pt x="943208" y="53560"/>
                    <a:pt x="925140" y="92492"/>
                  </a:cubicBezTo>
                  <a:cubicBezTo>
                    <a:pt x="902124" y="141965"/>
                    <a:pt x="853942" y="172724"/>
                    <a:pt x="799522" y="172724"/>
                  </a:cubicBezTo>
                  <a:cubicBezTo>
                    <a:pt x="799522" y="172724"/>
                    <a:pt x="799522" y="172724"/>
                    <a:pt x="799522" y="172724"/>
                  </a:cubicBezTo>
                  <a:cubicBezTo>
                    <a:pt x="744887" y="172724"/>
                    <a:pt x="696920" y="141965"/>
                    <a:pt x="673905" y="92492"/>
                  </a:cubicBezTo>
                  <a:cubicBezTo>
                    <a:pt x="655836" y="53560"/>
                    <a:pt x="617979" y="29253"/>
                    <a:pt x="574959" y="29253"/>
                  </a:cubicBezTo>
                  <a:cubicBezTo>
                    <a:pt x="531939" y="29253"/>
                    <a:pt x="494082" y="53560"/>
                    <a:pt x="476014" y="92492"/>
                  </a:cubicBezTo>
                  <a:cubicBezTo>
                    <a:pt x="452998" y="141965"/>
                    <a:pt x="405031" y="172724"/>
                    <a:pt x="350396" y="172724"/>
                  </a:cubicBezTo>
                  <a:cubicBezTo>
                    <a:pt x="295976" y="172724"/>
                    <a:pt x="247794" y="141965"/>
                    <a:pt x="224778" y="92492"/>
                  </a:cubicBezTo>
                  <a:cubicBezTo>
                    <a:pt x="206710" y="53560"/>
                    <a:pt x="168853" y="29253"/>
                    <a:pt x="125833" y="29253"/>
                  </a:cubicBezTo>
                  <a:cubicBezTo>
                    <a:pt x="82813" y="29253"/>
                    <a:pt x="44956" y="53560"/>
                    <a:pt x="26887" y="92492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483" y="30759"/>
                    <a:pt x="969450" y="0"/>
                    <a:pt x="1024085" y="0"/>
                  </a:cubicBezTo>
                  <a:cubicBezTo>
                    <a:pt x="1078720" y="0"/>
                    <a:pt x="1126688" y="30759"/>
                    <a:pt x="1149703" y="80232"/>
                  </a:cubicBezTo>
                  <a:cubicBezTo>
                    <a:pt x="1167771" y="119165"/>
                    <a:pt x="1205629" y="143471"/>
                    <a:pt x="1248648" y="143471"/>
                  </a:cubicBezTo>
                  <a:cubicBezTo>
                    <a:pt x="1291668" y="143471"/>
                    <a:pt x="1329526" y="119165"/>
                    <a:pt x="1347594" y="80232"/>
                  </a:cubicBezTo>
                  <a:cubicBezTo>
                    <a:pt x="1370610" y="30759"/>
                    <a:pt x="1418792" y="0"/>
                    <a:pt x="1473212" y="0"/>
                  </a:cubicBezTo>
                  <a:cubicBezTo>
                    <a:pt x="1527847" y="0"/>
                    <a:pt x="1576029" y="30759"/>
                    <a:pt x="1598829" y="80232"/>
                  </a:cubicBezTo>
                  <a:lnTo>
                    <a:pt x="1572157" y="92492"/>
                  </a:lnTo>
                  <a:cubicBezTo>
                    <a:pt x="1554089" y="53560"/>
                    <a:pt x="1516016" y="29253"/>
                    <a:pt x="1473212" y="29253"/>
                  </a:cubicBezTo>
                  <a:cubicBezTo>
                    <a:pt x="1430192" y="29253"/>
                    <a:pt x="1392335" y="53560"/>
                    <a:pt x="1374266" y="92492"/>
                  </a:cubicBezTo>
                  <a:cubicBezTo>
                    <a:pt x="1351251" y="141965"/>
                    <a:pt x="1303069" y="172724"/>
                    <a:pt x="1248648" y="172724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" name="Graphic 4">
            <a:extLst>
              <a:ext uri="{FF2B5EF4-FFF2-40B4-BE49-F238E27FC236}">
                <a16:creationId xmlns:a16="http://schemas.microsoft.com/office/drawing/2014/main" id="{5468B3A9-705E-43C3-A742-0619B0D8F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80915" y="4748271"/>
            <a:ext cx="1330536" cy="1330521"/>
            <a:chOff x="5734037" y="3067039"/>
            <a:chExt cx="724483" cy="724489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9D439AD-5D67-497C-B831-D17FC3E592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067039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3F54BF2-C71C-45C5-9408-3B5E011B0F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BBABE17-DB56-44AB-934B-63C07C79F0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B483D20-A128-4076-AF54-88646172B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5EFA818-FDDA-49E9-B11F-E9DC1854A9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A1F8728-F8F7-4828-A718-A15E7663EA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DA1F73F-AA1D-41D7-BAAB-292FD94A3E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9441DEA-C85E-4B9C-A48D-8437854C4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126284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5EBAA20-1368-4495-8D7C-820FAD8ECF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12628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FB92591-626C-4D2B-A3E6-EC8742D67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392448D-513F-4528-9D8D-A151982041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1946BAE-1546-4EA4-A108-A799BF5D2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42A8EC93-6A35-4D37-A8CB-59362BF875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12628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8 w 14097"/>
                <a:gd name="connsiteY1" fmla="*/ 14097 h 14097"/>
                <a:gd name="connsiteX2" fmla="*/ 0 w 14097"/>
                <a:gd name="connsiteY2" fmla="*/ 7049 h 14097"/>
                <a:gd name="connsiteX3" fmla="*/ 7048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AFC3ECA2-E914-4D83-ABF9-B9FFD96E92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12B1108-9AAC-4F10-A64F-0D6963E51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185434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284CDA0C-B2AB-4791-83B1-C053C061D6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18543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857BF6B-E0CA-49C0-8827-B44CE8B928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6D7B06A7-ADDF-4F27-B11F-08422FC180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E8B0DA6C-71D7-4FCB-AE4C-035E0ADB50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EB078173-ADFB-480D-91A4-4D71C01098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18543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AA4027A-C97B-4C9A-B04C-EBE2112200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06DA92D-C6D0-4C7D-98CF-D9576912E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244679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6601653-3941-4C9B-BD39-62EECE23AE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244677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BC4A394-4FFE-4BFE-9A59-2B624E0711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B4EABA5-FDCF-4F6F-8FF1-6FDFF50580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10F3C940-2320-488A-B24C-AB0A4FB53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F525BA82-37D8-47ED-AFF6-AE57124A4E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24467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2D78955-C80F-4DA3-83AA-D28A5A6FA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BC23DAAC-7C06-4012-8CBB-8E3126B68B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303829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0D19F80-DC80-49EC-8EDD-7889092C18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1F50BB3-EA39-4693-BAE1-1101EF0A41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0EFD45B-69A8-47F6-A5BF-779F7EB49F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9E53C464-7272-4EBC-830B-CB29A96988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6BF10CE-C2AD-487A-9402-8D5C746ECF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064C7FE-F8EB-47EF-97FA-348A520599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A991C553-06A1-4F26-BBBC-80F7E11E7A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363074"/>
              <a:ext cx="14192" cy="14097"/>
            </a:xfrm>
            <a:custGeom>
              <a:avLst/>
              <a:gdLst>
                <a:gd name="connsiteX0" fmla="*/ 14192 w 14192"/>
                <a:gd name="connsiteY0" fmla="*/ 7048 h 14097"/>
                <a:gd name="connsiteX1" fmla="*/ 7144 w 14192"/>
                <a:gd name="connsiteY1" fmla="*/ 14097 h 14097"/>
                <a:gd name="connsiteX2" fmla="*/ 0 w 14192"/>
                <a:gd name="connsiteY2" fmla="*/ 7048 h 14097"/>
                <a:gd name="connsiteX3" fmla="*/ 7049 w 14192"/>
                <a:gd name="connsiteY3" fmla="*/ 0 h 14097"/>
                <a:gd name="connsiteX4" fmla="*/ 14192 w 14192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BCE9C081-2191-4C84-956E-F106BB015C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36307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292F6F03-BC34-40C6-8F17-7A169CD72F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A5101B80-7351-4F0F-AB7D-3E40B4D266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570EE1D-95AC-4660-8E96-7C8A36FEB6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385D9A56-2D15-4E0A-B981-E168F09064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363074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8 w 14097"/>
                <a:gd name="connsiteY1" fmla="*/ 14097 h 14097"/>
                <a:gd name="connsiteX2" fmla="*/ 0 w 14097"/>
                <a:gd name="connsiteY2" fmla="*/ 7048 h 14097"/>
                <a:gd name="connsiteX3" fmla="*/ 7048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28D0BA2F-9273-4EAA-AD17-C4EFE11403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512CC54E-7976-4DC9-984C-45C2A23A72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42222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C8A3FC72-9FF9-41F6-97E0-45A0FEE946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48918C16-C9B6-40D5-93A0-DB547B644A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A05612C6-4858-4854-A3D3-90CF1E1C75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8E88D77-C726-4008-849C-DA7361F885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24CFE7CA-C955-4365-90C3-6272CB9A3C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38B43FC8-B81C-490A-A346-4C6235DA8A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214D0221-0C97-4C71-B535-7506956EF8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6953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ED0C44EA-BD25-49A3-9EB8-9D8DED7C19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A3C9CCF2-15CC-4F7D-87F5-7FFEBAC9C2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9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8AA321D8-1D2C-472C-A2DB-EBB74498DD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724680C1-4BB5-45DB-A558-82514418CF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C94F4CEF-82DD-4CFB-8EE3-4AB115F6A0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4F186C9C-C620-4426-A674-E40F808F66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126281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929942C-BA3F-40EF-94DD-4A5C22C5B7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D234974B-3555-465B-95A7-1C63CE738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0E38F9FD-48AC-4C3E-9E75-D1C0B555E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3AA72E26-5C3D-4231-9042-E00AE43E80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6684433D-3C9E-4C19-A801-D51CF3064F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126283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ADB0C3D-A021-4F40-93B3-76B61334FD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185433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41781C18-F408-401D-8A86-99FFBB9895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D958D9F-E4B0-48B1-ADA4-3053AFB5D9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43EFCD46-F0FB-499C-81B9-3508FE5C8C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B6A130F-CB85-4BDA-8DDF-8DAAB2F7D0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9359DA40-CA94-4B1F-9BE6-C800BEEC77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185432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73304FCD-8DAD-4BC8-A16E-84DDCA07FF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244676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BCB4864C-8F67-4BE7-89CC-664EA25EC5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845F543D-67FC-4640-A2A1-69DA6D0528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DBDB2A9C-60E5-4F7E-BA2B-4DD1595FB9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72B10DA2-D88E-4952-BDB5-102E61B4B2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AC5F5BED-3698-4F52-9977-D8CA2DC031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2446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E19CCEBC-AD20-45B2-A751-42B40BB31C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3A978AD9-9A35-4B89-B3BC-61E54AD9EB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77D8C808-AFC9-42DD-B253-0048903791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EECD0BF1-7C64-407E-8306-4C447B1D32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953B0F94-AC35-4CB2-878D-1DC7D68BE9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08EA50C2-BB5F-4368-AA91-67B207C1AB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DE45A7FE-0A45-45F6-8417-EBDA5A12D8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36307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DA8B8DC8-F88C-432E-A8C2-8D13FE874F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D02C5430-233D-49F7-B852-181D2B2F6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76DB286F-9E15-441C-8697-57007B76C1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534DC0EE-15B7-44AE-A7DC-8B5E22688A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4FBE9900-F640-4248-9C4C-EDBE5E00A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363074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37FF04AF-F86B-49F8-AAB5-DA696591A1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710DCFEA-4572-47A3-A6BE-7B21F5758C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BA42ED8E-CCC8-478F-9EF4-625B633071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146DF8F4-DF09-4E6C-887F-C9269E56A5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7FF3916E-5C82-4956-A88B-81BFAC91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7E5CF7AE-ED45-4AB5-9AEB-56FC964BFA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4222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7CFB132C-BEB1-4897-B1A4-97422811F6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481374"/>
              <a:ext cx="14192" cy="14096"/>
            </a:xfrm>
            <a:custGeom>
              <a:avLst/>
              <a:gdLst>
                <a:gd name="connsiteX0" fmla="*/ 14192 w 14192"/>
                <a:gd name="connsiteY0" fmla="*/ 7049 h 14096"/>
                <a:gd name="connsiteX1" fmla="*/ 7144 w 14192"/>
                <a:gd name="connsiteY1" fmla="*/ 14097 h 14096"/>
                <a:gd name="connsiteX2" fmla="*/ 0 w 14192"/>
                <a:gd name="connsiteY2" fmla="*/ 7049 h 14096"/>
                <a:gd name="connsiteX3" fmla="*/ 7049 w 14192"/>
                <a:gd name="connsiteY3" fmla="*/ 0 h 14096"/>
                <a:gd name="connsiteX4" fmla="*/ 14192 w 14192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1049"/>
                    <a:pt x="0" y="7049"/>
                  </a:cubicBezTo>
                  <a:cubicBezTo>
                    <a:pt x="0" y="3048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4EE49F21-E336-41BC-8256-85A9AB597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48137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C62510EE-BDCD-4393-9AD7-2D0C9A722D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2420F94B-4F00-4C6C-97E3-BA5B5E6871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E712560A-A110-4132-85D5-21BBBFA8C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D1E3102B-23D5-43AE-A67D-583AAA52B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48137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9D5ABE4E-EB80-423C-BBCE-9C1B77D9B0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BEB8CCC5-38F5-4892-A00B-14B645BBDF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54062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8860175F-F7D5-4464-AD61-5B435528FE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540620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E28C20B0-98AA-4A5B-8CE1-236A3F6CAA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8A56719F-13F0-4B75-8C04-DAACD8FD86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B30555DA-285C-4859-83DE-B16FF6DB13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67AF00E9-C8D6-41C4-9703-5468F51639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540620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D07F88BD-A2E8-4F25-BB43-9372C6C9F3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DFAE35DA-8283-4F4B-8C00-FF8EFE39B3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59977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4340DEBE-A255-48E2-B7B2-AE881651C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59977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FE968FB9-507A-4F2E-B346-15995081B1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4DA99BD8-9C2B-46BF-AA27-ED405540D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50C84F67-D2C2-48DF-8537-DF99C60240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F5CAEB9A-26A6-4FBF-916B-19FC9B0BFC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59977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E4DEDE1B-4819-4E4B-849E-330D7DF56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C441B73E-F19C-4313-8F46-F600603B36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7" y="3659014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014FE805-EF51-4859-A6DF-CF75F9A0F5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2" y="3659014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624CF2A5-BD9E-4570-8560-063BC70F26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2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6BEC415C-7946-43B2-9AC8-348B6B5CD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1B615AD5-3365-43D4-8E16-377A2A2F9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9D184DFD-DD33-491E-90FF-6E4ECA2668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659014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31B62FE1-0262-4B09-ABEA-8AA010137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20C539C6-FAA9-4EBE-93D9-1F946E1449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9" y="371816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8C6EF3FF-09E5-4099-A49B-CA364A6E8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4" y="371816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B3C5E06F-8F1E-4771-AAE4-B34B1D6A3D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4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538D5AE9-76CC-4AE4-B026-656EDCB01B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9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30F1A9B9-52AB-4527-BD4A-1802F7C960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9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46A57D78-C020-4EEF-971D-0C8802889A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71816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7666D7A3-5ABF-4EDE-A0C5-F2099B2D86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5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13BC460A-E0FF-4658-A2FD-A3AF4D51D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40" y="377741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26467CC2-3AB3-4D37-8323-385B7399F7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5" y="377741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563A1F58-33CE-4EDF-B902-3F43F69DA2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6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DDCFAB2F-7E88-4A57-999A-2506A1FE7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83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571BEB66-3787-441F-BB54-80C05C6F13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35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641DC095-611E-4979-8664-6C0EB878FC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82" y="377741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210B9ECF-D859-4919-A9D6-3208548F00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31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4FBC31D4-7E98-452C-8A87-822DE0432C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481374"/>
              <a:ext cx="14097" cy="14096"/>
            </a:xfrm>
            <a:custGeom>
              <a:avLst/>
              <a:gdLst>
                <a:gd name="connsiteX0" fmla="*/ 14097 w 14097"/>
                <a:gd name="connsiteY0" fmla="*/ 7049 h 14096"/>
                <a:gd name="connsiteX1" fmla="*/ 7049 w 14097"/>
                <a:gd name="connsiteY1" fmla="*/ 14097 h 14096"/>
                <a:gd name="connsiteX2" fmla="*/ 0 w 14097"/>
                <a:gd name="connsiteY2" fmla="*/ 7049 h 14096"/>
                <a:gd name="connsiteX3" fmla="*/ 7049 w 14097"/>
                <a:gd name="connsiteY3" fmla="*/ 0 h 14096"/>
                <a:gd name="connsiteX4" fmla="*/ 14097 w 14097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E302346C-F328-435B-87ED-447C6F8542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B94F507E-9E94-432E-AE8A-A6CB2C5D0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9 w 14096"/>
                <a:gd name="connsiteY1" fmla="*/ 14097 h 14096"/>
                <a:gd name="connsiteX2" fmla="*/ 0 w 14096"/>
                <a:gd name="connsiteY2" fmla="*/ 7049 h 14096"/>
                <a:gd name="connsiteX3" fmla="*/ 7049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1FFAC4F0-FD7F-4943-B60E-E276F8B23F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A8A5D871-92FD-43C3-BF94-0B524FA7D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6A79A241-1665-453E-ADD4-18892D4F8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481373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81EABE18-4189-4E07-93C9-9B76673E3E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540622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B658A0EE-6F09-4EF7-B5E7-F23A556BD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54062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15EB019C-C95B-4DE3-BD17-DC20F8007A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5406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2948B3ED-79C1-47C8-B712-0BFB5536C3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54062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13387DB9-900B-422D-90F7-C5C7EB5D59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5406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48FDCCF3-E6D6-4CD0-9D47-02FE785C7A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540631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BC14E8F6-33F6-47CE-9A24-EA71D7149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5997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F78CC38F-63FC-4552-B17B-8D79D3C8F8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89042823-A002-49CE-B03D-ED1291DC13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96EFC6CE-198B-489B-B1EE-72CE842628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49FEA23D-54D9-45D7-9325-1E2F638C9C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59978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2DB04EE3-370F-49CE-BCFE-C2999C3CF2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599782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8BCBCC34-797D-41A8-8AD1-7E03E1BBFF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65902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AFF5C1F8-0EDE-4835-89E6-1FCB2EA395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6171D504-6300-457C-AFCC-064DBB3FC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62ACE739-C8C4-4495-B04C-C3AFC4481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3F4771CD-CDCA-4FFE-8EF5-E42D1781E7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A10C0BFE-A8F9-4E21-9DFD-37A4D26C62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4D8D4EF9-4EF7-4538-A4AE-439F9335EA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718177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7E0500AB-5662-43B9-95C2-2EC80CC54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984021AD-A6A2-4CDA-A953-72FBA7598B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FD1FBF47-CAC8-4385-9DC7-C9BB6167EA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FBAEE482-005F-4288-8D66-09EA246C45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718172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2C5DCF49-33DE-4AFF-818E-42F59F280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71817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866903F3-208B-46D5-925B-254DC74291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2" y="3777419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2550D219-E342-4A38-BB89-575C1EE7A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2" y="377741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5B5485FC-95D0-4660-9594-2C9BD3B776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8" y="377741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2EA358DA-C7E8-4DF8-B7D6-CC58295655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4" y="3777383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7990E8BB-4369-4845-8436-A6F3FE1D1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7" y="37774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D6C050C5-1951-434B-A7FE-D271E73F8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4" y="37774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2400811-7D99-B592-8B07-88BC39BA5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270" y="1130846"/>
            <a:ext cx="4974771" cy="4351338"/>
          </a:xfrm>
        </p:spPr>
        <p:txBody>
          <a:bodyPr>
            <a:normAutofit fontScale="92500" lnSpcReduction="10000"/>
          </a:bodyPr>
          <a:lstStyle/>
          <a:p>
            <a:r>
              <a:rPr lang="cs-CZ" b="0" i="0" u="none" strike="noStrike" dirty="0">
                <a:solidFill>
                  <a:schemeClr val="bg1"/>
                </a:solidFill>
                <a:effectLst/>
              </a:rPr>
              <a:t>Koncept:</a:t>
            </a:r>
          </a:p>
          <a:p>
            <a:pPr lvl="1"/>
            <a:r>
              <a:rPr lang="cs-CZ" b="0" i="0" u="none" strike="noStrike" dirty="0">
                <a:solidFill>
                  <a:schemeClr val="bg1"/>
                </a:solidFill>
                <a:effectLst/>
              </a:rPr>
              <a:t>není ozdoba</a:t>
            </a:r>
          </a:p>
          <a:p>
            <a:pPr lvl="1"/>
            <a:r>
              <a:rPr lang="cs-CZ" b="0" i="0" u="none" strike="noStrike" dirty="0">
                <a:solidFill>
                  <a:schemeClr val="bg1"/>
                </a:solidFill>
                <a:effectLst/>
              </a:rPr>
              <a:t>není módní slovo</a:t>
            </a:r>
          </a:p>
          <a:p>
            <a:pPr lvl="1"/>
            <a:r>
              <a:rPr lang="cs-CZ" b="0" i="0" u="none" strike="noStrike" dirty="0">
                <a:solidFill>
                  <a:schemeClr val="bg1"/>
                </a:solidFill>
                <a:effectLst/>
              </a:rPr>
              <a:t>není povinnost (TČ)</a:t>
            </a:r>
          </a:p>
          <a:p>
            <a:pPr lvl="1"/>
            <a:r>
              <a:rPr lang="cs-CZ" b="0" i="0" u="none" strike="noStrike" dirty="0">
                <a:solidFill>
                  <a:schemeClr val="bg1"/>
                </a:solidFill>
                <a:effectLst/>
              </a:rPr>
              <a:t>&gt; je nástroj, který umožňuje vytvořit argument</a:t>
            </a:r>
          </a:p>
          <a:p>
            <a:pPr lvl="1"/>
            <a:r>
              <a:rPr lang="cs-CZ" dirty="0">
                <a:solidFill>
                  <a:schemeClr val="bg1"/>
                </a:solidFill>
              </a:rPr>
              <a:t>&gt; je vědecký pojem</a:t>
            </a:r>
          </a:p>
          <a:p>
            <a:r>
              <a:rPr lang="cs-CZ" b="0" i="0" u="none" strike="noStrike" dirty="0">
                <a:solidFill>
                  <a:schemeClr val="bg1"/>
                </a:solidFill>
                <a:effectLst/>
              </a:rPr>
              <a:t>Dobové termíny a pojmy </a:t>
            </a:r>
            <a:r>
              <a:rPr lang="cs-CZ" b="0" i="0" u="none" strike="noStrike" dirty="0" err="1">
                <a:solidFill>
                  <a:schemeClr val="bg1"/>
                </a:solidFill>
                <a:effectLst/>
              </a:rPr>
              <a:t>x</a:t>
            </a:r>
            <a:r>
              <a:rPr lang="cs-CZ" dirty="0">
                <a:solidFill>
                  <a:schemeClr val="bg1"/>
                </a:solidFill>
              </a:rPr>
              <a:t> vědecké, abstraktní </a:t>
            </a:r>
            <a:r>
              <a:rPr lang="cs-CZ" b="0" i="0" u="none" strike="noStrike" dirty="0">
                <a:solidFill>
                  <a:schemeClr val="bg1"/>
                </a:solidFill>
                <a:effectLst/>
              </a:rPr>
              <a:t>pojmy (ideální typ)</a:t>
            </a:r>
          </a:p>
          <a:p>
            <a:pPr lvl="1"/>
            <a:r>
              <a:rPr lang="cs-CZ" dirty="0">
                <a:solidFill>
                  <a:schemeClr val="bg1"/>
                </a:solidFill>
              </a:rPr>
              <a:t>Revoluce</a:t>
            </a:r>
          </a:p>
          <a:p>
            <a:pPr lvl="1"/>
            <a:r>
              <a:rPr lang="cs-CZ" b="0" i="0" u="none" strike="noStrike" dirty="0">
                <a:solidFill>
                  <a:schemeClr val="bg1"/>
                </a:solidFill>
                <a:effectLst/>
              </a:rPr>
              <a:t>Třída</a:t>
            </a:r>
          </a:p>
          <a:p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424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E0A5C5C-2A95-428E-9F6A-0D29EBD57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8395" y="1040837"/>
            <a:ext cx="4754948" cy="4754948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056F38F-7C4E-461D-8709-7D0024AE1F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411" y="1029607"/>
            <a:ext cx="4754948" cy="4754948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7278469-3C3C-49CE-AEEE-E176A4900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9960" y="934855"/>
            <a:ext cx="4754948" cy="475494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D2A65E3-CE6D-1B31-7694-F0281320A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368" y="1877492"/>
            <a:ext cx="4030132" cy="3215373"/>
          </a:xfrm>
        </p:spPr>
        <p:txBody>
          <a:bodyPr>
            <a:normAutofit/>
          </a:bodyPr>
          <a:lstStyle/>
          <a:p>
            <a:pPr algn="ctr"/>
            <a:r>
              <a:rPr lang="cs-CZ" b="1" i="0" u="none" strike="noStrike">
                <a:solidFill>
                  <a:schemeClr val="bg1"/>
                </a:solidFill>
                <a:effectLst/>
              </a:rPr>
              <a:t>Co je to koncept a jak s ním pracovat v DP?</a:t>
            </a:r>
            <a:br>
              <a:rPr lang="cs-CZ" b="1" i="0" u="none" strike="noStrike">
                <a:solidFill>
                  <a:schemeClr val="bg1"/>
                </a:solidFill>
                <a:effectLst/>
              </a:rPr>
            </a:br>
            <a:endParaRPr lang="cs-CZ">
              <a:solidFill>
                <a:schemeClr val="bg1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3DC754C-7E09-422D-A8BB-AF632E90DF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5A741B9-65EC-4C5B-9FE0-4A1857577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0BB4301-41FA-4453-956F-A11CC664B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20" name="Graphic 212">
            <a:extLst>
              <a:ext uri="{FF2B5EF4-FFF2-40B4-BE49-F238E27FC236}">
                <a16:creationId xmlns:a16="http://schemas.microsoft.com/office/drawing/2014/main" id="{4C6598AB-1C17-4D54-951C-A082D94AC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2" name="Graphic 212">
            <a:extLst>
              <a:ext uri="{FF2B5EF4-FFF2-40B4-BE49-F238E27FC236}">
                <a16:creationId xmlns:a16="http://schemas.microsoft.com/office/drawing/2014/main" id="{C83B66D7-137D-4AC1-B172-53D60F08BE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6B92503-6984-4D15-8B98-8718709B78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8DDF938-524E-4C18-A47D-C00627832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C5631D-C76C-E68D-8DC3-97C006480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868" y="457812"/>
            <a:ext cx="5737392" cy="5560216"/>
          </a:xfrm>
        </p:spPr>
        <p:txBody>
          <a:bodyPr>
            <a:normAutofit/>
          </a:bodyPr>
          <a:lstStyle/>
          <a:p>
            <a:r>
              <a:rPr lang="cs-CZ" sz="2400" b="1" i="0" u="none" strike="noStrike" dirty="0">
                <a:solidFill>
                  <a:schemeClr val="bg1"/>
                </a:solidFill>
                <a:effectLst/>
              </a:rPr>
              <a:t>Proč se vůbec zabývat koncepty?</a:t>
            </a:r>
          </a:p>
          <a:p>
            <a:pPr lvl="1"/>
            <a:r>
              <a:rPr lang="cs-CZ" b="0" i="0" u="none" strike="noStrike" dirty="0">
                <a:solidFill>
                  <a:schemeClr val="bg1"/>
                </a:solidFill>
                <a:effectLst/>
              </a:rPr>
              <a:t>DP není:</a:t>
            </a:r>
          </a:p>
          <a:p>
            <a:pPr lvl="2"/>
            <a:r>
              <a:rPr lang="cs-CZ" sz="2400" b="0" i="0" u="none" strike="noStrike" dirty="0">
                <a:solidFill>
                  <a:schemeClr val="bg1"/>
                </a:solidFill>
                <a:effectLst/>
              </a:rPr>
              <a:t>popis historické události</a:t>
            </a:r>
          </a:p>
          <a:p>
            <a:pPr lvl="2"/>
            <a:r>
              <a:rPr lang="cs-CZ" sz="2400" b="0" i="0" u="none" strike="noStrike" dirty="0">
                <a:solidFill>
                  <a:schemeClr val="bg1"/>
                </a:solidFill>
                <a:effectLst/>
              </a:rPr>
              <a:t>(pře)vyprávění minulého děje, fenoménu</a:t>
            </a:r>
          </a:p>
          <a:p>
            <a:pPr lvl="2"/>
            <a:r>
              <a:rPr lang="cs-CZ" sz="2400" b="0" i="0" u="none" strike="noStrike" dirty="0">
                <a:solidFill>
                  <a:schemeClr val="bg1"/>
                </a:solidFill>
                <a:effectLst/>
              </a:rPr>
              <a:t>shrnutí literatury</a:t>
            </a:r>
          </a:p>
          <a:p>
            <a:pPr lvl="1"/>
            <a:r>
              <a:rPr lang="cs-CZ" b="0" i="0" u="none" strike="noStrike" dirty="0">
                <a:solidFill>
                  <a:schemeClr val="bg1"/>
                </a:solidFill>
                <a:effectLst/>
              </a:rPr>
              <a:t>DP je </a:t>
            </a:r>
            <a:r>
              <a:rPr lang="cs-CZ" b="1" i="0" u="none" strike="noStrike" dirty="0">
                <a:solidFill>
                  <a:schemeClr val="bg1"/>
                </a:solidFill>
                <a:effectLst/>
              </a:rPr>
              <a:t>interpretace</a:t>
            </a:r>
            <a:r>
              <a:rPr lang="cs-CZ" dirty="0">
                <a:solidFill>
                  <a:schemeClr val="bg1"/>
                </a:solidFill>
              </a:rPr>
              <a:t>!!! Ta </a:t>
            </a:r>
            <a:r>
              <a:rPr lang="cs-CZ" b="0" i="0" u="none" strike="noStrike" dirty="0">
                <a:solidFill>
                  <a:schemeClr val="bg1"/>
                </a:solidFill>
                <a:effectLst/>
              </a:rPr>
              <a:t>probíhá prostřednictvím:</a:t>
            </a:r>
          </a:p>
          <a:p>
            <a:pPr lvl="2"/>
            <a:r>
              <a:rPr lang="cs-CZ" sz="2400" b="0" i="0" u="none" strike="noStrike" dirty="0">
                <a:solidFill>
                  <a:schemeClr val="bg1"/>
                </a:solidFill>
                <a:effectLst/>
              </a:rPr>
              <a:t>pojmů</a:t>
            </a:r>
          </a:p>
          <a:p>
            <a:pPr lvl="2"/>
            <a:r>
              <a:rPr lang="cs-CZ" sz="2400" b="0" i="0" u="none" strike="noStrike" dirty="0">
                <a:solidFill>
                  <a:schemeClr val="bg1"/>
                </a:solidFill>
                <a:effectLst/>
              </a:rPr>
              <a:t>kategorií</a:t>
            </a:r>
          </a:p>
          <a:p>
            <a:pPr lvl="2"/>
            <a:r>
              <a:rPr lang="cs-CZ" sz="2400" b="0" i="0" u="none" strike="noStrike" dirty="0">
                <a:solidFill>
                  <a:schemeClr val="bg1"/>
                </a:solidFill>
                <a:effectLst/>
              </a:rPr>
              <a:t>analytických nástrojů</a:t>
            </a:r>
          </a:p>
          <a:p>
            <a:r>
              <a:rPr lang="cs-CZ" sz="2400" b="0" i="0" u="none" strike="noStrike" dirty="0">
                <a:solidFill>
                  <a:schemeClr val="bg1"/>
                </a:solidFill>
                <a:effectLst/>
              </a:rPr>
              <a:t>&gt;tedy prostřednictvím </a:t>
            </a:r>
            <a:r>
              <a:rPr lang="cs-CZ" sz="2400" b="1" i="0" u="none" strike="noStrike" dirty="0">
                <a:solidFill>
                  <a:schemeClr val="bg1"/>
                </a:solidFill>
                <a:effectLst/>
              </a:rPr>
              <a:t>konceptů</a:t>
            </a:r>
            <a:endParaRPr lang="cs-CZ" sz="2400" b="0" i="0" u="none" strike="noStrike" dirty="0">
              <a:solidFill>
                <a:schemeClr val="bg1"/>
              </a:solidFill>
              <a:effectLst/>
            </a:endParaRPr>
          </a:p>
          <a:p>
            <a:endParaRPr lang="cs-CZ" sz="1500" dirty="0">
              <a:solidFill>
                <a:schemeClr val="bg1"/>
              </a:solidFill>
            </a:endParaRPr>
          </a:p>
        </p:txBody>
      </p:sp>
      <p:grpSp>
        <p:nvGrpSpPr>
          <p:cNvPr id="28" name="Graphic 185">
            <a:extLst>
              <a:ext uri="{FF2B5EF4-FFF2-40B4-BE49-F238E27FC236}">
                <a16:creationId xmlns:a16="http://schemas.microsoft.com/office/drawing/2014/main" id="{3773FAF5-C452-4455-9411-D6AF5EBD4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812239" y="61394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ECA0D96-F63C-4F7B-BE16-0F3FE76D7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4F83A81-0546-400A-918A-90C9C48B8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741F692-A5B6-4215-86D9-B1FD4FF26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C0876CB-9C60-4580-8FED-CD64EC766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879B3B7-48DB-4D3A-BB33-02766EAD3D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21392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Rectangle 8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4" name="Oval 10">
            <a:extLst>
              <a:ext uri="{FF2B5EF4-FFF2-40B4-BE49-F238E27FC236}">
                <a16:creationId xmlns:a16="http://schemas.microsoft.com/office/drawing/2014/main" id="{EAED1919-54A1-41C9-B30B-A3FF3F58E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026220" y="98104"/>
            <a:ext cx="4288094" cy="4288094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99F3F4E-4D34-DB72-865A-142B62A888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4982" y="941355"/>
            <a:ext cx="1790569" cy="2601592"/>
          </a:xfrm>
          <a:prstGeom prst="rect">
            <a:avLst/>
          </a:prstGeom>
        </p:spPr>
      </p:pic>
      <p:grpSp>
        <p:nvGrpSpPr>
          <p:cNvPr id="195" name="Group 12">
            <a:extLst>
              <a:ext uri="{FF2B5EF4-FFF2-40B4-BE49-F238E27FC236}">
                <a16:creationId xmlns:a16="http://schemas.microsoft.com/office/drawing/2014/main" id="{C4751043-2EE3-4222-9979-8E61D93DA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1848" y="2813300"/>
            <a:ext cx="3757487" cy="3757487"/>
            <a:chOff x="1881974" y="1174396"/>
            <a:chExt cx="5290997" cy="5290997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3FD8213-DB67-4E29-9615-984DB59917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1974" y="1174396"/>
              <a:ext cx="5290997" cy="5290997"/>
            </a:xfrm>
            <a:prstGeom prst="ellipse">
              <a:avLst/>
            </a:prstGeom>
            <a:solidFill>
              <a:srgbClr val="FFFFFF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4">
              <a:extLst>
                <a:ext uri="{FF2B5EF4-FFF2-40B4-BE49-F238E27FC236}">
                  <a16:creationId xmlns:a16="http://schemas.microsoft.com/office/drawing/2014/main" id="{84EDB257-28CF-422F-AE6A-B99E3FE811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1974" y="1174396"/>
              <a:ext cx="5290997" cy="5290997"/>
            </a:xfrm>
            <a:prstGeom prst="ellipse">
              <a:avLst/>
            </a:prstGeom>
            <a:solidFill>
              <a:schemeClr val="accent2">
                <a:alpha val="30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97" name="Oval 16">
            <a:extLst>
              <a:ext uri="{FF2B5EF4-FFF2-40B4-BE49-F238E27FC236}">
                <a16:creationId xmlns:a16="http://schemas.microsoft.com/office/drawing/2014/main" id="{FFFEB18F-F81F-4CED-BE64-EB888A77C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4350" y="2762501"/>
            <a:ext cx="3744592" cy="3744592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1F94F5D-E83C-D9FE-8EF0-5B181EF97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591" y="3404608"/>
            <a:ext cx="3520789" cy="2666087"/>
          </a:xfrm>
        </p:spPr>
        <p:txBody>
          <a:bodyPr>
            <a:normAutofit/>
          </a:bodyPr>
          <a:lstStyle/>
          <a:p>
            <a:pPr algn="ctr"/>
            <a:r>
              <a:rPr lang="cs-CZ" b="1" i="0" u="none" strike="noStrike">
                <a:solidFill>
                  <a:schemeClr val="bg1"/>
                </a:solidFill>
                <a:effectLst/>
              </a:rPr>
              <a:t>Co je to koncept?</a:t>
            </a:r>
            <a:br>
              <a:rPr lang="cs-CZ" b="1" i="0" u="none" strike="noStrike">
                <a:solidFill>
                  <a:schemeClr val="bg1"/>
                </a:solidFill>
                <a:effectLst/>
              </a:rPr>
            </a:br>
            <a:endParaRPr lang="cs-CZ">
              <a:solidFill>
                <a:schemeClr val="bg1"/>
              </a:solidFill>
            </a:endParaRPr>
          </a:p>
        </p:txBody>
      </p:sp>
      <p:grpSp>
        <p:nvGrpSpPr>
          <p:cNvPr id="198" name="Graphic 190">
            <a:extLst>
              <a:ext uri="{FF2B5EF4-FFF2-40B4-BE49-F238E27FC236}">
                <a16:creationId xmlns:a16="http://schemas.microsoft.com/office/drawing/2014/main" id="{00E015F5-1A99-4E40-BC3D-770780299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3117" y="1193254"/>
            <a:ext cx="1291642" cy="429215"/>
            <a:chOff x="2504802" y="1755501"/>
            <a:chExt cx="1598829" cy="531293"/>
          </a:xfrm>
          <a:solidFill>
            <a:schemeClr val="bg1"/>
          </a:solidFill>
        </p:grpSpPr>
        <p:sp>
          <p:nvSpPr>
            <p:cNvPr id="199" name="Freeform: Shape 19">
              <a:extLst>
                <a:ext uri="{FF2B5EF4-FFF2-40B4-BE49-F238E27FC236}">
                  <a16:creationId xmlns:a16="http://schemas.microsoft.com/office/drawing/2014/main" id="{3FE6F571-2BB7-46DA-A3D9-B32ADDC16A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2113855"/>
              <a:ext cx="1598614" cy="172939"/>
            </a:xfrm>
            <a:custGeom>
              <a:avLst/>
              <a:gdLst>
                <a:gd name="connsiteX0" fmla="*/ 1248648 w 1598614"/>
                <a:gd name="connsiteY0" fmla="*/ 172939 h 172939"/>
                <a:gd name="connsiteX1" fmla="*/ 1123031 w 1598614"/>
                <a:gd name="connsiteY1" fmla="*/ 92708 h 172939"/>
                <a:gd name="connsiteX2" fmla="*/ 1024085 w 1598614"/>
                <a:gd name="connsiteY2" fmla="*/ 29469 h 172939"/>
                <a:gd name="connsiteX3" fmla="*/ 925140 w 1598614"/>
                <a:gd name="connsiteY3" fmla="*/ 92708 h 172939"/>
                <a:gd name="connsiteX4" fmla="*/ 799522 w 1598614"/>
                <a:gd name="connsiteY4" fmla="*/ 172939 h 172939"/>
                <a:gd name="connsiteX5" fmla="*/ 799522 w 1598614"/>
                <a:gd name="connsiteY5" fmla="*/ 172939 h 172939"/>
                <a:gd name="connsiteX6" fmla="*/ 673905 w 1598614"/>
                <a:gd name="connsiteY6" fmla="*/ 92708 h 172939"/>
                <a:gd name="connsiteX7" fmla="*/ 574959 w 1598614"/>
                <a:gd name="connsiteY7" fmla="*/ 29469 h 172939"/>
                <a:gd name="connsiteX8" fmla="*/ 476014 w 1598614"/>
                <a:gd name="connsiteY8" fmla="*/ 92708 h 172939"/>
                <a:gd name="connsiteX9" fmla="*/ 350396 w 1598614"/>
                <a:gd name="connsiteY9" fmla="*/ 172939 h 172939"/>
                <a:gd name="connsiteX10" fmla="*/ 224778 w 1598614"/>
                <a:gd name="connsiteY10" fmla="*/ 92708 h 172939"/>
                <a:gd name="connsiteX11" fmla="*/ 125833 w 1598614"/>
                <a:gd name="connsiteY11" fmla="*/ 29469 h 172939"/>
                <a:gd name="connsiteX12" fmla="*/ 26887 w 1598614"/>
                <a:gd name="connsiteY12" fmla="*/ 92708 h 172939"/>
                <a:gd name="connsiteX13" fmla="*/ 0 w 1598614"/>
                <a:gd name="connsiteY13" fmla="*/ 80232 h 172939"/>
                <a:gd name="connsiteX14" fmla="*/ 125618 w 1598614"/>
                <a:gd name="connsiteY14" fmla="*/ 0 h 172939"/>
                <a:gd name="connsiteX15" fmla="*/ 251235 w 1598614"/>
                <a:gd name="connsiteY15" fmla="*/ 80232 h 172939"/>
                <a:gd name="connsiteX16" fmla="*/ 350181 w 1598614"/>
                <a:gd name="connsiteY16" fmla="*/ 143471 h 172939"/>
                <a:gd name="connsiteX17" fmla="*/ 449126 w 1598614"/>
                <a:gd name="connsiteY17" fmla="*/ 80232 h 172939"/>
                <a:gd name="connsiteX18" fmla="*/ 574744 w 1598614"/>
                <a:gd name="connsiteY18" fmla="*/ 0 h 172939"/>
                <a:gd name="connsiteX19" fmla="*/ 700362 w 1598614"/>
                <a:gd name="connsiteY19" fmla="*/ 80232 h 172939"/>
                <a:gd name="connsiteX20" fmla="*/ 799307 w 1598614"/>
                <a:gd name="connsiteY20" fmla="*/ 143471 h 172939"/>
                <a:gd name="connsiteX21" fmla="*/ 799307 w 1598614"/>
                <a:gd name="connsiteY21" fmla="*/ 143471 h 172939"/>
                <a:gd name="connsiteX22" fmla="*/ 898253 w 1598614"/>
                <a:gd name="connsiteY22" fmla="*/ 80232 h 172939"/>
                <a:gd name="connsiteX23" fmla="*/ 1023870 w 1598614"/>
                <a:gd name="connsiteY23" fmla="*/ 0 h 172939"/>
                <a:gd name="connsiteX24" fmla="*/ 1149488 w 1598614"/>
                <a:gd name="connsiteY24" fmla="*/ 80232 h 172939"/>
                <a:gd name="connsiteX25" fmla="*/ 1248433 w 1598614"/>
                <a:gd name="connsiteY25" fmla="*/ 143471 h 172939"/>
                <a:gd name="connsiteX26" fmla="*/ 1347379 w 1598614"/>
                <a:gd name="connsiteY26" fmla="*/ 80232 h 172939"/>
                <a:gd name="connsiteX27" fmla="*/ 1472997 w 1598614"/>
                <a:gd name="connsiteY27" fmla="*/ 0 h 172939"/>
                <a:gd name="connsiteX28" fmla="*/ 1598614 w 1598614"/>
                <a:gd name="connsiteY28" fmla="*/ 80232 h 172939"/>
                <a:gd name="connsiteX29" fmla="*/ 1571942 w 1598614"/>
                <a:gd name="connsiteY29" fmla="*/ 92708 h 172939"/>
                <a:gd name="connsiteX30" fmla="*/ 1472997 w 1598614"/>
                <a:gd name="connsiteY30" fmla="*/ 29469 h 172939"/>
                <a:gd name="connsiteX31" fmla="*/ 1374051 w 1598614"/>
                <a:gd name="connsiteY31" fmla="*/ 92708 h 172939"/>
                <a:gd name="connsiteX32" fmla="*/ 1248648 w 1598614"/>
                <a:gd name="connsiteY32" fmla="*/ 172939 h 17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614" h="172939">
                  <a:moveTo>
                    <a:pt x="1248648" y="172939"/>
                  </a:moveTo>
                  <a:cubicBezTo>
                    <a:pt x="1194229" y="172939"/>
                    <a:pt x="1146046" y="142180"/>
                    <a:pt x="1123031" y="92708"/>
                  </a:cubicBezTo>
                  <a:cubicBezTo>
                    <a:pt x="1104962" y="53775"/>
                    <a:pt x="1067105" y="29469"/>
                    <a:pt x="1024085" y="29469"/>
                  </a:cubicBezTo>
                  <a:cubicBezTo>
                    <a:pt x="981066" y="29469"/>
                    <a:pt x="943208" y="53775"/>
                    <a:pt x="925140" y="92708"/>
                  </a:cubicBezTo>
                  <a:cubicBezTo>
                    <a:pt x="902124" y="142180"/>
                    <a:pt x="853942" y="172939"/>
                    <a:pt x="799522" y="172939"/>
                  </a:cubicBezTo>
                  <a:cubicBezTo>
                    <a:pt x="799522" y="172939"/>
                    <a:pt x="799522" y="172939"/>
                    <a:pt x="799522" y="172939"/>
                  </a:cubicBezTo>
                  <a:cubicBezTo>
                    <a:pt x="744887" y="172939"/>
                    <a:pt x="696920" y="142180"/>
                    <a:pt x="673905" y="92708"/>
                  </a:cubicBezTo>
                  <a:cubicBezTo>
                    <a:pt x="655836" y="53775"/>
                    <a:pt x="617979" y="29469"/>
                    <a:pt x="574959" y="29469"/>
                  </a:cubicBezTo>
                  <a:cubicBezTo>
                    <a:pt x="531939" y="29469"/>
                    <a:pt x="494082" y="53775"/>
                    <a:pt x="476014" y="92708"/>
                  </a:cubicBezTo>
                  <a:cubicBezTo>
                    <a:pt x="452998" y="142180"/>
                    <a:pt x="405031" y="172939"/>
                    <a:pt x="350396" y="172939"/>
                  </a:cubicBezTo>
                  <a:cubicBezTo>
                    <a:pt x="295976" y="172939"/>
                    <a:pt x="247794" y="142180"/>
                    <a:pt x="224778" y="92708"/>
                  </a:cubicBezTo>
                  <a:cubicBezTo>
                    <a:pt x="206710" y="53775"/>
                    <a:pt x="168853" y="29469"/>
                    <a:pt x="125833" y="29469"/>
                  </a:cubicBezTo>
                  <a:cubicBezTo>
                    <a:pt x="82813" y="29469"/>
                    <a:pt x="44956" y="53775"/>
                    <a:pt x="26887" y="92708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268" y="30759"/>
                    <a:pt x="969235" y="0"/>
                    <a:pt x="1023870" y="0"/>
                  </a:cubicBezTo>
                  <a:cubicBezTo>
                    <a:pt x="1078505" y="0"/>
                    <a:pt x="1126472" y="30759"/>
                    <a:pt x="1149488" y="80232"/>
                  </a:cubicBezTo>
                  <a:cubicBezTo>
                    <a:pt x="1167556" y="119165"/>
                    <a:pt x="1205414" y="143471"/>
                    <a:pt x="1248433" y="143471"/>
                  </a:cubicBezTo>
                  <a:cubicBezTo>
                    <a:pt x="1291453" y="143471"/>
                    <a:pt x="1329311" y="119165"/>
                    <a:pt x="1347379" y="80232"/>
                  </a:cubicBezTo>
                  <a:cubicBezTo>
                    <a:pt x="1370394" y="30759"/>
                    <a:pt x="1418361" y="0"/>
                    <a:pt x="1472997" y="0"/>
                  </a:cubicBezTo>
                  <a:cubicBezTo>
                    <a:pt x="1527632" y="0"/>
                    <a:pt x="1575814" y="30759"/>
                    <a:pt x="1598614" y="80232"/>
                  </a:cubicBezTo>
                  <a:lnTo>
                    <a:pt x="1571942" y="92708"/>
                  </a:lnTo>
                  <a:cubicBezTo>
                    <a:pt x="1553874" y="53775"/>
                    <a:pt x="1515801" y="29469"/>
                    <a:pt x="1472997" y="29469"/>
                  </a:cubicBezTo>
                  <a:cubicBezTo>
                    <a:pt x="1429977" y="29469"/>
                    <a:pt x="1392119" y="53775"/>
                    <a:pt x="1374051" y="92708"/>
                  </a:cubicBezTo>
                  <a:cubicBezTo>
                    <a:pt x="1351251" y="142180"/>
                    <a:pt x="1303069" y="172939"/>
                    <a:pt x="1248648" y="172939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20">
              <a:extLst>
                <a:ext uri="{FF2B5EF4-FFF2-40B4-BE49-F238E27FC236}">
                  <a16:creationId xmlns:a16="http://schemas.microsoft.com/office/drawing/2014/main" id="{A905CC16-753C-4B9F-B3E2-C456795AE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1755501"/>
              <a:ext cx="1598829" cy="172724"/>
            </a:xfrm>
            <a:custGeom>
              <a:avLst/>
              <a:gdLst>
                <a:gd name="connsiteX0" fmla="*/ 1248648 w 1598829"/>
                <a:gd name="connsiteY0" fmla="*/ 172724 h 172724"/>
                <a:gd name="connsiteX1" fmla="*/ 1123031 w 1598829"/>
                <a:gd name="connsiteY1" fmla="*/ 92492 h 172724"/>
                <a:gd name="connsiteX2" fmla="*/ 1024085 w 1598829"/>
                <a:gd name="connsiteY2" fmla="*/ 29253 h 172724"/>
                <a:gd name="connsiteX3" fmla="*/ 925140 w 1598829"/>
                <a:gd name="connsiteY3" fmla="*/ 92492 h 172724"/>
                <a:gd name="connsiteX4" fmla="*/ 799522 w 1598829"/>
                <a:gd name="connsiteY4" fmla="*/ 172724 h 172724"/>
                <a:gd name="connsiteX5" fmla="*/ 799522 w 1598829"/>
                <a:gd name="connsiteY5" fmla="*/ 172724 h 172724"/>
                <a:gd name="connsiteX6" fmla="*/ 673905 w 1598829"/>
                <a:gd name="connsiteY6" fmla="*/ 92492 h 172724"/>
                <a:gd name="connsiteX7" fmla="*/ 574959 w 1598829"/>
                <a:gd name="connsiteY7" fmla="*/ 29253 h 172724"/>
                <a:gd name="connsiteX8" fmla="*/ 476014 w 1598829"/>
                <a:gd name="connsiteY8" fmla="*/ 92492 h 172724"/>
                <a:gd name="connsiteX9" fmla="*/ 350396 w 1598829"/>
                <a:gd name="connsiteY9" fmla="*/ 172724 h 172724"/>
                <a:gd name="connsiteX10" fmla="*/ 224778 w 1598829"/>
                <a:gd name="connsiteY10" fmla="*/ 92492 h 172724"/>
                <a:gd name="connsiteX11" fmla="*/ 125833 w 1598829"/>
                <a:gd name="connsiteY11" fmla="*/ 29253 h 172724"/>
                <a:gd name="connsiteX12" fmla="*/ 26887 w 1598829"/>
                <a:gd name="connsiteY12" fmla="*/ 92492 h 172724"/>
                <a:gd name="connsiteX13" fmla="*/ 0 w 1598829"/>
                <a:gd name="connsiteY13" fmla="*/ 80232 h 172724"/>
                <a:gd name="connsiteX14" fmla="*/ 125618 w 1598829"/>
                <a:gd name="connsiteY14" fmla="*/ 0 h 172724"/>
                <a:gd name="connsiteX15" fmla="*/ 251235 w 1598829"/>
                <a:gd name="connsiteY15" fmla="*/ 80232 h 172724"/>
                <a:gd name="connsiteX16" fmla="*/ 350181 w 1598829"/>
                <a:gd name="connsiteY16" fmla="*/ 143471 h 172724"/>
                <a:gd name="connsiteX17" fmla="*/ 449126 w 1598829"/>
                <a:gd name="connsiteY17" fmla="*/ 80232 h 172724"/>
                <a:gd name="connsiteX18" fmla="*/ 574744 w 1598829"/>
                <a:gd name="connsiteY18" fmla="*/ 0 h 172724"/>
                <a:gd name="connsiteX19" fmla="*/ 700362 w 1598829"/>
                <a:gd name="connsiteY19" fmla="*/ 80232 h 172724"/>
                <a:gd name="connsiteX20" fmla="*/ 799307 w 1598829"/>
                <a:gd name="connsiteY20" fmla="*/ 143471 h 172724"/>
                <a:gd name="connsiteX21" fmla="*/ 799307 w 1598829"/>
                <a:gd name="connsiteY21" fmla="*/ 143471 h 172724"/>
                <a:gd name="connsiteX22" fmla="*/ 898253 w 1598829"/>
                <a:gd name="connsiteY22" fmla="*/ 80232 h 172724"/>
                <a:gd name="connsiteX23" fmla="*/ 1024085 w 1598829"/>
                <a:gd name="connsiteY23" fmla="*/ 0 h 172724"/>
                <a:gd name="connsiteX24" fmla="*/ 1149703 w 1598829"/>
                <a:gd name="connsiteY24" fmla="*/ 80232 h 172724"/>
                <a:gd name="connsiteX25" fmla="*/ 1248648 w 1598829"/>
                <a:gd name="connsiteY25" fmla="*/ 143471 h 172724"/>
                <a:gd name="connsiteX26" fmla="*/ 1347594 w 1598829"/>
                <a:gd name="connsiteY26" fmla="*/ 80232 h 172724"/>
                <a:gd name="connsiteX27" fmla="*/ 1473212 w 1598829"/>
                <a:gd name="connsiteY27" fmla="*/ 0 h 172724"/>
                <a:gd name="connsiteX28" fmla="*/ 1598829 w 1598829"/>
                <a:gd name="connsiteY28" fmla="*/ 80232 h 172724"/>
                <a:gd name="connsiteX29" fmla="*/ 1572157 w 1598829"/>
                <a:gd name="connsiteY29" fmla="*/ 92492 h 172724"/>
                <a:gd name="connsiteX30" fmla="*/ 1473212 w 1598829"/>
                <a:gd name="connsiteY30" fmla="*/ 29253 h 172724"/>
                <a:gd name="connsiteX31" fmla="*/ 1374266 w 1598829"/>
                <a:gd name="connsiteY31" fmla="*/ 92492 h 172724"/>
                <a:gd name="connsiteX32" fmla="*/ 1248648 w 1598829"/>
                <a:gd name="connsiteY32" fmla="*/ 172724 h 17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829" h="172724">
                  <a:moveTo>
                    <a:pt x="1248648" y="172724"/>
                  </a:moveTo>
                  <a:cubicBezTo>
                    <a:pt x="1194229" y="172724"/>
                    <a:pt x="1146046" y="141965"/>
                    <a:pt x="1123031" y="92492"/>
                  </a:cubicBezTo>
                  <a:cubicBezTo>
                    <a:pt x="1104962" y="53560"/>
                    <a:pt x="1067105" y="29253"/>
                    <a:pt x="1024085" y="29253"/>
                  </a:cubicBezTo>
                  <a:cubicBezTo>
                    <a:pt x="981066" y="29253"/>
                    <a:pt x="943208" y="53560"/>
                    <a:pt x="925140" y="92492"/>
                  </a:cubicBezTo>
                  <a:cubicBezTo>
                    <a:pt x="902124" y="141965"/>
                    <a:pt x="853942" y="172724"/>
                    <a:pt x="799522" y="172724"/>
                  </a:cubicBezTo>
                  <a:cubicBezTo>
                    <a:pt x="799522" y="172724"/>
                    <a:pt x="799522" y="172724"/>
                    <a:pt x="799522" y="172724"/>
                  </a:cubicBezTo>
                  <a:cubicBezTo>
                    <a:pt x="744887" y="172724"/>
                    <a:pt x="696920" y="141965"/>
                    <a:pt x="673905" y="92492"/>
                  </a:cubicBezTo>
                  <a:cubicBezTo>
                    <a:pt x="655836" y="53560"/>
                    <a:pt x="617979" y="29253"/>
                    <a:pt x="574959" y="29253"/>
                  </a:cubicBezTo>
                  <a:cubicBezTo>
                    <a:pt x="531939" y="29253"/>
                    <a:pt x="494082" y="53560"/>
                    <a:pt x="476014" y="92492"/>
                  </a:cubicBezTo>
                  <a:cubicBezTo>
                    <a:pt x="452998" y="141965"/>
                    <a:pt x="405031" y="172724"/>
                    <a:pt x="350396" y="172724"/>
                  </a:cubicBezTo>
                  <a:cubicBezTo>
                    <a:pt x="295976" y="172724"/>
                    <a:pt x="247794" y="141965"/>
                    <a:pt x="224778" y="92492"/>
                  </a:cubicBezTo>
                  <a:cubicBezTo>
                    <a:pt x="206710" y="53560"/>
                    <a:pt x="168853" y="29253"/>
                    <a:pt x="125833" y="29253"/>
                  </a:cubicBezTo>
                  <a:cubicBezTo>
                    <a:pt x="82813" y="29253"/>
                    <a:pt x="44956" y="53560"/>
                    <a:pt x="26887" y="92492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483" y="30759"/>
                    <a:pt x="969450" y="0"/>
                    <a:pt x="1024085" y="0"/>
                  </a:cubicBezTo>
                  <a:cubicBezTo>
                    <a:pt x="1078720" y="0"/>
                    <a:pt x="1126688" y="30759"/>
                    <a:pt x="1149703" y="80232"/>
                  </a:cubicBezTo>
                  <a:cubicBezTo>
                    <a:pt x="1167771" y="119165"/>
                    <a:pt x="1205629" y="143471"/>
                    <a:pt x="1248648" y="143471"/>
                  </a:cubicBezTo>
                  <a:cubicBezTo>
                    <a:pt x="1291668" y="143471"/>
                    <a:pt x="1329526" y="119165"/>
                    <a:pt x="1347594" y="80232"/>
                  </a:cubicBezTo>
                  <a:cubicBezTo>
                    <a:pt x="1370610" y="30759"/>
                    <a:pt x="1418792" y="0"/>
                    <a:pt x="1473212" y="0"/>
                  </a:cubicBezTo>
                  <a:cubicBezTo>
                    <a:pt x="1527847" y="0"/>
                    <a:pt x="1576029" y="30759"/>
                    <a:pt x="1598829" y="80232"/>
                  </a:cubicBezTo>
                  <a:lnTo>
                    <a:pt x="1572157" y="92492"/>
                  </a:lnTo>
                  <a:cubicBezTo>
                    <a:pt x="1554089" y="53560"/>
                    <a:pt x="1516016" y="29253"/>
                    <a:pt x="1473212" y="29253"/>
                  </a:cubicBezTo>
                  <a:cubicBezTo>
                    <a:pt x="1430192" y="29253"/>
                    <a:pt x="1392335" y="53560"/>
                    <a:pt x="1374266" y="92492"/>
                  </a:cubicBezTo>
                  <a:cubicBezTo>
                    <a:pt x="1351251" y="141965"/>
                    <a:pt x="1303069" y="172724"/>
                    <a:pt x="1248648" y="172724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1" name="Graphic 4">
            <a:extLst>
              <a:ext uri="{FF2B5EF4-FFF2-40B4-BE49-F238E27FC236}">
                <a16:creationId xmlns:a16="http://schemas.microsoft.com/office/drawing/2014/main" id="{5468B3A9-705E-43C3-A742-0619B0D8F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80915" y="4748271"/>
            <a:ext cx="1330536" cy="1330521"/>
            <a:chOff x="5734037" y="3067039"/>
            <a:chExt cx="724483" cy="724489"/>
          </a:xfrm>
          <a:solidFill>
            <a:schemeClr val="bg1"/>
          </a:solidFill>
        </p:grpSpPr>
        <p:sp>
          <p:nvSpPr>
            <p:cNvPr id="202" name="Freeform: Shape 23">
              <a:extLst>
                <a:ext uri="{FF2B5EF4-FFF2-40B4-BE49-F238E27FC236}">
                  <a16:creationId xmlns:a16="http://schemas.microsoft.com/office/drawing/2014/main" id="{29D439AD-5D67-497C-B831-D17FC3E592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067039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3F54BF2-C71C-45C5-9408-3B5E011B0F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BBABE17-DB56-44AB-934B-63C07C79F0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CB483D20-A128-4076-AF54-88646172B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5EFA818-FDDA-49E9-B11F-E9DC1854A9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A1F8728-F8F7-4828-A718-A15E7663EA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DA1F73F-AA1D-41D7-BAAB-292FD94A3E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9441DEA-C85E-4B9C-A48D-8437854C4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126284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5EBAA20-1368-4495-8D7C-820FAD8ECF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12628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FB92591-626C-4D2B-A3E6-EC8742D67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392448D-513F-4528-9D8D-A151982041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1946BAE-1546-4EA4-A108-A799BF5D2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2A8EC93-6A35-4D37-A8CB-59362BF875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12628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8 w 14097"/>
                <a:gd name="connsiteY1" fmla="*/ 14097 h 14097"/>
                <a:gd name="connsiteX2" fmla="*/ 0 w 14097"/>
                <a:gd name="connsiteY2" fmla="*/ 7049 h 14097"/>
                <a:gd name="connsiteX3" fmla="*/ 7048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FC3ECA2-E914-4D83-ABF9-B9FFD96E92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12B1108-9AAC-4F10-A64F-0D6963E51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185434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84CDA0C-B2AB-4791-83B1-C053C061D6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18543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F857BF6B-E0CA-49C0-8827-B44CE8B928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D7B06A7-ADDF-4F27-B11F-08422FC180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E8B0DA6C-71D7-4FCB-AE4C-035E0ADB50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EB078173-ADFB-480D-91A4-4D71C01098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18543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AA4027A-C97B-4C9A-B04C-EBE2112200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06DA92D-C6D0-4C7D-98CF-D9576912E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244679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6601653-3941-4C9B-BD39-62EECE23AE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244677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BC4A394-4FFE-4BFE-9A59-2B624E0711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B4EABA5-FDCF-4F6F-8FF1-6FDFF50580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10F3C940-2320-488A-B24C-AB0A4FB53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F525BA82-37D8-47ED-AFF6-AE57124A4E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24467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C2D78955-C80F-4DA3-83AA-D28A5A6FA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BC23DAAC-7C06-4012-8CBB-8E3126B68B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303829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0D19F80-DC80-49EC-8EDD-7889092C18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11F50BB3-EA39-4693-BAE1-1101EF0A41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00EFD45B-69A8-47F6-A5BF-779F7EB49F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E53C464-7272-4EBC-830B-CB29A96988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6BF10CE-C2AD-487A-9402-8D5C746ECF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1064C7FE-F8EB-47EF-97FA-348A520599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A991C553-06A1-4F26-BBBC-80F7E11E7A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363074"/>
              <a:ext cx="14192" cy="14097"/>
            </a:xfrm>
            <a:custGeom>
              <a:avLst/>
              <a:gdLst>
                <a:gd name="connsiteX0" fmla="*/ 14192 w 14192"/>
                <a:gd name="connsiteY0" fmla="*/ 7048 h 14097"/>
                <a:gd name="connsiteX1" fmla="*/ 7144 w 14192"/>
                <a:gd name="connsiteY1" fmla="*/ 14097 h 14097"/>
                <a:gd name="connsiteX2" fmla="*/ 0 w 14192"/>
                <a:gd name="connsiteY2" fmla="*/ 7048 h 14097"/>
                <a:gd name="connsiteX3" fmla="*/ 7049 w 14192"/>
                <a:gd name="connsiteY3" fmla="*/ 0 h 14097"/>
                <a:gd name="connsiteX4" fmla="*/ 14192 w 14192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BCE9C081-2191-4C84-956E-F106BB015C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36307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92F6F03-BC34-40C6-8F17-7A169CD72F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A5101B80-7351-4F0F-AB7D-3E40B4D266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570EE1D-95AC-4660-8E96-7C8A36FEB6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385D9A56-2D15-4E0A-B981-E168F09064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363074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8 w 14097"/>
                <a:gd name="connsiteY1" fmla="*/ 14097 h 14097"/>
                <a:gd name="connsiteX2" fmla="*/ 0 w 14097"/>
                <a:gd name="connsiteY2" fmla="*/ 7048 h 14097"/>
                <a:gd name="connsiteX3" fmla="*/ 7048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28D0BA2F-9273-4EAA-AD17-C4EFE11403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512CC54E-7976-4DC9-984C-45C2A23A72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42222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C8A3FC72-9FF9-41F6-97E0-45A0FEE946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48918C16-C9B6-40D5-93A0-DB547B644A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A05612C6-4858-4854-A3D3-90CF1E1C75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A8E88D77-C726-4008-849C-DA7361F885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24CFE7CA-C955-4365-90C3-6272CB9A3C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38B43FC8-B81C-490A-A346-4C6235DA8A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214D0221-0C97-4C71-B535-7506956EF8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6953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ED0C44EA-BD25-49A3-9EB8-9D8DED7C19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A3C9CCF2-15CC-4F7D-87F5-7FFEBAC9C2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9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8AA321D8-1D2C-472C-A2DB-EBB74498DD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24680C1-4BB5-45DB-A558-82514418CF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C94F4CEF-82DD-4CFB-8EE3-4AB115F6A0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4F186C9C-C620-4426-A674-E40F808F66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126281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8929942C-BA3F-40EF-94DD-4A5C22C5B7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D234974B-3555-465B-95A7-1C63CE738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0E38F9FD-48AC-4C3E-9E75-D1C0B555E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3AA72E26-5C3D-4231-9042-E00AE43E80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6684433D-3C9E-4C19-A801-D51CF3064F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126283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DADB0C3D-A021-4F40-93B3-76B61334FD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185433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41781C18-F408-401D-8A86-99FFBB9895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9D958D9F-E4B0-48B1-ADA4-3053AFB5D9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3EFCD46-F0FB-499C-81B9-3508FE5C8C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2B6A130F-CB85-4BDA-8DDF-8DAAB2F7D0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9359DA40-CA94-4B1F-9BE6-C800BEEC77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185432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73304FCD-8DAD-4BC8-A16E-84DDCA07FF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244676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BCB4864C-8F67-4BE7-89CC-664EA25EC5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845F543D-67FC-4640-A2A1-69DA6D0528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DBDB2A9C-60E5-4F7E-BA2B-4DD1595FB9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72B10DA2-D88E-4952-BDB5-102E61B4B2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AC5F5BED-3698-4F52-9977-D8CA2DC031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2446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E19CCEBC-AD20-45B2-A751-42B40BB31C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3A978AD9-9A35-4B89-B3BC-61E54AD9EB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77D8C808-AFC9-42DD-B253-0048903791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EECD0BF1-7C64-407E-8306-4C447B1D32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953B0F94-AC35-4CB2-878D-1DC7D68BE9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08EA50C2-BB5F-4368-AA91-67B207C1AB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DE45A7FE-0A45-45F6-8417-EBDA5A12D8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36307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DA8B8DC8-F88C-432E-A8C2-8D13FE874F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D02C5430-233D-49F7-B852-181D2B2F6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76DB286F-9E15-441C-8697-57007B76C1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534DC0EE-15B7-44AE-A7DC-8B5E22688A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4FBE9900-F640-4248-9C4C-EDBE5E00A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363074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37FF04AF-F86B-49F8-AAB5-DA696591A1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710DCFEA-4572-47A3-A6BE-7B21F5758C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A42ED8E-CCC8-478F-9EF4-625B633071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146DF8F4-DF09-4E6C-887F-C9269E56A5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7FF3916E-5C82-4956-A88B-81BFAC91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7E5CF7AE-ED45-4AB5-9AEB-56FC964BFA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4222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7CFB132C-BEB1-4897-B1A4-97422811F6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481374"/>
              <a:ext cx="14192" cy="14096"/>
            </a:xfrm>
            <a:custGeom>
              <a:avLst/>
              <a:gdLst>
                <a:gd name="connsiteX0" fmla="*/ 14192 w 14192"/>
                <a:gd name="connsiteY0" fmla="*/ 7049 h 14096"/>
                <a:gd name="connsiteX1" fmla="*/ 7144 w 14192"/>
                <a:gd name="connsiteY1" fmla="*/ 14097 h 14096"/>
                <a:gd name="connsiteX2" fmla="*/ 0 w 14192"/>
                <a:gd name="connsiteY2" fmla="*/ 7049 h 14096"/>
                <a:gd name="connsiteX3" fmla="*/ 7049 w 14192"/>
                <a:gd name="connsiteY3" fmla="*/ 0 h 14096"/>
                <a:gd name="connsiteX4" fmla="*/ 14192 w 14192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1049"/>
                    <a:pt x="0" y="7049"/>
                  </a:cubicBezTo>
                  <a:cubicBezTo>
                    <a:pt x="0" y="3048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4EE49F21-E336-41BC-8256-85A9AB597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48137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C62510EE-BDCD-4393-9AD7-2D0C9A722D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2420F94B-4F00-4C6C-97E3-BA5B5E6871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E712560A-A110-4132-85D5-21BBBFA8C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D1E3102B-23D5-43AE-A67D-583AAA52B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48137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9D5ABE4E-EB80-423C-BBCE-9C1B77D9B0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BEB8CCC5-38F5-4892-A00B-14B645BBDF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54062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8860175F-F7D5-4464-AD61-5B435528FE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540620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E28C20B0-98AA-4A5B-8CE1-236A3F6CAA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8A56719F-13F0-4B75-8C04-DAACD8FD86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B30555DA-285C-4859-83DE-B16FF6DB13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7AF00E9-C8D6-41C4-9703-5468F51639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540620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D07F88BD-A2E8-4F25-BB43-9372C6C9F3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DFAE35DA-8283-4F4B-8C00-FF8EFE39B3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59977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4340DEBE-A255-48E2-B7B2-AE881651C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59977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FE968FB9-507A-4F2E-B346-15995081B1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4DA99BD8-9C2B-46BF-AA27-ED405540D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50C84F67-D2C2-48DF-8537-DF99C60240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F5CAEB9A-26A6-4FBF-916B-19FC9B0BFC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59977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E4DEDE1B-4819-4E4B-849E-330D7DF56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C441B73E-F19C-4313-8F46-F600603B36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7" y="3659014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014FE805-EF51-4859-A6DF-CF75F9A0F5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2" y="3659014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624CF2A5-BD9E-4570-8560-063BC70F26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2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6BEC415C-7946-43B2-9AC8-348B6B5CD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1B615AD5-3365-43D4-8E16-377A2A2F9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9D184DFD-DD33-491E-90FF-6E4ECA2668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659014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31B62FE1-0262-4B09-ABEA-8AA010137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20C539C6-FAA9-4EBE-93D9-1F946E1449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9" y="371816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8C6EF3FF-09E5-4099-A49B-CA364A6E8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4" y="371816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B3C5E06F-8F1E-4771-AAE4-B34B1D6A3D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4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538D5AE9-76CC-4AE4-B026-656EDCB01B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9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30F1A9B9-52AB-4527-BD4A-1802F7C960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9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46A57D78-C020-4EEF-971D-0C8802889A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71816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7666D7A3-5ABF-4EDE-A0C5-F2099B2D86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5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13BC460A-E0FF-4658-A2FD-A3AF4D51D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40" y="377741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26467CC2-3AB3-4D37-8323-385B7399F7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5" y="377741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563A1F58-33CE-4EDF-B902-3F43F69DA2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6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DCFAB2F-7E88-4A57-999A-2506A1FE7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83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571BEB66-3787-441F-BB54-80C05C6F13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35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641DC095-611E-4979-8664-6C0EB878FC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82" y="377741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210B9ECF-D859-4919-A9D6-3208548F00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31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4FBC31D4-7E98-452C-8A87-822DE0432C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481374"/>
              <a:ext cx="14097" cy="14096"/>
            </a:xfrm>
            <a:custGeom>
              <a:avLst/>
              <a:gdLst>
                <a:gd name="connsiteX0" fmla="*/ 14097 w 14097"/>
                <a:gd name="connsiteY0" fmla="*/ 7049 h 14096"/>
                <a:gd name="connsiteX1" fmla="*/ 7049 w 14097"/>
                <a:gd name="connsiteY1" fmla="*/ 14097 h 14096"/>
                <a:gd name="connsiteX2" fmla="*/ 0 w 14097"/>
                <a:gd name="connsiteY2" fmla="*/ 7049 h 14096"/>
                <a:gd name="connsiteX3" fmla="*/ 7049 w 14097"/>
                <a:gd name="connsiteY3" fmla="*/ 0 h 14096"/>
                <a:gd name="connsiteX4" fmla="*/ 14097 w 14097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302346C-F328-435B-87ED-447C6F8542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B94F507E-9E94-432E-AE8A-A6CB2C5D0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9 w 14096"/>
                <a:gd name="connsiteY1" fmla="*/ 14097 h 14096"/>
                <a:gd name="connsiteX2" fmla="*/ 0 w 14096"/>
                <a:gd name="connsiteY2" fmla="*/ 7049 h 14096"/>
                <a:gd name="connsiteX3" fmla="*/ 7049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1FFAC4F0-FD7F-4943-B60E-E276F8B23F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A8A5D871-92FD-43C3-BF94-0B524FA7D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6A79A241-1665-453E-ADD4-18892D4F8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481373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81EABE18-4189-4E07-93C9-9B76673E3E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540622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B658A0EE-6F09-4EF7-B5E7-F23A556BD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54062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15EB019C-C95B-4DE3-BD17-DC20F8007A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5406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2948B3ED-79C1-47C8-B712-0BFB5536C3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54062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13387DB9-900B-422D-90F7-C5C7EB5D59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5406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48FDCCF3-E6D6-4CD0-9D47-02FE785C7A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540631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BC14E8F6-33F6-47CE-9A24-EA71D7149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5997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F78CC38F-63FC-4552-B17B-8D79D3C8F8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89042823-A002-49CE-B03D-ED1291DC13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96EFC6CE-198B-489B-B1EE-72CE842628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49FEA23D-54D9-45D7-9325-1E2F638C9C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59978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2DB04EE3-370F-49CE-BCFE-C2999C3CF2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599782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8BCBCC34-797D-41A8-8AD1-7E03E1BBFF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65902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AFF5C1F8-0EDE-4835-89E6-1FCB2EA395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6171D504-6300-457C-AFCC-064DBB3FC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62ACE739-C8C4-4495-B04C-C3AFC4481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3F4771CD-CDCA-4FFE-8EF5-E42D1781E7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A10C0BFE-A8F9-4E21-9DFD-37A4D26C62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4D8D4EF9-4EF7-4538-A4AE-439F9335EA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718177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7E0500AB-5662-43B9-95C2-2EC80CC54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984021AD-A6A2-4CDA-A953-72FBA7598B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FD1FBF47-CAC8-4385-9DC7-C9BB6167EA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FBAEE482-005F-4288-8D66-09EA246C45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718172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2C5DCF49-33DE-4AFF-818E-42F59F280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71817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866903F3-208B-46D5-925B-254DC74291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2" y="3777419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2550D219-E342-4A38-BB89-575C1EE7A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2" y="377741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5B5485FC-95D0-4660-9594-2C9BD3B776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8" y="377741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2EA358DA-C7E8-4DF8-B7D6-CC58295655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4" y="3777383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7990E8BB-4369-4845-8436-A6F3FE1D1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7" y="37774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D6C050C5-1951-434B-A7FE-D271E73F8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4" y="37774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76016A-4584-E414-4264-EE573EC2E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270" y="1130846"/>
            <a:ext cx="5505623" cy="4947862"/>
          </a:xfrm>
        </p:spPr>
        <p:txBody>
          <a:bodyPr>
            <a:normAutofit lnSpcReduction="10000"/>
          </a:bodyPr>
          <a:lstStyle/>
          <a:p>
            <a:r>
              <a:rPr lang="cs-CZ" sz="4000" b="0" i="0" u="none" strike="noStrike" dirty="0">
                <a:solidFill>
                  <a:schemeClr val="bg1"/>
                </a:solidFill>
                <a:effectLst/>
              </a:rPr>
              <a:t>Koncept = analytický nástroj, který:</a:t>
            </a:r>
          </a:p>
          <a:p>
            <a:pPr lvl="1"/>
            <a:r>
              <a:rPr lang="cs-CZ" sz="3600" b="0" i="0" u="none" strike="noStrike" dirty="0">
                <a:solidFill>
                  <a:schemeClr val="bg1"/>
                </a:solidFill>
                <a:effectLst/>
              </a:rPr>
              <a:t>nám umožňuje strukturovat realitu</a:t>
            </a:r>
          </a:p>
          <a:p>
            <a:pPr lvl="1"/>
            <a:r>
              <a:rPr lang="cs-CZ" sz="3600" b="0" i="0" u="none" strike="noStrike" dirty="0">
                <a:solidFill>
                  <a:schemeClr val="bg1"/>
                </a:solidFill>
                <a:effectLst/>
              </a:rPr>
              <a:t>vybírat, co budeme sledovat</a:t>
            </a:r>
          </a:p>
          <a:p>
            <a:pPr lvl="1"/>
            <a:r>
              <a:rPr lang="cs-CZ" sz="3600" b="0" i="0" u="none" strike="noStrike" dirty="0">
                <a:solidFill>
                  <a:schemeClr val="bg1"/>
                </a:solidFill>
                <a:effectLst/>
              </a:rPr>
              <a:t>interpretovat historické nebo současné jevy</a:t>
            </a:r>
          </a:p>
          <a:p>
            <a:r>
              <a:rPr lang="cs-CZ" sz="4000" b="0" i="0" u="none" strike="noStrike" dirty="0">
                <a:solidFill>
                  <a:schemeClr val="bg1"/>
                </a:solidFill>
                <a:effectLst/>
              </a:rPr>
              <a:t>Uveďte nějaký příklad!</a:t>
            </a:r>
          </a:p>
          <a:p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887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EF085B8-A2C0-4A6F-B663-CCC56F3CD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2658F6D6-96E0-421A-96D6-3DF404008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786754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3CF62545-93A0-4FD5-9B48-48DCA794CB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581400" cy="68580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7B901EE-7FEB-3583-2A26-9B232A0E2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b="1" dirty="0"/>
              <a:t>Aktivita: </a:t>
            </a:r>
            <a:r>
              <a:rPr lang="cs-CZ" b="1"/>
              <a:t>t</a:t>
            </a:r>
            <a:r>
              <a:rPr lang="cs-CZ" b="1" i="0" u="none" strike="noStrike">
                <a:effectLst/>
              </a:rPr>
              <a:t>éma vs. koncept (10 min)</a:t>
            </a:r>
            <a:br>
              <a:rPr lang="cs-CZ" b="1" i="0" u="none" strike="noStrike">
                <a:effectLst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D04C5FB-153A-5134-96FC-5A9064F2DF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29070"/>
            <a:ext cx="5096934" cy="5314617"/>
          </a:xfrm>
        </p:spPr>
        <p:txBody>
          <a:bodyPr>
            <a:normAutofit/>
          </a:bodyPr>
          <a:lstStyle/>
          <a:p>
            <a:r>
              <a:rPr lang="cs-CZ" sz="1600" dirty="0">
                <a:latin typeface="-webkit-standard"/>
              </a:rPr>
              <a:t>P</a:t>
            </a:r>
            <a:r>
              <a:rPr lang="cs-CZ" sz="1600" i="0" u="none" strike="noStrike" dirty="0">
                <a:effectLst/>
                <a:latin typeface="-webkit-standard"/>
              </a:rPr>
              <a:t>řiřaďte </a:t>
            </a:r>
            <a:r>
              <a:rPr lang="cs-CZ" sz="1600" i="0" u="none" strike="noStrike" dirty="0">
                <a:effectLst/>
              </a:rPr>
              <a:t>možný analytický koncept </a:t>
            </a:r>
            <a:r>
              <a:rPr lang="cs-CZ" sz="1600" dirty="0">
                <a:latin typeface="-webkit-standard"/>
              </a:rPr>
              <a:t>k následujícím</a:t>
            </a:r>
            <a:r>
              <a:rPr lang="cs-CZ" sz="1600" i="0" u="none" strike="noStrike" dirty="0">
                <a:effectLst/>
                <a:latin typeface="-webkit-standard"/>
              </a:rPr>
              <a:t> tématům DP</a:t>
            </a:r>
            <a:r>
              <a:rPr lang="cs-CZ" sz="1600" i="0" u="none" strike="noStrike" dirty="0">
                <a:effectLst/>
              </a:rPr>
              <a:t>:</a:t>
            </a:r>
          </a:p>
          <a:p>
            <a:pPr marL="914400" lvl="1" indent="-457200">
              <a:buFont typeface="+mj-lt"/>
              <a:buAutoNum type="arabicPeriod"/>
            </a:pPr>
            <a:r>
              <a:rPr lang="cs-CZ" sz="1600" b="0" i="0" u="none" strike="noStrike" dirty="0">
                <a:effectLst/>
              </a:rPr>
              <a:t>Evangelizace domorodého obyvatelstva v Novém Španělsku</a:t>
            </a:r>
          </a:p>
          <a:p>
            <a:pPr marL="914400" lvl="1" indent="-457200">
              <a:buFont typeface="+mj-lt"/>
              <a:buAutoNum type="arabicPeriod"/>
            </a:pPr>
            <a:r>
              <a:rPr lang="cs-CZ" sz="1600" b="0" i="0" u="none" strike="noStrike" dirty="0">
                <a:effectLst/>
              </a:rPr>
              <a:t>Vizuální reprezentace krajiny v koloniálním Mexiku</a:t>
            </a:r>
          </a:p>
          <a:p>
            <a:pPr marL="914400" lvl="1" indent="-457200">
              <a:buFont typeface="+mj-lt"/>
              <a:buAutoNum type="arabicPeriod"/>
            </a:pPr>
            <a:r>
              <a:rPr lang="cs-CZ" sz="1600" b="0" i="0" u="none" strike="noStrike" dirty="0">
                <a:effectLst/>
              </a:rPr>
              <a:t>Identita mesticů v 19. století</a:t>
            </a:r>
          </a:p>
          <a:p>
            <a:pPr marL="914400" lvl="1" indent="-457200">
              <a:buFont typeface="+mj-lt"/>
              <a:buAutoNum type="arabicPeriod"/>
            </a:pPr>
            <a:r>
              <a:rPr lang="cs-CZ" sz="1600" b="0" i="0" u="none" strike="noStrike" dirty="0">
                <a:effectLst/>
              </a:rPr>
              <a:t>Městský prostor v Limě během koloniálního období</a:t>
            </a:r>
          </a:p>
          <a:p>
            <a:pPr marL="914400" lvl="1" indent="-457200">
              <a:buFont typeface="+mj-lt"/>
              <a:buAutoNum type="arabicPeriod"/>
            </a:pPr>
            <a:r>
              <a:rPr lang="cs-CZ" sz="1600" b="0" i="0" u="none" strike="noStrike" dirty="0">
                <a:effectLst/>
              </a:rPr>
              <a:t>Domorodé ženy v misionářských kronikách</a:t>
            </a:r>
          </a:p>
          <a:p>
            <a:pPr marL="914400" lvl="1" indent="-457200">
              <a:buFont typeface="+mj-lt"/>
              <a:buAutoNum type="arabicPeriod"/>
            </a:pPr>
            <a:r>
              <a:rPr lang="cs-CZ" sz="1600" b="0" i="0" u="none" strike="noStrike" dirty="0">
                <a:effectLst/>
              </a:rPr>
              <a:t>Amazonská příroda v cestopisné literatuře</a:t>
            </a:r>
          </a:p>
          <a:p>
            <a:r>
              <a:rPr lang="cs-CZ" sz="1600" b="1" i="0" u="none" strike="noStrike" dirty="0">
                <a:effectLst/>
              </a:rPr>
              <a:t>Diskuze ve 2:</a:t>
            </a:r>
          </a:p>
          <a:p>
            <a:pPr lvl="1"/>
            <a:r>
              <a:rPr lang="cs-CZ" sz="1600" b="0" i="0" u="none" strike="noStrike" dirty="0">
                <a:effectLst/>
              </a:rPr>
              <a:t>Formulujte výzkumné otázky </a:t>
            </a:r>
            <a:r>
              <a:rPr lang="cs-CZ" sz="1600" dirty="0"/>
              <a:t>za použití vašeho pojmu.</a:t>
            </a:r>
          </a:p>
          <a:p>
            <a:pPr lvl="1"/>
            <a:r>
              <a:rPr lang="cs-CZ" sz="1600" b="0" i="0" u="none" strike="noStrike" dirty="0">
                <a:effectLst/>
              </a:rPr>
              <a:t>Jak by se změnila VO či interpretace tématu, pokud použijete jiný pojem?</a:t>
            </a:r>
          </a:p>
          <a:p>
            <a:pPr marL="914400" lvl="1" indent="-457200">
              <a:buFont typeface="+mj-lt"/>
              <a:buAutoNum type="arabicPeriod"/>
            </a:pPr>
            <a:endParaRPr lang="cs-CZ" sz="1400" b="0" i="0" u="none" strike="noStrike" dirty="0">
              <a:effectLst/>
            </a:endParaRPr>
          </a:p>
          <a:p>
            <a:endParaRPr lang="cs-CZ" sz="1400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32DC0AF-8346-7EC7-C5D8-D66AA3094B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6866" y="1329070"/>
            <a:ext cx="5096933" cy="4847893"/>
          </a:xfrm>
        </p:spPr>
        <p:txBody>
          <a:bodyPr>
            <a:normAutofit/>
          </a:bodyPr>
          <a:lstStyle/>
          <a:p>
            <a:r>
              <a:rPr lang="cs-CZ" sz="1700" b="1" i="0" u="none" strike="noStrike" dirty="0">
                <a:effectLst/>
              </a:rPr>
              <a:t>Např.:</a:t>
            </a:r>
          </a:p>
          <a:p>
            <a:r>
              <a:rPr lang="cs-CZ" sz="1700" i="0" u="none" strike="noStrike" dirty="0">
                <a:effectLst/>
              </a:rPr>
              <a:t>Téma:</a:t>
            </a:r>
          </a:p>
          <a:p>
            <a:pPr lvl="1"/>
            <a:r>
              <a:rPr lang="cs-CZ" sz="1700" b="0" i="0" u="none" strike="noStrike" dirty="0">
                <a:effectLst/>
              </a:rPr>
              <a:t>Evangelizace v Novém Španělsku</a:t>
            </a:r>
          </a:p>
          <a:p>
            <a:r>
              <a:rPr lang="cs-CZ" sz="1700" i="0" u="none" strike="noStrike" dirty="0">
                <a:effectLst/>
              </a:rPr>
              <a:t>Koncept:</a:t>
            </a:r>
          </a:p>
          <a:p>
            <a:pPr lvl="1"/>
            <a:r>
              <a:rPr lang="cs-CZ" sz="1700" b="0" i="0" u="none" strike="noStrike" dirty="0">
                <a:effectLst/>
              </a:rPr>
              <a:t>kulturní překlad</a:t>
            </a:r>
            <a:br>
              <a:rPr lang="cs-CZ" sz="1700" b="0" i="0" u="none" strike="noStrike" dirty="0">
                <a:effectLst/>
              </a:rPr>
            </a:br>
            <a:r>
              <a:rPr lang="cs-CZ" sz="1700" b="0" i="0" u="none" strike="noStrike" dirty="0">
                <a:effectLst/>
              </a:rPr>
              <a:t>(inspirováno např. → </a:t>
            </a:r>
            <a:r>
              <a:rPr lang="cs-CZ" sz="1700" b="0" i="0" u="none" strike="noStrike" dirty="0" err="1">
                <a:effectLst/>
              </a:rPr>
              <a:t>Homi</a:t>
            </a:r>
            <a:r>
              <a:rPr lang="cs-CZ" sz="1700" b="0" i="0" u="none" strike="noStrike" dirty="0">
                <a:effectLst/>
              </a:rPr>
              <a:t> K. </a:t>
            </a:r>
            <a:r>
              <a:rPr lang="cs-CZ" sz="1700" b="0" i="0" u="none" strike="noStrike" dirty="0" err="1">
                <a:effectLst/>
              </a:rPr>
              <a:t>Bhabha</a:t>
            </a:r>
            <a:r>
              <a:rPr lang="cs-CZ" sz="1700" b="0" i="0" u="none" strike="noStrike" dirty="0">
                <a:effectLst/>
              </a:rPr>
              <a:t> )</a:t>
            </a:r>
          </a:p>
          <a:p>
            <a:r>
              <a:rPr lang="cs-CZ" sz="1700" b="0" i="0" u="none" strike="noStrike" dirty="0">
                <a:effectLst/>
              </a:rPr>
              <a:t>Popisná otázka:</a:t>
            </a:r>
            <a:br>
              <a:rPr lang="cs-CZ" sz="1700" b="0" i="0" u="none" strike="noStrike" dirty="0">
                <a:effectLst/>
              </a:rPr>
            </a:br>
            <a:r>
              <a:rPr lang="cs-CZ" sz="1700" b="0" i="0" u="none" strike="noStrike" dirty="0">
                <a:effectLst/>
              </a:rPr>
              <a:t>	</a:t>
            </a:r>
            <a:r>
              <a:rPr lang="cs-CZ" sz="1700" b="0" i="1" u="none" strike="noStrike" dirty="0">
                <a:effectLst/>
              </a:rPr>
              <a:t>Jak probíhala evangelizace v Novém 	Španělsku</a:t>
            </a:r>
            <a:r>
              <a:rPr lang="cs-CZ" sz="1700" b="0" i="0" u="none" strike="noStrike" dirty="0">
                <a:effectLst/>
              </a:rPr>
              <a:t>?</a:t>
            </a:r>
          </a:p>
          <a:p>
            <a:r>
              <a:rPr lang="cs-CZ" sz="1700" b="0" i="0" u="none" strike="noStrike" dirty="0">
                <a:effectLst/>
              </a:rPr>
              <a:t>Konceptuální otázka:</a:t>
            </a:r>
            <a:br>
              <a:rPr lang="cs-CZ" sz="1700" b="0" i="0" u="none" strike="noStrike" dirty="0">
                <a:effectLst/>
              </a:rPr>
            </a:br>
            <a:r>
              <a:rPr lang="cs-CZ" sz="1700" b="0" i="0" u="none" strike="noStrike" dirty="0">
                <a:effectLst/>
              </a:rPr>
              <a:t>	</a:t>
            </a:r>
            <a:r>
              <a:rPr lang="cs-CZ" sz="1700" b="0" i="1" u="none" strike="noStrike" dirty="0">
                <a:effectLst/>
              </a:rPr>
              <a:t>Jak proces evangelizace fungoval 	jako forma kulturního překladu mezi 	evropským a domorodým 	náboženským světem?</a:t>
            </a:r>
          </a:p>
          <a:p>
            <a:endParaRPr lang="cs-CZ" sz="1700" dirty="0"/>
          </a:p>
        </p:txBody>
      </p:sp>
    </p:spTree>
    <p:extLst>
      <p:ext uri="{BB962C8B-B14F-4D97-AF65-F5344CB8AC3E}">
        <p14:creationId xmlns:p14="http://schemas.microsoft.com/office/powerpoint/2010/main" val="6134714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E0A5C5C-2A95-428E-9F6A-0D29EBD57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8395" y="1040837"/>
            <a:ext cx="4754948" cy="4754948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056F38F-7C4E-461D-8709-7D0024AE1F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411" y="1029607"/>
            <a:ext cx="4754948" cy="4754948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7278469-3C3C-49CE-AEEE-E176A4900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9960" y="934855"/>
            <a:ext cx="4754948" cy="475494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ADF274C-0A2B-2531-FA00-77412049D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368" y="1877492"/>
            <a:ext cx="4030132" cy="3215373"/>
          </a:xfrm>
        </p:spPr>
        <p:txBody>
          <a:bodyPr>
            <a:normAutofit/>
          </a:bodyPr>
          <a:lstStyle/>
          <a:p>
            <a:pPr algn="ctr"/>
            <a:r>
              <a:rPr lang="cs-CZ" b="1" i="0" u="none" strike="noStrike">
                <a:solidFill>
                  <a:schemeClr val="bg1"/>
                </a:solidFill>
                <a:effectLst/>
              </a:rPr>
              <a:t>Koncept ≠ téma</a:t>
            </a:r>
            <a:br>
              <a:rPr lang="cs-CZ" b="1" i="0" u="none" strike="noStrike">
                <a:solidFill>
                  <a:schemeClr val="bg1"/>
                </a:solidFill>
                <a:effectLst/>
              </a:rPr>
            </a:br>
            <a:endParaRPr lang="cs-CZ">
              <a:solidFill>
                <a:schemeClr val="bg1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3DC754C-7E09-422D-A8BB-AF632E90DF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5A741B9-65EC-4C5B-9FE0-4A1857577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0BB4301-41FA-4453-956F-A11CC664B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20" name="Graphic 212">
            <a:extLst>
              <a:ext uri="{FF2B5EF4-FFF2-40B4-BE49-F238E27FC236}">
                <a16:creationId xmlns:a16="http://schemas.microsoft.com/office/drawing/2014/main" id="{4C6598AB-1C17-4D54-951C-A082D94AC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2" name="Graphic 212">
            <a:extLst>
              <a:ext uri="{FF2B5EF4-FFF2-40B4-BE49-F238E27FC236}">
                <a16:creationId xmlns:a16="http://schemas.microsoft.com/office/drawing/2014/main" id="{C83B66D7-137D-4AC1-B172-53D60F08BE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6B92503-6984-4D15-8B98-8718709B78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8DDF938-524E-4C18-A47D-C00627832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63E950-7143-A281-CEFE-34C12039E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868" y="1130846"/>
            <a:ext cx="5217173" cy="4855284"/>
          </a:xfrm>
        </p:spPr>
        <p:txBody>
          <a:bodyPr>
            <a:normAutofit/>
          </a:bodyPr>
          <a:lstStyle/>
          <a:p>
            <a:r>
              <a:rPr lang="cs-CZ" sz="2400" b="0" i="0" u="none" strike="noStrike" dirty="0">
                <a:solidFill>
                  <a:schemeClr val="bg1"/>
                </a:solidFill>
                <a:effectLst/>
              </a:rPr>
              <a:t>Špatně:</a:t>
            </a:r>
          </a:p>
          <a:p>
            <a:pPr lvl="1"/>
            <a:r>
              <a:rPr lang="cs-CZ" b="0" i="1" u="none" strike="noStrike" dirty="0">
                <a:solidFill>
                  <a:schemeClr val="bg1"/>
                </a:solidFill>
                <a:effectLst/>
              </a:rPr>
              <a:t>Moje práce používá koncept </a:t>
            </a:r>
            <a:r>
              <a:rPr lang="cs-CZ" b="0" i="1" u="none" strike="noStrike" dirty="0" err="1">
                <a:solidFill>
                  <a:schemeClr val="bg1"/>
                </a:solidFill>
                <a:effectLst/>
              </a:rPr>
              <a:t>mestizaje</a:t>
            </a:r>
            <a:r>
              <a:rPr lang="cs-CZ" b="0" i="1" u="none" strike="noStrike" dirty="0">
                <a:solidFill>
                  <a:schemeClr val="bg1"/>
                </a:solidFill>
                <a:effectLst/>
              </a:rPr>
              <a:t>.</a:t>
            </a:r>
          </a:p>
          <a:p>
            <a:r>
              <a:rPr lang="cs-CZ" sz="2400" b="0" i="0" u="none" strike="noStrike" dirty="0">
                <a:solidFill>
                  <a:schemeClr val="bg1"/>
                </a:solidFill>
                <a:effectLst/>
              </a:rPr>
              <a:t>Správně:</a:t>
            </a:r>
            <a:br>
              <a:rPr lang="cs-CZ" sz="2400" b="0" i="0" u="none" strike="noStrike" dirty="0">
                <a:solidFill>
                  <a:schemeClr val="bg1"/>
                </a:solidFill>
                <a:effectLst/>
              </a:rPr>
            </a:br>
            <a:r>
              <a:rPr lang="cs-CZ" sz="2400" b="0" i="0" u="none" strike="noStrike" dirty="0">
                <a:solidFill>
                  <a:schemeClr val="bg1"/>
                </a:solidFill>
                <a:effectLst/>
              </a:rPr>
              <a:t>	</a:t>
            </a:r>
            <a:r>
              <a:rPr lang="cs-CZ" sz="2400" b="0" i="1" u="none" strike="noStrike" dirty="0">
                <a:solidFill>
                  <a:schemeClr val="bg1"/>
                </a:solidFill>
                <a:effectLst/>
              </a:rPr>
              <a:t>Pomocí konceptu </a:t>
            </a:r>
            <a:r>
              <a:rPr lang="cs-CZ" sz="2400" b="0" i="1" u="none" strike="noStrike" dirty="0" err="1">
                <a:solidFill>
                  <a:schemeClr val="bg1"/>
                </a:solidFill>
                <a:effectLst/>
              </a:rPr>
              <a:t>mestizaje</a:t>
            </a:r>
            <a:r>
              <a:rPr lang="cs-CZ" sz="2400" b="0" i="1" u="none" strike="noStrike" dirty="0">
                <a:solidFill>
                  <a:schemeClr val="bg1"/>
                </a:solidFill>
                <a:effectLst/>
              </a:rPr>
              <a:t> 	analyzuji způsoby konstrukce 	národní identity v 	postrevolučním Mexiku.</a:t>
            </a:r>
            <a:endParaRPr lang="cs-CZ" sz="2400" i="1" dirty="0">
              <a:solidFill>
                <a:schemeClr val="bg1"/>
              </a:solidFill>
            </a:endParaRPr>
          </a:p>
          <a:p>
            <a:r>
              <a:rPr lang="cs-CZ" sz="2400" b="0" i="0" u="none" strike="noStrike" dirty="0">
                <a:solidFill>
                  <a:schemeClr val="bg1"/>
                </a:solidFill>
                <a:effectLst/>
              </a:rPr>
              <a:t>&gt; Koncept není předmět výzkumu. (Ale může být!)</a:t>
            </a:r>
          </a:p>
          <a:p>
            <a:r>
              <a:rPr lang="cs-CZ" sz="2400" b="0" i="0" u="none" strike="noStrike" dirty="0">
                <a:solidFill>
                  <a:schemeClr val="bg1"/>
                </a:solidFill>
                <a:effectLst/>
              </a:rPr>
              <a:t>&gt;Koncept je </a:t>
            </a:r>
            <a:r>
              <a:rPr lang="cs-CZ" sz="2400" b="1" i="0" u="none" strike="noStrike" dirty="0">
                <a:solidFill>
                  <a:schemeClr val="bg1"/>
                </a:solidFill>
                <a:effectLst/>
              </a:rPr>
              <a:t>způsob, jak se na předmět díváme</a:t>
            </a:r>
            <a:r>
              <a:rPr lang="cs-CZ" sz="2400" b="0" i="0" u="none" strike="noStrike" dirty="0">
                <a:solidFill>
                  <a:schemeClr val="bg1"/>
                </a:solidFill>
                <a:effectLst/>
              </a:rPr>
              <a:t>.</a:t>
            </a:r>
          </a:p>
          <a:p>
            <a:endParaRPr lang="cs-CZ" sz="1400" dirty="0">
              <a:solidFill>
                <a:schemeClr val="bg1"/>
              </a:solidFill>
            </a:endParaRPr>
          </a:p>
        </p:txBody>
      </p:sp>
      <p:grpSp>
        <p:nvGrpSpPr>
          <p:cNvPr id="28" name="Graphic 185">
            <a:extLst>
              <a:ext uri="{FF2B5EF4-FFF2-40B4-BE49-F238E27FC236}">
                <a16:creationId xmlns:a16="http://schemas.microsoft.com/office/drawing/2014/main" id="{3773FAF5-C452-4455-9411-D6AF5EBD4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812239" y="61394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ECA0D96-F63C-4F7B-BE16-0F3FE76D7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4F83A81-0546-400A-918A-90C9C48B8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741F692-A5B6-4215-86D9-B1FD4FF26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C0876CB-9C60-4580-8FED-CD64EC766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879B3B7-48DB-4D3A-BB33-02766EAD3D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05034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608BEB-860E-4094-8511-78603564A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773758B-0D1A-F77A-7458-44F65E411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2488"/>
            <a:ext cx="2899189" cy="4363844"/>
          </a:xfrm>
        </p:spPr>
        <p:txBody>
          <a:bodyPr anchor="t">
            <a:normAutofit/>
          </a:bodyPr>
          <a:lstStyle/>
          <a:p>
            <a:r>
              <a:rPr lang="cs-CZ" sz="2500" b="1" i="0" u="none" strike="noStrike">
                <a:solidFill>
                  <a:srgbClr val="FFFFFF"/>
                </a:solidFill>
                <a:effectLst/>
              </a:rPr>
              <a:t>Příklady klíčových konceptů v iberoamerikanistice</a:t>
            </a:r>
            <a:br>
              <a:rPr lang="cs-CZ" sz="2500" b="1" i="0" u="none" strike="noStrike">
                <a:solidFill>
                  <a:srgbClr val="FFFFFF"/>
                </a:solidFill>
                <a:effectLst/>
              </a:rPr>
            </a:br>
            <a:endParaRPr lang="cs-CZ" sz="2500">
              <a:solidFill>
                <a:srgbClr val="FFFFFF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49B866-3546-1FD4-016E-85A4E460BA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80855" y="1412489"/>
            <a:ext cx="3427283" cy="5009576"/>
          </a:xfrm>
        </p:spPr>
        <p:txBody>
          <a:bodyPr>
            <a:normAutofit/>
          </a:bodyPr>
          <a:lstStyle/>
          <a:p>
            <a:r>
              <a:rPr lang="cs-CZ" sz="2000" b="1" i="0" u="none" strike="noStrike" dirty="0" err="1">
                <a:effectLst/>
              </a:rPr>
              <a:t>Kolonialita</a:t>
            </a:r>
            <a:r>
              <a:rPr lang="cs-CZ" sz="2000" b="1" i="0" u="none" strike="noStrike" dirty="0">
                <a:effectLst/>
              </a:rPr>
              <a:t> moci</a:t>
            </a:r>
          </a:p>
          <a:p>
            <a:pPr lvl="1"/>
            <a:r>
              <a:rPr lang="cs-CZ" sz="2000" b="0" i="0" u="none" strike="noStrike" dirty="0">
                <a:effectLst/>
              </a:rPr>
              <a:t>→ </a:t>
            </a:r>
            <a:r>
              <a:rPr lang="cs-CZ" sz="2000" b="0" i="0" u="none" strike="noStrike" dirty="0" err="1">
                <a:effectLst/>
              </a:rPr>
              <a:t>Aníbal</a:t>
            </a:r>
            <a:r>
              <a:rPr lang="cs-CZ" sz="2000" b="0" i="0" u="none" strike="noStrike" dirty="0">
                <a:effectLst/>
              </a:rPr>
              <a:t> </a:t>
            </a:r>
            <a:r>
              <a:rPr lang="cs-CZ" sz="2000" b="0" i="0" u="none" strike="noStrike" dirty="0" err="1">
                <a:effectLst/>
              </a:rPr>
              <a:t>Quijano</a:t>
            </a:r>
            <a:endParaRPr lang="cs-CZ" sz="2000" b="0" i="0" u="none" strike="noStrike" dirty="0">
              <a:effectLst/>
            </a:endParaRPr>
          </a:p>
          <a:p>
            <a:pPr lvl="1"/>
            <a:r>
              <a:rPr lang="cs-CZ" sz="2000" b="0" i="0" u="none" strike="noStrike" dirty="0">
                <a:effectLst/>
              </a:rPr>
              <a:t>kolonialismus neskončil nezávislostí</a:t>
            </a:r>
          </a:p>
          <a:p>
            <a:pPr lvl="1"/>
            <a:r>
              <a:rPr lang="cs-CZ" sz="2000" b="0" i="0" u="none" strike="noStrike" dirty="0">
                <a:effectLst/>
              </a:rPr>
              <a:t>přetrvává ve formách:</a:t>
            </a:r>
          </a:p>
          <a:p>
            <a:pPr marL="1200150" lvl="2" indent="-285750"/>
            <a:r>
              <a:rPr lang="cs-CZ" b="0" i="0" u="none" strike="noStrike" dirty="0">
                <a:effectLst/>
              </a:rPr>
              <a:t>vědění</a:t>
            </a:r>
          </a:p>
          <a:p>
            <a:pPr marL="1200150" lvl="2" indent="-285750"/>
            <a:r>
              <a:rPr lang="cs-CZ" b="0" i="0" u="none" strike="noStrike" dirty="0">
                <a:effectLst/>
              </a:rPr>
              <a:t>rasy</a:t>
            </a:r>
          </a:p>
          <a:p>
            <a:pPr marL="1200150" lvl="2" indent="-285750"/>
            <a:r>
              <a:rPr lang="cs-CZ" b="0" i="0" u="none" strike="noStrike" dirty="0">
                <a:effectLst/>
              </a:rPr>
              <a:t>ekonomiky</a:t>
            </a:r>
          </a:p>
          <a:p>
            <a:pPr marL="1200150" lvl="2" indent="-285750"/>
            <a:r>
              <a:rPr lang="cs-CZ" b="0" i="0" u="none" strike="noStrike" dirty="0">
                <a:effectLst/>
              </a:rPr>
              <a:t>genderu</a:t>
            </a:r>
          </a:p>
          <a:p>
            <a:pPr lvl="1"/>
            <a:r>
              <a:rPr lang="cs-CZ" sz="2000" b="0" i="0" u="none" strike="noStrike" dirty="0">
                <a:effectLst/>
              </a:rPr>
              <a:t>použití:</a:t>
            </a:r>
          </a:p>
          <a:p>
            <a:pPr lvl="2"/>
            <a:r>
              <a:rPr lang="cs-CZ" b="0" i="0" u="none" strike="noStrike" dirty="0">
                <a:effectLst/>
              </a:rPr>
              <a:t>např. analýza současného postavení domorodých komunit v Peru</a:t>
            </a:r>
          </a:p>
          <a:p>
            <a:endParaRPr lang="cs-CZ" sz="17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F16A8D4-FE87-4604-88B2-394B5D1EB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1" y="1412488"/>
            <a:ext cx="0" cy="36576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DA71ED3-F9BA-97D0-4113-78FB05718E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51604" y="1412489"/>
            <a:ext cx="3197701" cy="4363844"/>
          </a:xfrm>
        </p:spPr>
        <p:txBody>
          <a:bodyPr>
            <a:normAutofit/>
          </a:bodyPr>
          <a:lstStyle/>
          <a:p>
            <a:r>
              <a:rPr lang="cs-CZ" sz="2000" b="1" i="0" u="none" strike="noStrike" dirty="0">
                <a:effectLst/>
              </a:rPr>
              <a:t>Hybridita</a:t>
            </a:r>
          </a:p>
          <a:p>
            <a:pPr lvl="1"/>
            <a:r>
              <a:rPr lang="cs-CZ" sz="2000" b="0" i="0" u="none" strike="noStrike" dirty="0">
                <a:effectLst/>
              </a:rPr>
              <a:t>→ </a:t>
            </a:r>
            <a:r>
              <a:rPr lang="cs-CZ" sz="2000" b="0" i="0" u="none" strike="noStrike" dirty="0" err="1">
                <a:effectLst/>
              </a:rPr>
              <a:t>Néstor</a:t>
            </a:r>
            <a:r>
              <a:rPr lang="cs-CZ" sz="2000" b="0" i="0" u="none" strike="noStrike" dirty="0">
                <a:effectLst/>
              </a:rPr>
              <a:t> </a:t>
            </a:r>
            <a:r>
              <a:rPr lang="cs-CZ" sz="2000" b="0" i="0" u="none" strike="noStrike" dirty="0" err="1">
                <a:effectLst/>
              </a:rPr>
              <a:t>García</a:t>
            </a:r>
            <a:r>
              <a:rPr lang="cs-CZ" sz="2000" b="0" i="0" u="none" strike="noStrike" dirty="0">
                <a:effectLst/>
              </a:rPr>
              <a:t> </a:t>
            </a:r>
            <a:r>
              <a:rPr lang="cs-CZ" sz="2000" b="0" i="0" u="none" strike="noStrike" dirty="0" err="1">
                <a:effectLst/>
              </a:rPr>
              <a:t>Canclini</a:t>
            </a:r>
            <a:endParaRPr lang="cs-CZ" sz="2000" b="0" i="0" u="none" strike="noStrike" dirty="0">
              <a:effectLst/>
            </a:endParaRPr>
          </a:p>
          <a:p>
            <a:pPr lvl="1"/>
            <a:r>
              <a:rPr lang="cs-CZ" sz="2000" b="0" i="0" u="none" strike="noStrike" dirty="0">
                <a:effectLst/>
              </a:rPr>
              <a:t>kultura není „čistá“</a:t>
            </a:r>
          </a:p>
          <a:p>
            <a:pPr lvl="1"/>
            <a:r>
              <a:rPr lang="cs-CZ" sz="2000" b="0" i="0" u="none" strike="noStrike" dirty="0">
                <a:effectLst/>
              </a:rPr>
              <a:t>vzniká skrze:</a:t>
            </a:r>
          </a:p>
          <a:p>
            <a:pPr marL="1200150" lvl="2" indent="-285750"/>
            <a:r>
              <a:rPr lang="cs-CZ" b="0" i="0" u="none" strike="noStrike" dirty="0">
                <a:effectLst/>
              </a:rPr>
              <a:t>migraci</a:t>
            </a:r>
          </a:p>
          <a:p>
            <a:pPr marL="1200150" lvl="2" indent="-285750"/>
            <a:r>
              <a:rPr lang="cs-CZ" b="0" i="0" u="none" strike="noStrike" dirty="0">
                <a:effectLst/>
              </a:rPr>
              <a:t>kolonizaci</a:t>
            </a:r>
          </a:p>
          <a:p>
            <a:pPr marL="1200150" lvl="2" indent="-285750"/>
            <a:r>
              <a:rPr lang="cs-CZ" b="0" i="0" u="none" strike="noStrike" dirty="0">
                <a:effectLst/>
              </a:rPr>
              <a:t>globalizaci</a:t>
            </a:r>
          </a:p>
          <a:p>
            <a:pPr lvl="1"/>
            <a:r>
              <a:rPr lang="cs-CZ" sz="2000" b="0" i="0" u="none" strike="noStrike" dirty="0">
                <a:effectLst/>
              </a:rPr>
              <a:t>použití:</a:t>
            </a:r>
          </a:p>
          <a:p>
            <a:pPr lvl="2"/>
            <a:r>
              <a:rPr lang="cs-CZ" b="0" i="0" u="none" strike="noStrike" dirty="0">
                <a:effectLst/>
              </a:rPr>
              <a:t>např. analýza městské vizuální kultury v Ciudad de </a:t>
            </a:r>
            <a:r>
              <a:rPr lang="cs-CZ" b="0" i="0" u="none" strike="noStrike" dirty="0" err="1">
                <a:effectLst/>
              </a:rPr>
              <a:t>México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7877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608BEB-860E-4094-8511-78603564A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6538A9A-6DB5-B892-F8A6-7C3C3CD02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2488"/>
            <a:ext cx="2899189" cy="4363844"/>
          </a:xfrm>
        </p:spPr>
        <p:txBody>
          <a:bodyPr anchor="t">
            <a:normAutofit/>
          </a:bodyPr>
          <a:lstStyle/>
          <a:p>
            <a:endParaRPr lang="cs-CZ" sz="4000">
              <a:solidFill>
                <a:srgbClr val="FFFFFF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C26FDE-C170-FF07-2D97-6B24585C5A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80855" y="1412489"/>
            <a:ext cx="3427283" cy="4658702"/>
          </a:xfrm>
        </p:spPr>
        <p:txBody>
          <a:bodyPr>
            <a:normAutofit lnSpcReduction="10000"/>
          </a:bodyPr>
          <a:lstStyle/>
          <a:p>
            <a:r>
              <a:rPr lang="cs-CZ" sz="2000" b="1" i="0" u="none" strike="noStrike" dirty="0">
                <a:effectLst/>
              </a:rPr>
              <a:t>Kulturní překlad</a:t>
            </a:r>
          </a:p>
          <a:p>
            <a:pPr lvl="1"/>
            <a:r>
              <a:rPr lang="cs-CZ" sz="2000" b="0" i="0" u="none" strike="noStrike" dirty="0">
                <a:effectLst/>
              </a:rPr>
              <a:t>→ </a:t>
            </a:r>
            <a:r>
              <a:rPr lang="cs-CZ" sz="2000" b="0" i="0" u="none" strike="noStrike" dirty="0" err="1">
                <a:effectLst/>
              </a:rPr>
              <a:t>Homi</a:t>
            </a:r>
            <a:r>
              <a:rPr lang="cs-CZ" sz="2000" b="0" i="0" u="none" strike="noStrike" dirty="0">
                <a:effectLst/>
              </a:rPr>
              <a:t> K. </a:t>
            </a:r>
            <a:r>
              <a:rPr lang="cs-CZ" sz="2000" b="0" i="0" u="none" strike="noStrike" dirty="0" err="1">
                <a:effectLst/>
              </a:rPr>
              <a:t>Bhabha</a:t>
            </a:r>
            <a:endParaRPr lang="cs-CZ" sz="2000" b="0" i="0" u="none" strike="noStrike" dirty="0">
              <a:effectLst/>
            </a:endParaRPr>
          </a:p>
          <a:p>
            <a:pPr lvl="1"/>
            <a:r>
              <a:rPr lang="cs-CZ" sz="2000" b="0" i="0" u="none" strike="noStrike" dirty="0">
                <a:effectLst/>
              </a:rPr>
              <a:t>kontakt mezi Evropany a domorodými obyvateli není:</a:t>
            </a:r>
          </a:p>
          <a:p>
            <a:pPr marL="1200150" lvl="2" indent="-285750"/>
            <a:r>
              <a:rPr lang="cs-CZ" b="0" i="0" u="none" strike="noStrike" dirty="0">
                <a:effectLst/>
              </a:rPr>
              <a:t>jednostranný</a:t>
            </a:r>
          </a:p>
          <a:p>
            <a:pPr marL="1200150" lvl="2" indent="-285750"/>
            <a:r>
              <a:rPr lang="cs-CZ" b="0" i="0" u="none" strike="noStrike" dirty="0">
                <a:effectLst/>
              </a:rPr>
              <a:t>lineární</a:t>
            </a:r>
          </a:p>
          <a:p>
            <a:pPr lvl="1"/>
            <a:r>
              <a:rPr lang="cs-CZ" sz="2000" b="0" i="0" u="none" strike="noStrike" dirty="0">
                <a:effectLst/>
              </a:rPr>
              <a:t>vzniká nový význam skrze:</a:t>
            </a:r>
          </a:p>
          <a:p>
            <a:pPr lvl="2"/>
            <a:r>
              <a:rPr lang="cs-CZ" b="0" i="0" u="none" strike="noStrike" dirty="0">
                <a:effectLst/>
              </a:rPr>
              <a:t>vyjednávání</a:t>
            </a:r>
          </a:p>
          <a:p>
            <a:pPr lvl="2"/>
            <a:r>
              <a:rPr lang="cs-CZ" b="0" i="0" u="none" strike="noStrike" dirty="0">
                <a:effectLst/>
              </a:rPr>
              <a:t>adaptaci</a:t>
            </a:r>
          </a:p>
          <a:p>
            <a:pPr lvl="2"/>
            <a:r>
              <a:rPr lang="cs-CZ" b="0" i="0" u="none" strike="noStrike" dirty="0">
                <a:effectLst/>
              </a:rPr>
              <a:t>nedorozumění</a:t>
            </a:r>
          </a:p>
          <a:p>
            <a:pPr lvl="1"/>
            <a:r>
              <a:rPr lang="cs-CZ" sz="2000" b="0" i="0" u="none" strike="noStrike" dirty="0">
                <a:effectLst/>
              </a:rPr>
              <a:t>použití:</a:t>
            </a:r>
          </a:p>
          <a:p>
            <a:pPr lvl="2"/>
            <a:r>
              <a:rPr lang="cs-CZ" b="0" i="0" u="none" strike="noStrike" dirty="0">
                <a:effectLst/>
              </a:rPr>
              <a:t>např. evangelizace v Novém Španělsku</a:t>
            </a:r>
          </a:p>
          <a:p>
            <a:endParaRPr lang="cs-CZ" sz="17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F16A8D4-FE87-4604-88B2-394B5D1EB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1" y="1412488"/>
            <a:ext cx="0" cy="36576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438F418-AAF1-8E21-57F4-B4F850F8D1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51604" y="1412489"/>
            <a:ext cx="3197701" cy="4363844"/>
          </a:xfrm>
        </p:spPr>
        <p:txBody>
          <a:bodyPr>
            <a:normAutofit lnSpcReduction="10000"/>
          </a:bodyPr>
          <a:lstStyle/>
          <a:p>
            <a:r>
              <a:rPr lang="cs-CZ" sz="2000" b="1" i="0" u="none" strike="noStrike" dirty="0" err="1">
                <a:effectLst/>
              </a:rPr>
              <a:t>Imagined</a:t>
            </a:r>
            <a:r>
              <a:rPr lang="cs-CZ" sz="2000" b="1" i="0" u="none" strike="noStrike" dirty="0">
                <a:effectLst/>
              </a:rPr>
              <a:t> </a:t>
            </a:r>
            <a:r>
              <a:rPr lang="cs-CZ" sz="2000" b="1" i="0" u="none" strike="noStrike" dirty="0" err="1">
                <a:effectLst/>
              </a:rPr>
              <a:t>Communities</a:t>
            </a:r>
            <a:endParaRPr lang="cs-CZ" sz="2000" b="1" i="0" u="none" strike="noStrike" dirty="0">
              <a:effectLst/>
            </a:endParaRPr>
          </a:p>
          <a:p>
            <a:pPr lvl="1"/>
            <a:r>
              <a:rPr lang="cs-CZ" sz="2000" b="0" i="0" u="none" strike="noStrike" dirty="0">
                <a:effectLst/>
              </a:rPr>
              <a:t>→ </a:t>
            </a:r>
            <a:r>
              <a:rPr lang="cs-CZ" sz="2000" b="0" i="0" u="none" strike="noStrike" dirty="0" err="1">
                <a:effectLst/>
              </a:rPr>
              <a:t>Benedict</a:t>
            </a:r>
            <a:r>
              <a:rPr lang="cs-CZ" sz="2000" b="0" i="0" u="none" strike="noStrike" dirty="0">
                <a:effectLst/>
              </a:rPr>
              <a:t> Anderson</a:t>
            </a:r>
          </a:p>
          <a:p>
            <a:pPr lvl="1"/>
            <a:r>
              <a:rPr lang="cs-CZ" sz="2000" b="0" i="0" u="none" strike="noStrike" dirty="0">
                <a:effectLst/>
              </a:rPr>
              <a:t>národ je kulturní konstrukt</a:t>
            </a:r>
          </a:p>
          <a:p>
            <a:pPr lvl="1"/>
            <a:r>
              <a:rPr lang="cs-CZ" sz="2000" b="0" i="0" u="none" strike="noStrike" dirty="0">
                <a:effectLst/>
              </a:rPr>
              <a:t>použití:</a:t>
            </a:r>
          </a:p>
          <a:p>
            <a:pPr lvl="2"/>
            <a:r>
              <a:rPr lang="cs-CZ" b="0" i="0" u="none" strike="noStrike" dirty="0">
                <a:effectLst/>
              </a:rPr>
              <a:t>např. formování národní identity v Latinské Americe v 19. století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474910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608BEB-860E-4094-8511-78603564A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90E9C1A-8A4C-F83E-BB99-C6EA181BE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2488"/>
            <a:ext cx="2899189" cy="4363844"/>
          </a:xfrm>
        </p:spPr>
        <p:txBody>
          <a:bodyPr anchor="t">
            <a:normAutofit/>
          </a:bodyPr>
          <a:lstStyle/>
          <a:p>
            <a:r>
              <a:rPr lang="cs-CZ" sz="3100" b="1" i="0" u="none" strike="noStrike">
                <a:solidFill>
                  <a:srgbClr val="FFFFFF"/>
                </a:solidFill>
                <a:effectLst/>
              </a:rPr>
              <a:t>Jak koncept implementovat do DP?</a:t>
            </a:r>
            <a:br>
              <a:rPr lang="cs-CZ" sz="3100" b="1" i="0" u="none" strike="noStrike">
                <a:solidFill>
                  <a:srgbClr val="FFFFFF"/>
                </a:solidFill>
                <a:effectLst/>
              </a:rPr>
            </a:br>
            <a:endParaRPr lang="cs-CZ" sz="3100">
              <a:solidFill>
                <a:srgbClr val="FFFFFF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AAD5E76-277B-BB15-319B-53124FF14A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80855" y="414670"/>
            <a:ext cx="3427283" cy="6283842"/>
          </a:xfrm>
        </p:spPr>
        <p:txBody>
          <a:bodyPr>
            <a:normAutofit fontScale="92500" lnSpcReduction="20000"/>
          </a:bodyPr>
          <a:lstStyle/>
          <a:p>
            <a:r>
              <a:rPr lang="cs-CZ" sz="2000" b="1" i="0" u="none" strike="noStrike" dirty="0">
                <a:effectLst/>
              </a:rPr>
              <a:t>V teoretické kapitole: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b="0" i="0" u="none" strike="noStrike" dirty="0">
                <a:effectLst/>
              </a:rPr>
              <a:t>vysvětlit: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000" b="0" i="0" u="none" strike="noStrike" dirty="0">
                <a:effectLst/>
              </a:rPr>
              <a:t>kdo s konceptem přišel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000" b="0" i="0" u="none" strike="noStrike" dirty="0">
                <a:effectLst/>
              </a:rPr>
              <a:t>jak ho definoval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000" b="0" i="0" u="none" strike="noStrike" dirty="0">
                <a:effectLst/>
              </a:rPr>
              <a:t>v jakém kontextu vznikl</a:t>
            </a:r>
          </a:p>
          <a:p>
            <a:r>
              <a:rPr lang="cs-CZ" sz="2000" b="1" i="0" u="none" strike="noStrike" dirty="0">
                <a:effectLst/>
              </a:rPr>
              <a:t>V analytické části: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b="0" i="0" u="none" strike="noStrike" dirty="0">
                <a:effectLst/>
              </a:rPr>
              <a:t>aplikovat ho na vlastní prameny</a:t>
            </a:r>
          </a:p>
          <a:p>
            <a:r>
              <a:rPr lang="cs-CZ" sz="2000" b="0" i="0" u="none" strike="noStrike" dirty="0">
                <a:effectLst/>
              </a:rPr>
              <a:t>Např.:</a:t>
            </a:r>
          </a:p>
          <a:p>
            <a:r>
              <a:rPr lang="cs-CZ" sz="2000" i="1" dirty="0"/>
              <a:t>V této kapitole analyzuji vizuální reprezentace amazonské krajiny pomocí konceptu environmentální imaginace, který mi umožňuje sledovat, jak je příroda spojována s představami civilizační mise</a:t>
            </a:r>
            <a:r>
              <a:rPr lang="cs-CZ" sz="2000" dirty="0"/>
              <a:t>.</a:t>
            </a:r>
          </a:p>
          <a:p>
            <a:endParaRPr lang="cs-CZ" sz="16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F16A8D4-FE87-4604-88B2-394B5D1EB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1" y="1412488"/>
            <a:ext cx="0" cy="36576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9695CF1-FC95-59A8-A674-2EA698ECB2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51605" y="414670"/>
            <a:ext cx="3197701" cy="6028660"/>
          </a:xfrm>
        </p:spPr>
        <p:txBody>
          <a:bodyPr>
            <a:normAutofit fontScale="92500" lnSpcReduction="20000"/>
          </a:bodyPr>
          <a:lstStyle/>
          <a:p>
            <a:r>
              <a:rPr lang="cs-CZ" sz="2000" b="1" i="0" u="none" strike="noStrike" dirty="0">
                <a:effectLst/>
              </a:rPr>
              <a:t>Nejčastější chyby studentů</a:t>
            </a:r>
          </a:p>
          <a:p>
            <a:pPr lvl="1"/>
            <a:r>
              <a:rPr lang="cs-CZ" sz="2000" b="0" i="0" u="none" strike="noStrike" dirty="0">
                <a:effectLst/>
              </a:rPr>
              <a:t>koncept zmíněn pouze v úvodu</a:t>
            </a:r>
            <a:endParaRPr lang="cs-CZ" sz="2000" dirty="0"/>
          </a:p>
          <a:p>
            <a:pPr lvl="1"/>
            <a:r>
              <a:rPr lang="cs-CZ" sz="2000" b="0" i="0" u="none" strike="noStrike" dirty="0">
                <a:effectLst/>
              </a:rPr>
              <a:t>absence definice</a:t>
            </a:r>
            <a:endParaRPr lang="cs-CZ" sz="2000" dirty="0"/>
          </a:p>
          <a:p>
            <a:pPr lvl="1"/>
            <a:r>
              <a:rPr lang="cs-CZ" sz="2000" b="0" i="0" u="none" strike="noStrike" dirty="0">
                <a:effectLst/>
              </a:rPr>
              <a:t>zaměňování konceptu za téma</a:t>
            </a:r>
          </a:p>
          <a:p>
            <a:pPr lvl="1"/>
            <a:r>
              <a:rPr lang="cs-CZ" sz="2000" b="0" i="0" u="none" strike="noStrike" dirty="0">
                <a:effectLst/>
              </a:rPr>
              <a:t>aplikace bez metodologického vysvětlení</a:t>
            </a:r>
            <a:endParaRPr lang="cs-CZ" sz="2000" dirty="0"/>
          </a:p>
          <a:p>
            <a:pPr lvl="1"/>
            <a:r>
              <a:rPr lang="cs-CZ" sz="2000" b="0" i="0" u="none" strike="noStrike" dirty="0">
                <a:effectLst/>
              </a:rPr>
              <a:t>používání více konceptů bez propojení</a:t>
            </a:r>
            <a:endParaRPr lang="cs-CZ" sz="2000" dirty="0"/>
          </a:p>
          <a:p>
            <a:r>
              <a:rPr lang="cs-CZ" sz="2000" b="1" i="0" u="none" strike="noStrike" dirty="0">
                <a:effectLst/>
              </a:rPr>
              <a:t>Dobrá výzkumná otázka = konceptuální otázka</a:t>
            </a:r>
          </a:p>
          <a:p>
            <a:pPr lvl="1"/>
            <a:r>
              <a:rPr lang="cs-CZ" sz="2000" b="0" i="0" u="none" strike="noStrike" dirty="0">
                <a:effectLst/>
              </a:rPr>
              <a:t>Např.:</a:t>
            </a:r>
          </a:p>
          <a:p>
            <a:pPr lvl="1"/>
            <a:r>
              <a:rPr lang="cs-CZ" sz="2000" b="0" i="1" u="none" strike="noStrike" dirty="0">
                <a:effectLst/>
              </a:rPr>
              <a:t>Jak byly domorodé ženy reprezentovány v koloniální vizuální kultuře?</a:t>
            </a:r>
          </a:p>
          <a:p>
            <a:pPr lvl="1"/>
            <a:r>
              <a:rPr lang="cs-CZ" sz="2000" b="0" i="0" u="none" strike="noStrike" dirty="0">
                <a:effectLst/>
              </a:rPr>
              <a:t>vs.</a:t>
            </a:r>
          </a:p>
          <a:p>
            <a:pPr lvl="1"/>
            <a:r>
              <a:rPr lang="cs-CZ" sz="2000" b="0" i="1" u="none" strike="noStrike" dirty="0">
                <a:effectLst/>
              </a:rPr>
              <a:t>Jak koloniální vizuální kultura konstruovala </a:t>
            </a:r>
            <a:r>
              <a:rPr lang="cs-CZ" sz="2000" b="0" i="1" u="none" strike="noStrike" dirty="0" err="1">
                <a:effectLst/>
              </a:rPr>
              <a:t>genderované</a:t>
            </a:r>
            <a:r>
              <a:rPr lang="cs-CZ" sz="2000" b="0" i="1" u="none" strike="noStrike" dirty="0">
                <a:effectLst/>
              </a:rPr>
              <a:t> aktérství domorodých žen?</a:t>
            </a:r>
          </a:p>
          <a:p>
            <a:pPr lvl="1"/>
            <a:endParaRPr lang="cs-CZ" sz="1300" b="0" i="0" u="none" strike="noStrike" dirty="0">
              <a:effectLst/>
            </a:endParaRPr>
          </a:p>
          <a:p>
            <a:endParaRPr lang="cs-CZ" sz="1300" dirty="0"/>
          </a:p>
        </p:txBody>
      </p:sp>
    </p:spTree>
    <p:extLst>
      <p:ext uri="{BB962C8B-B14F-4D97-AF65-F5344CB8AC3E}">
        <p14:creationId xmlns:p14="http://schemas.microsoft.com/office/powerpoint/2010/main" val="329665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AED1919-54A1-41C9-B30B-A3FF3F58E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026220" y="98104"/>
            <a:ext cx="4288094" cy="4288094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Light Bulb and Gear">
            <a:extLst>
              <a:ext uri="{FF2B5EF4-FFF2-40B4-BE49-F238E27FC236}">
                <a16:creationId xmlns:a16="http://schemas.microsoft.com/office/drawing/2014/main" id="{FFC23F1E-474A-A5DC-985E-FD833E012C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69471" y="941355"/>
            <a:ext cx="2601592" cy="2601592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C4751043-2EE3-4222-9979-8E61D93DA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1848" y="2813300"/>
            <a:ext cx="3757487" cy="3757487"/>
            <a:chOff x="1881974" y="1174396"/>
            <a:chExt cx="5290997" cy="5290997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3FD8213-DB67-4E29-9615-984DB59917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1974" y="1174396"/>
              <a:ext cx="5290997" cy="5290997"/>
            </a:xfrm>
            <a:prstGeom prst="ellipse">
              <a:avLst/>
            </a:prstGeom>
            <a:solidFill>
              <a:srgbClr val="FFFFFF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4EDB257-28CF-422F-AE6A-B99E3FE811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1974" y="1174396"/>
              <a:ext cx="5290997" cy="5290997"/>
            </a:xfrm>
            <a:prstGeom prst="ellipse">
              <a:avLst/>
            </a:prstGeom>
            <a:solidFill>
              <a:schemeClr val="accent2">
                <a:alpha val="30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FFFEB18F-F81F-4CED-BE64-EB888A77C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4350" y="2762501"/>
            <a:ext cx="3744592" cy="3744592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A858073-2152-6358-5AF2-9A85C1D29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591" y="3404608"/>
            <a:ext cx="3520789" cy="2666087"/>
          </a:xfrm>
        </p:spPr>
        <p:txBody>
          <a:bodyPr>
            <a:normAutofit/>
          </a:bodyPr>
          <a:lstStyle/>
          <a:p>
            <a:pPr algn="ctr"/>
            <a:r>
              <a:rPr lang="cs-CZ">
                <a:solidFill>
                  <a:schemeClr val="bg1"/>
                </a:solidFill>
              </a:rPr>
              <a:t>Koncept a teorie</a:t>
            </a:r>
          </a:p>
        </p:txBody>
      </p:sp>
      <p:grpSp>
        <p:nvGrpSpPr>
          <p:cNvPr id="20" name="Graphic 190">
            <a:extLst>
              <a:ext uri="{FF2B5EF4-FFF2-40B4-BE49-F238E27FC236}">
                <a16:creationId xmlns:a16="http://schemas.microsoft.com/office/drawing/2014/main" id="{00E015F5-1A99-4E40-BC3D-770780299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3117" y="1193254"/>
            <a:ext cx="1291642" cy="429215"/>
            <a:chOff x="2504802" y="1755501"/>
            <a:chExt cx="1598829" cy="531293"/>
          </a:xfrm>
          <a:solidFill>
            <a:schemeClr val="bg1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FE6F571-2BB7-46DA-A3D9-B32ADDC16A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2113855"/>
              <a:ext cx="1598614" cy="172939"/>
            </a:xfrm>
            <a:custGeom>
              <a:avLst/>
              <a:gdLst>
                <a:gd name="connsiteX0" fmla="*/ 1248648 w 1598614"/>
                <a:gd name="connsiteY0" fmla="*/ 172939 h 172939"/>
                <a:gd name="connsiteX1" fmla="*/ 1123031 w 1598614"/>
                <a:gd name="connsiteY1" fmla="*/ 92708 h 172939"/>
                <a:gd name="connsiteX2" fmla="*/ 1024085 w 1598614"/>
                <a:gd name="connsiteY2" fmla="*/ 29469 h 172939"/>
                <a:gd name="connsiteX3" fmla="*/ 925140 w 1598614"/>
                <a:gd name="connsiteY3" fmla="*/ 92708 h 172939"/>
                <a:gd name="connsiteX4" fmla="*/ 799522 w 1598614"/>
                <a:gd name="connsiteY4" fmla="*/ 172939 h 172939"/>
                <a:gd name="connsiteX5" fmla="*/ 799522 w 1598614"/>
                <a:gd name="connsiteY5" fmla="*/ 172939 h 172939"/>
                <a:gd name="connsiteX6" fmla="*/ 673905 w 1598614"/>
                <a:gd name="connsiteY6" fmla="*/ 92708 h 172939"/>
                <a:gd name="connsiteX7" fmla="*/ 574959 w 1598614"/>
                <a:gd name="connsiteY7" fmla="*/ 29469 h 172939"/>
                <a:gd name="connsiteX8" fmla="*/ 476014 w 1598614"/>
                <a:gd name="connsiteY8" fmla="*/ 92708 h 172939"/>
                <a:gd name="connsiteX9" fmla="*/ 350396 w 1598614"/>
                <a:gd name="connsiteY9" fmla="*/ 172939 h 172939"/>
                <a:gd name="connsiteX10" fmla="*/ 224778 w 1598614"/>
                <a:gd name="connsiteY10" fmla="*/ 92708 h 172939"/>
                <a:gd name="connsiteX11" fmla="*/ 125833 w 1598614"/>
                <a:gd name="connsiteY11" fmla="*/ 29469 h 172939"/>
                <a:gd name="connsiteX12" fmla="*/ 26887 w 1598614"/>
                <a:gd name="connsiteY12" fmla="*/ 92708 h 172939"/>
                <a:gd name="connsiteX13" fmla="*/ 0 w 1598614"/>
                <a:gd name="connsiteY13" fmla="*/ 80232 h 172939"/>
                <a:gd name="connsiteX14" fmla="*/ 125618 w 1598614"/>
                <a:gd name="connsiteY14" fmla="*/ 0 h 172939"/>
                <a:gd name="connsiteX15" fmla="*/ 251235 w 1598614"/>
                <a:gd name="connsiteY15" fmla="*/ 80232 h 172939"/>
                <a:gd name="connsiteX16" fmla="*/ 350181 w 1598614"/>
                <a:gd name="connsiteY16" fmla="*/ 143471 h 172939"/>
                <a:gd name="connsiteX17" fmla="*/ 449126 w 1598614"/>
                <a:gd name="connsiteY17" fmla="*/ 80232 h 172939"/>
                <a:gd name="connsiteX18" fmla="*/ 574744 w 1598614"/>
                <a:gd name="connsiteY18" fmla="*/ 0 h 172939"/>
                <a:gd name="connsiteX19" fmla="*/ 700362 w 1598614"/>
                <a:gd name="connsiteY19" fmla="*/ 80232 h 172939"/>
                <a:gd name="connsiteX20" fmla="*/ 799307 w 1598614"/>
                <a:gd name="connsiteY20" fmla="*/ 143471 h 172939"/>
                <a:gd name="connsiteX21" fmla="*/ 799307 w 1598614"/>
                <a:gd name="connsiteY21" fmla="*/ 143471 h 172939"/>
                <a:gd name="connsiteX22" fmla="*/ 898253 w 1598614"/>
                <a:gd name="connsiteY22" fmla="*/ 80232 h 172939"/>
                <a:gd name="connsiteX23" fmla="*/ 1023870 w 1598614"/>
                <a:gd name="connsiteY23" fmla="*/ 0 h 172939"/>
                <a:gd name="connsiteX24" fmla="*/ 1149488 w 1598614"/>
                <a:gd name="connsiteY24" fmla="*/ 80232 h 172939"/>
                <a:gd name="connsiteX25" fmla="*/ 1248433 w 1598614"/>
                <a:gd name="connsiteY25" fmla="*/ 143471 h 172939"/>
                <a:gd name="connsiteX26" fmla="*/ 1347379 w 1598614"/>
                <a:gd name="connsiteY26" fmla="*/ 80232 h 172939"/>
                <a:gd name="connsiteX27" fmla="*/ 1472997 w 1598614"/>
                <a:gd name="connsiteY27" fmla="*/ 0 h 172939"/>
                <a:gd name="connsiteX28" fmla="*/ 1598614 w 1598614"/>
                <a:gd name="connsiteY28" fmla="*/ 80232 h 172939"/>
                <a:gd name="connsiteX29" fmla="*/ 1571942 w 1598614"/>
                <a:gd name="connsiteY29" fmla="*/ 92708 h 172939"/>
                <a:gd name="connsiteX30" fmla="*/ 1472997 w 1598614"/>
                <a:gd name="connsiteY30" fmla="*/ 29469 h 172939"/>
                <a:gd name="connsiteX31" fmla="*/ 1374051 w 1598614"/>
                <a:gd name="connsiteY31" fmla="*/ 92708 h 172939"/>
                <a:gd name="connsiteX32" fmla="*/ 1248648 w 1598614"/>
                <a:gd name="connsiteY32" fmla="*/ 172939 h 17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614" h="172939">
                  <a:moveTo>
                    <a:pt x="1248648" y="172939"/>
                  </a:moveTo>
                  <a:cubicBezTo>
                    <a:pt x="1194229" y="172939"/>
                    <a:pt x="1146046" y="142180"/>
                    <a:pt x="1123031" y="92708"/>
                  </a:cubicBezTo>
                  <a:cubicBezTo>
                    <a:pt x="1104962" y="53775"/>
                    <a:pt x="1067105" y="29469"/>
                    <a:pt x="1024085" y="29469"/>
                  </a:cubicBezTo>
                  <a:cubicBezTo>
                    <a:pt x="981066" y="29469"/>
                    <a:pt x="943208" y="53775"/>
                    <a:pt x="925140" y="92708"/>
                  </a:cubicBezTo>
                  <a:cubicBezTo>
                    <a:pt x="902124" y="142180"/>
                    <a:pt x="853942" y="172939"/>
                    <a:pt x="799522" y="172939"/>
                  </a:cubicBezTo>
                  <a:cubicBezTo>
                    <a:pt x="799522" y="172939"/>
                    <a:pt x="799522" y="172939"/>
                    <a:pt x="799522" y="172939"/>
                  </a:cubicBezTo>
                  <a:cubicBezTo>
                    <a:pt x="744887" y="172939"/>
                    <a:pt x="696920" y="142180"/>
                    <a:pt x="673905" y="92708"/>
                  </a:cubicBezTo>
                  <a:cubicBezTo>
                    <a:pt x="655836" y="53775"/>
                    <a:pt x="617979" y="29469"/>
                    <a:pt x="574959" y="29469"/>
                  </a:cubicBezTo>
                  <a:cubicBezTo>
                    <a:pt x="531939" y="29469"/>
                    <a:pt x="494082" y="53775"/>
                    <a:pt x="476014" y="92708"/>
                  </a:cubicBezTo>
                  <a:cubicBezTo>
                    <a:pt x="452998" y="142180"/>
                    <a:pt x="405031" y="172939"/>
                    <a:pt x="350396" y="172939"/>
                  </a:cubicBezTo>
                  <a:cubicBezTo>
                    <a:pt x="295976" y="172939"/>
                    <a:pt x="247794" y="142180"/>
                    <a:pt x="224778" y="92708"/>
                  </a:cubicBezTo>
                  <a:cubicBezTo>
                    <a:pt x="206710" y="53775"/>
                    <a:pt x="168853" y="29469"/>
                    <a:pt x="125833" y="29469"/>
                  </a:cubicBezTo>
                  <a:cubicBezTo>
                    <a:pt x="82813" y="29469"/>
                    <a:pt x="44956" y="53775"/>
                    <a:pt x="26887" y="92708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268" y="30759"/>
                    <a:pt x="969235" y="0"/>
                    <a:pt x="1023870" y="0"/>
                  </a:cubicBezTo>
                  <a:cubicBezTo>
                    <a:pt x="1078505" y="0"/>
                    <a:pt x="1126472" y="30759"/>
                    <a:pt x="1149488" y="80232"/>
                  </a:cubicBezTo>
                  <a:cubicBezTo>
                    <a:pt x="1167556" y="119165"/>
                    <a:pt x="1205414" y="143471"/>
                    <a:pt x="1248433" y="143471"/>
                  </a:cubicBezTo>
                  <a:cubicBezTo>
                    <a:pt x="1291453" y="143471"/>
                    <a:pt x="1329311" y="119165"/>
                    <a:pt x="1347379" y="80232"/>
                  </a:cubicBezTo>
                  <a:cubicBezTo>
                    <a:pt x="1370394" y="30759"/>
                    <a:pt x="1418361" y="0"/>
                    <a:pt x="1472997" y="0"/>
                  </a:cubicBezTo>
                  <a:cubicBezTo>
                    <a:pt x="1527632" y="0"/>
                    <a:pt x="1575814" y="30759"/>
                    <a:pt x="1598614" y="80232"/>
                  </a:cubicBezTo>
                  <a:lnTo>
                    <a:pt x="1571942" y="92708"/>
                  </a:lnTo>
                  <a:cubicBezTo>
                    <a:pt x="1553874" y="53775"/>
                    <a:pt x="1515801" y="29469"/>
                    <a:pt x="1472997" y="29469"/>
                  </a:cubicBezTo>
                  <a:cubicBezTo>
                    <a:pt x="1429977" y="29469"/>
                    <a:pt x="1392119" y="53775"/>
                    <a:pt x="1374051" y="92708"/>
                  </a:cubicBezTo>
                  <a:cubicBezTo>
                    <a:pt x="1351251" y="142180"/>
                    <a:pt x="1303069" y="172939"/>
                    <a:pt x="1248648" y="172939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905CC16-753C-4B9F-B3E2-C456795AE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1755501"/>
              <a:ext cx="1598829" cy="172724"/>
            </a:xfrm>
            <a:custGeom>
              <a:avLst/>
              <a:gdLst>
                <a:gd name="connsiteX0" fmla="*/ 1248648 w 1598829"/>
                <a:gd name="connsiteY0" fmla="*/ 172724 h 172724"/>
                <a:gd name="connsiteX1" fmla="*/ 1123031 w 1598829"/>
                <a:gd name="connsiteY1" fmla="*/ 92492 h 172724"/>
                <a:gd name="connsiteX2" fmla="*/ 1024085 w 1598829"/>
                <a:gd name="connsiteY2" fmla="*/ 29253 h 172724"/>
                <a:gd name="connsiteX3" fmla="*/ 925140 w 1598829"/>
                <a:gd name="connsiteY3" fmla="*/ 92492 h 172724"/>
                <a:gd name="connsiteX4" fmla="*/ 799522 w 1598829"/>
                <a:gd name="connsiteY4" fmla="*/ 172724 h 172724"/>
                <a:gd name="connsiteX5" fmla="*/ 799522 w 1598829"/>
                <a:gd name="connsiteY5" fmla="*/ 172724 h 172724"/>
                <a:gd name="connsiteX6" fmla="*/ 673905 w 1598829"/>
                <a:gd name="connsiteY6" fmla="*/ 92492 h 172724"/>
                <a:gd name="connsiteX7" fmla="*/ 574959 w 1598829"/>
                <a:gd name="connsiteY7" fmla="*/ 29253 h 172724"/>
                <a:gd name="connsiteX8" fmla="*/ 476014 w 1598829"/>
                <a:gd name="connsiteY8" fmla="*/ 92492 h 172724"/>
                <a:gd name="connsiteX9" fmla="*/ 350396 w 1598829"/>
                <a:gd name="connsiteY9" fmla="*/ 172724 h 172724"/>
                <a:gd name="connsiteX10" fmla="*/ 224778 w 1598829"/>
                <a:gd name="connsiteY10" fmla="*/ 92492 h 172724"/>
                <a:gd name="connsiteX11" fmla="*/ 125833 w 1598829"/>
                <a:gd name="connsiteY11" fmla="*/ 29253 h 172724"/>
                <a:gd name="connsiteX12" fmla="*/ 26887 w 1598829"/>
                <a:gd name="connsiteY12" fmla="*/ 92492 h 172724"/>
                <a:gd name="connsiteX13" fmla="*/ 0 w 1598829"/>
                <a:gd name="connsiteY13" fmla="*/ 80232 h 172724"/>
                <a:gd name="connsiteX14" fmla="*/ 125618 w 1598829"/>
                <a:gd name="connsiteY14" fmla="*/ 0 h 172724"/>
                <a:gd name="connsiteX15" fmla="*/ 251235 w 1598829"/>
                <a:gd name="connsiteY15" fmla="*/ 80232 h 172724"/>
                <a:gd name="connsiteX16" fmla="*/ 350181 w 1598829"/>
                <a:gd name="connsiteY16" fmla="*/ 143471 h 172724"/>
                <a:gd name="connsiteX17" fmla="*/ 449126 w 1598829"/>
                <a:gd name="connsiteY17" fmla="*/ 80232 h 172724"/>
                <a:gd name="connsiteX18" fmla="*/ 574744 w 1598829"/>
                <a:gd name="connsiteY18" fmla="*/ 0 h 172724"/>
                <a:gd name="connsiteX19" fmla="*/ 700362 w 1598829"/>
                <a:gd name="connsiteY19" fmla="*/ 80232 h 172724"/>
                <a:gd name="connsiteX20" fmla="*/ 799307 w 1598829"/>
                <a:gd name="connsiteY20" fmla="*/ 143471 h 172724"/>
                <a:gd name="connsiteX21" fmla="*/ 799307 w 1598829"/>
                <a:gd name="connsiteY21" fmla="*/ 143471 h 172724"/>
                <a:gd name="connsiteX22" fmla="*/ 898253 w 1598829"/>
                <a:gd name="connsiteY22" fmla="*/ 80232 h 172724"/>
                <a:gd name="connsiteX23" fmla="*/ 1024085 w 1598829"/>
                <a:gd name="connsiteY23" fmla="*/ 0 h 172724"/>
                <a:gd name="connsiteX24" fmla="*/ 1149703 w 1598829"/>
                <a:gd name="connsiteY24" fmla="*/ 80232 h 172724"/>
                <a:gd name="connsiteX25" fmla="*/ 1248648 w 1598829"/>
                <a:gd name="connsiteY25" fmla="*/ 143471 h 172724"/>
                <a:gd name="connsiteX26" fmla="*/ 1347594 w 1598829"/>
                <a:gd name="connsiteY26" fmla="*/ 80232 h 172724"/>
                <a:gd name="connsiteX27" fmla="*/ 1473212 w 1598829"/>
                <a:gd name="connsiteY27" fmla="*/ 0 h 172724"/>
                <a:gd name="connsiteX28" fmla="*/ 1598829 w 1598829"/>
                <a:gd name="connsiteY28" fmla="*/ 80232 h 172724"/>
                <a:gd name="connsiteX29" fmla="*/ 1572157 w 1598829"/>
                <a:gd name="connsiteY29" fmla="*/ 92492 h 172724"/>
                <a:gd name="connsiteX30" fmla="*/ 1473212 w 1598829"/>
                <a:gd name="connsiteY30" fmla="*/ 29253 h 172724"/>
                <a:gd name="connsiteX31" fmla="*/ 1374266 w 1598829"/>
                <a:gd name="connsiteY31" fmla="*/ 92492 h 172724"/>
                <a:gd name="connsiteX32" fmla="*/ 1248648 w 1598829"/>
                <a:gd name="connsiteY32" fmla="*/ 172724 h 17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829" h="172724">
                  <a:moveTo>
                    <a:pt x="1248648" y="172724"/>
                  </a:moveTo>
                  <a:cubicBezTo>
                    <a:pt x="1194229" y="172724"/>
                    <a:pt x="1146046" y="141965"/>
                    <a:pt x="1123031" y="92492"/>
                  </a:cubicBezTo>
                  <a:cubicBezTo>
                    <a:pt x="1104962" y="53560"/>
                    <a:pt x="1067105" y="29253"/>
                    <a:pt x="1024085" y="29253"/>
                  </a:cubicBezTo>
                  <a:cubicBezTo>
                    <a:pt x="981066" y="29253"/>
                    <a:pt x="943208" y="53560"/>
                    <a:pt x="925140" y="92492"/>
                  </a:cubicBezTo>
                  <a:cubicBezTo>
                    <a:pt x="902124" y="141965"/>
                    <a:pt x="853942" y="172724"/>
                    <a:pt x="799522" y="172724"/>
                  </a:cubicBezTo>
                  <a:cubicBezTo>
                    <a:pt x="799522" y="172724"/>
                    <a:pt x="799522" y="172724"/>
                    <a:pt x="799522" y="172724"/>
                  </a:cubicBezTo>
                  <a:cubicBezTo>
                    <a:pt x="744887" y="172724"/>
                    <a:pt x="696920" y="141965"/>
                    <a:pt x="673905" y="92492"/>
                  </a:cubicBezTo>
                  <a:cubicBezTo>
                    <a:pt x="655836" y="53560"/>
                    <a:pt x="617979" y="29253"/>
                    <a:pt x="574959" y="29253"/>
                  </a:cubicBezTo>
                  <a:cubicBezTo>
                    <a:pt x="531939" y="29253"/>
                    <a:pt x="494082" y="53560"/>
                    <a:pt x="476014" y="92492"/>
                  </a:cubicBezTo>
                  <a:cubicBezTo>
                    <a:pt x="452998" y="141965"/>
                    <a:pt x="405031" y="172724"/>
                    <a:pt x="350396" y="172724"/>
                  </a:cubicBezTo>
                  <a:cubicBezTo>
                    <a:pt x="295976" y="172724"/>
                    <a:pt x="247794" y="141965"/>
                    <a:pt x="224778" y="92492"/>
                  </a:cubicBezTo>
                  <a:cubicBezTo>
                    <a:pt x="206710" y="53560"/>
                    <a:pt x="168853" y="29253"/>
                    <a:pt x="125833" y="29253"/>
                  </a:cubicBezTo>
                  <a:cubicBezTo>
                    <a:pt x="82813" y="29253"/>
                    <a:pt x="44956" y="53560"/>
                    <a:pt x="26887" y="92492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483" y="30759"/>
                    <a:pt x="969450" y="0"/>
                    <a:pt x="1024085" y="0"/>
                  </a:cubicBezTo>
                  <a:cubicBezTo>
                    <a:pt x="1078720" y="0"/>
                    <a:pt x="1126688" y="30759"/>
                    <a:pt x="1149703" y="80232"/>
                  </a:cubicBezTo>
                  <a:cubicBezTo>
                    <a:pt x="1167771" y="119165"/>
                    <a:pt x="1205629" y="143471"/>
                    <a:pt x="1248648" y="143471"/>
                  </a:cubicBezTo>
                  <a:cubicBezTo>
                    <a:pt x="1291668" y="143471"/>
                    <a:pt x="1329526" y="119165"/>
                    <a:pt x="1347594" y="80232"/>
                  </a:cubicBezTo>
                  <a:cubicBezTo>
                    <a:pt x="1370610" y="30759"/>
                    <a:pt x="1418792" y="0"/>
                    <a:pt x="1473212" y="0"/>
                  </a:cubicBezTo>
                  <a:cubicBezTo>
                    <a:pt x="1527847" y="0"/>
                    <a:pt x="1576029" y="30759"/>
                    <a:pt x="1598829" y="80232"/>
                  </a:cubicBezTo>
                  <a:lnTo>
                    <a:pt x="1572157" y="92492"/>
                  </a:lnTo>
                  <a:cubicBezTo>
                    <a:pt x="1554089" y="53560"/>
                    <a:pt x="1516016" y="29253"/>
                    <a:pt x="1473212" y="29253"/>
                  </a:cubicBezTo>
                  <a:cubicBezTo>
                    <a:pt x="1430192" y="29253"/>
                    <a:pt x="1392335" y="53560"/>
                    <a:pt x="1374266" y="92492"/>
                  </a:cubicBezTo>
                  <a:cubicBezTo>
                    <a:pt x="1351251" y="141965"/>
                    <a:pt x="1303069" y="172724"/>
                    <a:pt x="1248648" y="172724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" name="Graphic 4">
            <a:extLst>
              <a:ext uri="{FF2B5EF4-FFF2-40B4-BE49-F238E27FC236}">
                <a16:creationId xmlns:a16="http://schemas.microsoft.com/office/drawing/2014/main" id="{5468B3A9-705E-43C3-A742-0619B0D8F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80915" y="4748271"/>
            <a:ext cx="1330536" cy="1330521"/>
            <a:chOff x="5734037" y="3067039"/>
            <a:chExt cx="724483" cy="724489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9D439AD-5D67-497C-B831-D17FC3E592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067039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3F54BF2-C71C-45C5-9408-3B5E011B0F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BBABE17-DB56-44AB-934B-63C07C79F0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B483D20-A128-4076-AF54-88646172B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5EFA818-FDDA-49E9-B11F-E9DC1854A9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A1F8728-F8F7-4828-A718-A15E7663EA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DA1F73F-AA1D-41D7-BAAB-292FD94A3E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9441DEA-C85E-4B9C-A48D-8437854C4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126284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5EBAA20-1368-4495-8D7C-820FAD8ECF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12628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FB92591-626C-4D2B-A3E6-EC8742D67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392448D-513F-4528-9D8D-A151982041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1946BAE-1546-4EA4-A108-A799BF5D2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42A8EC93-6A35-4D37-A8CB-59362BF875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12628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8 w 14097"/>
                <a:gd name="connsiteY1" fmla="*/ 14097 h 14097"/>
                <a:gd name="connsiteX2" fmla="*/ 0 w 14097"/>
                <a:gd name="connsiteY2" fmla="*/ 7049 h 14097"/>
                <a:gd name="connsiteX3" fmla="*/ 7048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AFC3ECA2-E914-4D83-ABF9-B9FFD96E92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12B1108-9AAC-4F10-A64F-0D6963E51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185434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284CDA0C-B2AB-4791-83B1-C053C061D6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18543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857BF6B-E0CA-49C0-8827-B44CE8B928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6D7B06A7-ADDF-4F27-B11F-08422FC180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E8B0DA6C-71D7-4FCB-AE4C-035E0ADB50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EB078173-ADFB-480D-91A4-4D71C01098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18543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AA4027A-C97B-4C9A-B04C-EBE2112200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06DA92D-C6D0-4C7D-98CF-D9576912E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244679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6601653-3941-4C9B-BD39-62EECE23AE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244677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BC4A394-4FFE-4BFE-9A59-2B624E0711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B4EABA5-FDCF-4F6F-8FF1-6FDFF50580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10F3C940-2320-488A-B24C-AB0A4FB53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F525BA82-37D8-47ED-AFF6-AE57124A4E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24467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2D78955-C80F-4DA3-83AA-D28A5A6FA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BC23DAAC-7C06-4012-8CBB-8E3126B68B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303829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0D19F80-DC80-49EC-8EDD-7889092C18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1F50BB3-EA39-4693-BAE1-1101EF0A41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0EFD45B-69A8-47F6-A5BF-779F7EB49F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9E53C464-7272-4EBC-830B-CB29A96988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6BF10CE-C2AD-487A-9402-8D5C746ECF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064C7FE-F8EB-47EF-97FA-348A520599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A991C553-06A1-4F26-BBBC-80F7E11E7A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363074"/>
              <a:ext cx="14192" cy="14097"/>
            </a:xfrm>
            <a:custGeom>
              <a:avLst/>
              <a:gdLst>
                <a:gd name="connsiteX0" fmla="*/ 14192 w 14192"/>
                <a:gd name="connsiteY0" fmla="*/ 7048 h 14097"/>
                <a:gd name="connsiteX1" fmla="*/ 7144 w 14192"/>
                <a:gd name="connsiteY1" fmla="*/ 14097 h 14097"/>
                <a:gd name="connsiteX2" fmla="*/ 0 w 14192"/>
                <a:gd name="connsiteY2" fmla="*/ 7048 h 14097"/>
                <a:gd name="connsiteX3" fmla="*/ 7049 w 14192"/>
                <a:gd name="connsiteY3" fmla="*/ 0 h 14097"/>
                <a:gd name="connsiteX4" fmla="*/ 14192 w 14192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BCE9C081-2191-4C84-956E-F106BB015C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36307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292F6F03-BC34-40C6-8F17-7A169CD72F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A5101B80-7351-4F0F-AB7D-3E40B4D266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570EE1D-95AC-4660-8E96-7C8A36FEB6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385D9A56-2D15-4E0A-B981-E168F09064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363074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8 w 14097"/>
                <a:gd name="connsiteY1" fmla="*/ 14097 h 14097"/>
                <a:gd name="connsiteX2" fmla="*/ 0 w 14097"/>
                <a:gd name="connsiteY2" fmla="*/ 7048 h 14097"/>
                <a:gd name="connsiteX3" fmla="*/ 7048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28D0BA2F-9273-4EAA-AD17-C4EFE11403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512CC54E-7976-4DC9-984C-45C2A23A72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42222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C8A3FC72-9FF9-41F6-97E0-45A0FEE946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48918C16-C9B6-40D5-93A0-DB547B644A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A05612C6-4858-4854-A3D3-90CF1E1C75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8E88D77-C726-4008-849C-DA7361F885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24CFE7CA-C955-4365-90C3-6272CB9A3C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38B43FC8-B81C-490A-A346-4C6235DA8A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214D0221-0C97-4C71-B535-7506956EF8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6953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ED0C44EA-BD25-49A3-9EB8-9D8DED7C19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A3C9CCF2-15CC-4F7D-87F5-7FFEBAC9C2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9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8AA321D8-1D2C-472C-A2DB-EBB74498DD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724680C1-4BB5-45DB-A558-82514418CF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C94F4CEF-82DD-4CFB-8EE3-4AB115F6A0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4F186C9C-C620-4426-A674-E40F808F66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126281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929942C-BA3F-40EF-94DD-4A5C22C5B7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D234974B-3555-465B-95A7-1C63CE738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0E38F9FD-48AC-4C3E-9E75-D1C0B555E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3AA72E26-5C3D-4231-9042-E00AE43E80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6684433D-3C9E-4C19-A801-D51CF3064F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126283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ADB0C3D-A021-4F40-93B3-76B61334FD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185433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41781C18-F408-401D-8A86-99FFBB9895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D958D9F-E4B0-48B1-ADA4-3053AFB5D9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43EFCD46-F0FB-499C-81B9-3508FE5C8C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B6A130F-CB85-4BDA-8DDF-8DAAB2F7D0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9359DA40-CA94-4B1F-9BE6-C800BEEC77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185432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73304FCD-8DAD-4BC8-A16E-84DDCA07FF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244676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BCB4864C-8F67-4BE7-89CC-664EA25EC5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845F543D-67FC-4640-A2A1-69DA6D0528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DBDB2A9C-60E5-4F7E-BA2B-4DD1595FB9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72B10DA2-D88E-4952-BDB5-102E61B4B2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AC5F5BED-3698-4F52-9977-D8CA2DC031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2446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E19CCEBC-AD20-45B2-A751-42B40BB31C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3A978AD9-9A35-4B89-B3BC-61E54AD9EB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77D8C808-AFC9-42DD-B253-0048903791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EECD0BF1-7C64-407E-8306-4C447B1D32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953B0F94-AC35-4CB2-878D-1DC7D68BE9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08EA50C2-BB5F-4368-AA91-67B207C1AB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DE45A7FE-0A45-45F6-8417-EBDA5A12D8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36307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DA8B8DC8-F88C-432E-A8C2-8D13FE874F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D02C5430-233D-49F7-B852-181D2B2F6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76DB286F-9E15-441C-8697-57007B76C1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534DC0EE-15B7-44AE-A7DC-8B5E22688A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4FBE9900-F640-4248-9C4C-EDBE5E00A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363074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37FF04AF-F86B-49F8-AAB5-DA696591A1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710DCFEA-4572-47A3-A6BE-7B21F5758C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BA42ED8E-CCC8-478F-9EF4-625B633071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146DF8F4-DF09-4E6C-887F-C9269E56A5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7FF3916E-5C82-4956-A88B-81BFAC91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7E5CF7AE-ED45-4AB5-9AEB-56FC964BFA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4222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7CFB132C-BEB1-4897-B1A4-97422811F6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481374"/>
              <a:ext cx="14192" cy="14096"/>
            </a:xfrm>
            <a:custGeom>
              <a:avLst/>
              <a:gdLst>
                <a:gd name="connsiteX0" fmla="*/ 14192 w 14192"/>
                <a:gd name="connsiteY0" fmla="*/ 7049 h 14096"/>
                <a:gd name="connsiteX1" fmla="*/ 7144 w 14192"/>
                <a:gd name="connsiteY1" fmla="*/ 14097 h 14096"/>
                <a:gd name="connsiteX2" fmla="*/ 0 w 14192"/>
                <a:gd name="connsiteY2" fmla="*/ 7049 h 14096"/>
                <a:gd name="connsiteX3" fmla="*/ 7049 w 14192"/>
                <a:gd name="connsiteY3" fmla="*/ 0 h 14096"/>
                <a:gd name="connsiteX4" fmla="*/ 14192 w 14192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1049"/>
                    <a:pt x="0" y="7049"/>
                  </a:cubicBezTo>
                  <a:cubicBezTo>
                    <a:pt x="0" y="3048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4EE49F21-E336-41BC-8256-85A9AB597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48137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C62510EE-BDCD-4393-9AD7-2D0C9A722D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2420F94B-4F00-4C6C-97E3-BA5B5E6871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E712560A-A110-4132-85D5-21BBBFA8C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D1E3102B-23D5-43AE-A67D-583AAA52B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48137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9D5ABE4E-EB80-423C-BBCE-9C1B77D9B0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BEB8CCC5-38F5-4892-A00B-14B645BBDF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54062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8860175F-F7D5-4464-AD61-5B435528FE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540620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E28C20B0-98AA-4A5B-8CE1-236A3F6CAA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8A56719F-13F0-4B75-8C04-DAACD8FD86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B30555DA-285C-4859-83DE-B16FF6DB13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67AF00E9-C8D6-41C4-9703-5468F51639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540620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D07F88BD-A2E8-4F25-BB43-9372C6C9F3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DFAE35DA-8283-4F4B-8C00-FF8EFE39B3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59977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4340DEBE-A255-48E2-B7B2-AE881651C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59977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FE968FB9-507A-4F2E-B346-15995081B1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4DA99BD8-9C2B-46BF-AA27-ED405540D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50C84F67-D2C2-48DF-8537-DF99C60240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F5CAEB9A-26A6-4FBF-916B-19FC9B0BFC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59977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E4DEDE1B-4819-4E4B-849E-330D7DF56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C441B73E-F19C-4313-8F46-F600603B36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7" y="3659014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014FE805-EF51-4859-A6DF-CF75F9A0F5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2" y="3659014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624CF2A5-BD9E-4570-8560-063BC70F26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2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6BEC415C-7946-43B2-9AC8-348B6B5CD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1B615AD5-3365-43D4-8E16-377A2A2F9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9D184DFD-DD33-491E-90FF-6E4ECA2668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659014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31B62FE1-0262-4B09-ABEA-8AA010137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20C539C6-FAA9-4EBE-93D9-1F946E1449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9" y="371816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8C6EF3FF-09E5-4099-A49B-CA364A6E8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4" y="371816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B3C5E06F-8F1E-4771-AAE4-B34B1D6A3D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4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538D5AE9-76CC-4AE4-B026-656EDCB01B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9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30F1A9B9-52AB-4527-BD4A-1802F7C960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9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46A57D78-C020-4EEF-971D-0C8802889A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71816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7666D7A3-5ABF-4EDE-A0C5-F2099B2D86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5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13BC460A-E0FF-4658-A2FD-A3AF4D51D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40" y="377741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26467CC2-3AB3-4D37-8323-385B7399F7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5" y="377741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563A1F58-33CE-4EDF-B902-3F43F69DA2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6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DDCFAB2F-7E88-4A57-999A-2506A1FE7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83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571BEB66-3787-441F-BB54-80C05C6F13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35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641DC095-611E-4979-8664-6C0EB878FC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82" y="377741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210B9ECF-D859-4919-A9D6-3208548F00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31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4FBC31D4-7E98-452C-8A87-822DE0432C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481374"/>
              <a:ext cx="14097" cy="14096"/>
            </a:xfrm>
            <a:custGeom>
              <a:avLst/>
              <a:gdLst>
                <a:gd name="connsiteX0" fmla="*/ 14097 w 14097"/>
                <a:gd name="connsiteY0" fmla="*/ 7049 h 14096"/>
                <a:gd name="connsiteX1" fmla="*/ 7049 w 14097"/>
                <a:gd name="connsiteY1" fmla="*/ 14097 h 14096"/>
                <a:gd name="connsiteX2" fmla="*/ 0 w 14097"/>
                <a:gd name="connsiteY2" fmla="*/ 7049 h 14096"/>
                <a:gd name="connsiteX3" fmla="*/ 7049 w 14097"/>
                <a:gd name="connsiteY3" fmla="*/ 0 h 14096"/>
                <a:gd name="connsiteX4" fmla="*/ 14097 w 14097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E302346C-F328-435B-87ED-447C6F8542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B94F507E-9E94-432E-AE8A-A6CB2C5D0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9 w 14096"/>
                <a:gd name="connsiteY1" fmla="*/ 14097 h 14096"/>
                <a:gd name="connsiteX2" fmla="*/ 0 w 14096"/>
                <a:gd name="connsiteY2" fmla="*/ 7049 h 14096"/>
                <a:gd name="connsiteX3" fmla="*/ 7049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1FFAC4F0-FD7F-4943-B60E-E276F8B23F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A8A5D871-92FD-43C3-BF94-0B524FA7D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6A79A241-1665-453E-ADD4-18892D4F8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481373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81EABE18-4189-4E07-93C9-9B76673E3E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540622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B658A0EE-6F09-4EF7-B5E7-F23A556BD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54062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15EB019C-C95B-4DE3-BD17-DC20F8007A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5406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2948B3ED-79C1-47C8-B712-0BFB5536C3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54062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13387DB9-900B-422D-90F7-C5C7EB5D59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5406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48FDCCF3-E6D6-4CD0-9D47-02FE785C7A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540631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BC14E8F6-33F6-47CE-9A24-EA71D7149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5997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F78CC38F-63FC-4552-B17B-8D79D3C8F8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89042823-A002-49CE-B03D-ED1291DC13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96EFC6CE-198B-489B-B1EE-72CE842628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49FEA23D-54D9-45D7-9325-1E2F638C9C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59978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2DB04EE3-370F-49CE-BCFE-C2999C3CF2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599782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8BCBCC34-797D-41A8-8AD1-7E03E1BBFF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65902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AFF5C1F8-0EDE-4835-89E6-1FCB2EA395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6171D504-6300-457C-AFCC-064DBB3FC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62ACE739-C8C4-4495-B04C-C3AFC4481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3F4771CD-CDCA-4FFE-8EF5-E42D1781E7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A10C0BFE-A8F9-4E21-9DFD-37A4D26C62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4D8D4EF9-4EF7-4538-A4AE-439F9335EA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718177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7E0500AB-5662-43B9-95C2-2EC80CC54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984021AD-A6A2-4CDA-A953-72FBA7598B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FD1FBF47-CAC8-4385-9DC7-C9BB6167EA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FBAEE482-005F-4288-8D66-09EA246C45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718172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2C5DCF49-33DE-4AFF-818E-42F59F280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71817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866903F3-208B-46D5-925B-254DC74291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2" y="3777419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2550D219-E342-4A38-BB89-575C1EE7A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2" y="377741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5B5485FC-95D0-4660-9594-2C9BD3B776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8" y="377741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2EA358DA-C7E8-4DF8-B7D6-CC58295655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4" y="3777383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7990E8BB-4369-4845-8436-A6F3FE1D1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7" y="37774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D6C050C5-1951-434B-A7FE-D271E73F8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4" y="37774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ABF031F-21BC-1088-4AD9-DAB0D7BC92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1364" y="475678"/>
            <a:ext cx="5398154" cy="6408988"/>
          </a:xfrm>
        </p:spPr>
        <p:txBody>
          <a:bodyPr>
            <a:normAutofit fontScale="92500"/>
          </a:bodyPr>
          <a:lstStyle/>
          <a:p>
            <a:r>
              <a:rPr lang="cs-CZ" dirty="0">
                <a:solidFill>
                  <a:schemeClr val="bg1"/>
                </a:solidFill>
              </a:rPr>
              <a:t>Teorie je založená na definovaných pojmech. </a:t>
            </a:r>
          </a:p>
          <a:p>
            <a:r>
              <a:rPr lang="cs-CZ" dirty="0">
                <a:solidFill>
                  <a:schemeClr val="bg1"/>
                </a:solidFill>
              </a:rPr>
              <a:t>Součástí teorie jsou i definice použitých pojmů.</a:t>
            </a:r>
          </a:p>
          <a:p>
            <a:r>
              <a:rPr lang="cs-CZ" dirty="0">
                <a:solidFill>
                  <a:schemeClr val="bg1"/>
                </a:solidFill>
              </a:rPr>
              <a:t>﻿Jak definovat pojem?</a:t>
            </a:r>
          </a:p>
          <a:p>
            <a:pPr lvl="1"/>
            <a:r>
              <a:rPr lang="cs-CZ" sz="2800" dirty="0">
                <a:solidFill>
                  <a:schemeClr val="bg1"/>
                </a:solidFill>
              </a:rPr>
              <a:t>Jednoznačně (kdo, kdy, jak)</a:t>
            </a:r>
          </a:p>
          <a:p>
            <a:pPr lvl="1"/>
            <a:r>
              <a:rPr lang="cs-CZ" sz="2800" dirty="0">
                <a:solidFill>
                  <a:schemeClr val="bg1"/>
                </a:solidFill>
              </a:rPr>
              <a:t>Ve vztahu k tématu vaší DP</a:t>
            </a:r>
          </a:p>
          <a:p>
            <a:pPr lvl="1"/>
            <a:r>
              <a:rPr lang="cs-CZ" sz="2800" dirty="0">
                <a:solidFill>
                  <a:schemeClr val="bg1"/>
                </a:solidFill>
              </a:rPr>
              <a:t>X tautologie - definice kruhem</a:t>
            </a:r>
          </a:p>
          <a:p>
            <a:r>
              <a:rPr lang="cs-CZ" dirty="0">
                <a:solidFill>
                  <a:schemeClr val="bg1"/>
                </a:solidFill>
              </a:rPr>
              <a:t>﻿Pojmová jasnost je jedním z měřítek exaktnosti a objektivity věd</a:t>
            </a:r>
          </a:p>
          <a:p>
            <a:r>
              <a:rPr lang="cs-CZ" dirty="0">
                <a:solidFill>
                  <a:schemeClr val="bg1"/>
                </a:solidFill>
              </a:rPr>
              <a:t>Pojmy nejsou neutrální!</a:t>
            </a:r>
          </a:p>
          <a:p>
            <a:pPr lvl="1"/>
            <a:r>
              <a:rPr lang="cs-CZ" sz="2800" dirty="0">
                <a:solidFill>
                  <a:schemeClr val="bg1"/>
                </a:solidFill>
              </a:rPr>
              <a:t>Liberalismus</a:t>
            </a:r>
          </a:p>
          <a:p>
            <a:pPr lvl="1"/>
            <a:r>
              <a:rPr lang="cs-CZ" sz="2800" dirty="0">
                <a:solidFill>
                  <a:schemeClr val="bg1"/>
                </a:solidFill>
              </a:rPr>
              <a:t>Třída</a:t>
            </a:r>
          </a:p>
          <a:p>
            <a:pPr lvl="1"/>
            <a:r>
              <a:rPr lang="cs-CZ" sz="2800" dirty="0">
                <a:solidFill>
                  <a:schemeClr val="bg1"/>
                </a:solidFill>
              </a:rPr>
              <a:t>Nový svět…</a:t>
            </a:r>
            <a:endParaRPr lang="cs-CZ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52801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613</Words>
  <Application>Microsoft Macintosh PowerPoint</Application>
  <PresentationFormat>Širokoúhlá obrazovka</PresentationFormat>
  <Paragraphs>121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6" baseType="lpstr">
      <vt:lpstr>-webkit-standard</vt:lpstr>
      <vt:lpstr>Aptos</vt:lpstr>
      <vt:lpstr>Aptos Display</vt:lpstr>
      <vt:lpstr>Arial</vt:lpstr>
      <vt:lpstr>Calibri</vt:lpstr>
      <vt:lpstr>Motiv Office</vt:lpstr>
      <vt:lpstr>Koncepty a dějiny</vt:lpstr>
      <vt:lpstr>Co je to koncept a jak s ním pracovat v DP? </vt:lpstr>
      <vt:lpstr>Co je to koncept? </vt:lpstr>
      <vt:lpstr>Aktivita: téma vs. koncept (10 min) </vt:lpstr>
      <vt:lpstr>Koncept ≠ téma </vt:lpstr>
      <vt:lpstr>Příklady klíčových konceptů v iberoamerikanistice </vt:lpstr>
      <vt:lpstr>Prezentace aplikace PowerPoint</vt:lpstr>
      <vt:lpstr>Jak koncept implementovat do DP? </vt:lpstr>
      <vt:lpstr>Koncept a teorie</vt:lpstr>
      <vt:lpstr>Shrnutí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Brenišínová, Monika</dc:creator>
  <cp:lastModifiedBy>Brenišínová, Monika</cp:lastModifiedBy>
  <cp:revision>1</cp:revision>
  <dcterms:created xsi:type="dcterms:W3CDTF">2026-02-17T08:52:00Z</dcterms:created>
  <dcterms:modified xsi:type="dcterms:W3CDTF">2026-02-17T09:31:10Z</dcterms:modified>
</cp:coreProperties>
</file>