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8" r:id="rId2"/>
    <p:sldId id="319" r:id="rId3"/>
    <p:sldId id="322" r:id="rId4"/>
    <p:sldId id="321" r:id="rId5"/>
    <p:sldId id="287" r:id="rId6"/>
    <p:sldId id="286" r:id="rId7"/>
    <p:sldId id="282" r:id="rId8"/>
    <p:sldId id="277" r:id="rId9"/>
    <p:sldId id="279" r:id="rId10"/>
    <p:sldId id="278" r:id="rId11"/>
    <p:sldId id="283" r:id="rId12"/>
    <p:sldId id="284" r:id="rId13"/>
    <p:sldId id="304" r:id="rId14"/>
    <p:sldId id="323" r:id="rId15"/>
    <p:sldId id="324" r:id="rId16"/>
    <p:sldId id="325" r:id="rId17"/>
    <p:sldId id="307" r:id="rId18"/>
    <p:sldId id="308" r:id="rId19"/>
    <p:sldId id="317" r:id="rId20"/>
    <p:sldId id="316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288" r:id="rId29"/>
    <p:sldId id="289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3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nomuzikologie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Veronika Seidlová,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573016"/>
            <a:ext cx="6324600" cy="316632"/>
          </a:xfrm>
        </p:spPr>
        <p:txBody>
          <a:bodyPr/>
          <a:lstStyle/>
          <a:p>
            <a:r>
              <a:rPr lang="cs-CZ" dirty="0"/>
              <a:t>Zkoumání hudebních světů:</a:t>
            </a:r>
            <a:br>
              <a:rPr lang="cs-CZ" dirty="0"/>
            </a:br>
            <a:r>
              <a:rPr lang="cs-CZ" dirty="0"/>
              <a:t>Úvod do Hudební Antropologie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1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916832"/>
            <a:ext cx="8407893" cy="4407408"/>
          </a:xfrm>
        </p:spPr>
        <p:txBody>
          <a:bodyPr>
            <a:normAutofit/>
          </a:bodyPr>
          <a:lstStyle/>
          <a:p>
            <a:r>
              <a:rPr lang="cs-CZ" sz="2200" dirty="0"/>
              <a:t>Hudební </a:t>
            </a:r>
            <a:r>
              <a:rPr lang="cs-CZ" sz="2200" b="1" dirty="0"/>
              <a:t>zvuk </a:t>
            </a:r>
            <a:r>
              <a:rPr lang="cs-CZ" sz="2200" dirty="0"/>
              <a:t>(hudební struktura)</a:t>
            </a:r>
          </a:p>
          <a:p>
            <a:r>
              <a:rPr lang="cs-CZ" sz="2200" b="1" dirty="0"/>
              <a:t>Chování</a:t>
            </a:r>
            <a:r>
              <a:rPr lang="cs-CZ" sz="2200" dirty="0"/>
              <a:t> ve vztahu k hudbě (fyzické, sociální, verbální)</a:t>
            </a:r>
          </a:p>
          <a:p>
            <a:r>
              <a:rPr lang="cs-CZ" sz="2200" b="1" dirty="0"/>
              <a:t>Konceptualizace</a:t>
            </a:r>
            <a:r>
              <a:rPr lang="cs-CZ" sz="2200" dirty="0"/>
              <a:t> hudby (</a:t>
            </a:r>
            <a:r>
              <a:rPr lang="cs-CZ" sz="2200" dirty="0" err="1"/>
              <a:t>emické</a:t>
            </a:r>
            <a:r>
              <a:rPr lang="cs-CZ" sz="2200" dirty="0"/>
              <a:t> kulturní koncepty toho, co by hudba měla být, rozlišení mezi zvukem a hlukem, zdroje hudebních schopností jednotlivce atd.)</a:t>
            </a:r>
          </a:p>
          <a:p>
            <a:pPr>
              <a:buFontTx/>
              <a:buChar char="-"/>
            </a:pPr>
            <a:r>
              <a:rPr lang="en-US" sz="2200" dirty="0"/>
              <a:t>&gt; </a:t>
            </a:r>
            <a:r>
              <a:rPr lang="cs-CZ" sz="2200" dirty="0"/>
              <a:t>Neustálá zpětná vazba, neustálá změna</a:t>
            </a:r>
          </a:p>
          <a:p>
            <a:pPr marL="0" indent="0">
              <a:buNone/>
            </a:pPr>
            <a:r>
              <a:rPr lang="cs-CZ" sz="2200" dirty="0"/>
              <a:t>„…</a:t>
            </a:r>
            <a:r>
              <a:rPr lang="en-US" sz="2200" dirty="0" err="1"/>
              <a:t>části</a:t>
            </a:r>
            <a:r>
              <a:rPr lang="en-US" sz="2200" dirty="0"/>
              <a:t> </a:t>
            </a:r>
            <a:r>
              <a:rPr lang="en-US" sz="2200" dirty="0" err="1"/>
              <a:t>modelu</a:t>
            </a:r>
            <a:r>
              <a:rPr lang="en-US" sz="2200" dirty="0"/>
              <a:t> </a:t>
            </a:r>
            <a:r>
              <a:rPr lang="en-US" sz="2200" dirty="0" err="1"/>
              <a:t>uvedené</a:t>
            </a:r>
            <a:r>
              <a:rPr lang="en-US" sz="2200" dirty="0"/>
              <a:t> </a:t>
            </a:r>
            <a:r>
              <a:rPr lang="en-US" sz="2200" dirty="0" err="1"/>
              <a:t>výše</a:t>
            </a:r>
            <a:r>
              <a:rPr lang="en-US" sz="2200" dirty="0"/>
              <a:t> </a:t>
            </a:r>
            <a:r>
              <a:rPr lang="en-US" sz="2200" dirty="0" err="1"/>
              <a:t>nejsou</a:t>
            </a:r>
            <a:r>
              <a:rPr lang="en-US" sz="2200" dirty="0"/>
              <a:t> </a:t>
            </a:r>
            <a:r>
              <a:rPr lang="en-US" sz="2200" dirty="0" err="1"/>
              <a:t>koncipovány</a:t>
            </a:r>
            <a:r>
              <a:rPr lang="en-US" sz="2200" dirty="0"/>
              <a:t> </a:t>
            </a:r>
            <a:r>
              <a:rPr lang="en-US" sz="2200" dirty="0" err="1"/>
              <a:t>jako</a:t>
            </a:r>
            <a:r>
              <a:rPr lang="cs-CZ" sz="2200" dirty="0"/>
              <a:t> </a:t>
            </a:r>
            <a:r>
              <a:rPr lang="en-US" sz="2200" dirty="0" err="1"/>
              <a:t>různé</a:t>
            </a:r>
            <a:r>
              <a:rPr lang="en-US" sz="2200" dirty="0"/>
              <a:t> entity </a:t>
            </a:r>
            <a:r>
              <a:rPr lang="en-US" sz="2200" dirty="0" err="1"/>
              <a:t>oddělitelné</a:t>
            </a:r>
            <a:r>
              <a:rPr lang="en-US" sz="2200" dirty="0"/>
              <a:t> </a:t>
            </a:r>
            <a:r>
              <a:rPr lang="en-US" sz="2200" dirty="0" err="1"/>
              <a:t>jedna</a:t>
            </a:r>
            <a:r>
              <a:rPr lang="en-US" sz="2200" dirty="0"/>
              <a:t> od </a:t>
            </a:r>
            <a:r>
              <a:rPr lang="en-US" sz="2200" dirty="0" err="1"/>
              <a:t>druhé</a:t>
            </a:r>
            <a:r>
              <a:rPr lang="en-US" sz="2200" dirty="0"/>
              <a:t>, ne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jiné</a:t>
            </a:r>
            <a:r>
              <a:rPr lang="en-US" sz="2200" dirty="0"/>
              <a:t> </a:t>
            </a:r>
            <a:r>
              <a:rPr lang="en-US" sz="2200" dirty="0" err="1"/>
              <a:t>než</a:t>
            </a:r>
            <a:r>
              <a:rPr lang="en-US" sz="2200" dirty="0"/>
              <a:t> </a:t>
            </a:r>
            <a:r>
              <a:rPr lang="en-US" sz="2200" dirty="0" err="1"/>
              <a:t>teoretické</a:t>
            </a:r>
            <a:r>
              <a:rPr lang="en-US" sz="2200" dirty="0"/>
              <a:t> </a:t>
            </a:r>
            <a:r>
              <a:rPr lang="en-US" sz="2200" dirty="0" err="1"/>
              <a:t>úrovni</a:t>
            </a:r>
            <a:r>
              <a:rPr lang="en-US" sz="2200" dirty="0"/>
              <a:t>.</a:t>
            </a:r>
            <a:r>
              <a:rPr lang="cs-CZ" sz="2200" dirty="0"/>
              <a:t> </a:t>
            </a:r>
            <a:r>
              <a:rPr lang="en-US" sz="2200" dirty="0" err="1"/>
              <a:t>prezentovány</a:t>
            </a:r>
            <a:r>
              <a:rPr lang="en-US" sz="2200" dirty="0"/>
              <a:t> </a:t>
            </a:r>
            <a:r>
              <a:rPr lang="en-US" sz="2200" dirty="0" err="1"/>
              <a:t>individuálně</a:t>
            </a:r>
            <a:r>
              <a:rPr lang="en-US" sz="2200" dirty="0"/>
              <a:t>, </a:t>
            </a:r>
            <a:r>
              <a:rPr lang="en-US" sz="2200" dirty="0" err="1"/>
              <a:t>aby</a:t>
            </a:r>
            <a:r>
              <a:rPr lang="en-US" sz="2200" dirty="0"/>
              <a:t> </a:t>
            </a:r>
            <a:r>
              <a:rPr lang="en-US" sz="2200" dirty="0" err="1"/>
              <a:t>byly</a:t>
            </a:r>
            <a:r>
              <a:rPr lang="en-US" sz="2200" dirty="0"/>
              <a:t> </a:t>
            </a:r>
            <a:r>
              <a:rPr lang="en-US" sz="2200" dirty="0" err="1"/>
              <a:t>zvýrazněny</a:t>
            </a:r>
            <a:r>
              <a:rPr lang="cs-CZ" sz="2200" dirty="0"/>
              <a:t> </a:t>
            </a:r>
            <a:r>
              <a:rPr lang="en-US" sz="2200" dirty="0" err="1"/>
              <a:t>součásti</a:t>
            </a:r>
            <a:r>
              <a:rPr lang="en-US" sz="2200" dirty="0"/>
              <a:t> </a:t>
            </a:r>
            <a:r>
              <a:rPr lang="en-US" sz="2200" dirty="0" err="1"/>
              <a:t>celku</a:t>
            </a:r>
            <a:r>
              <a:rPr lang="en-US" sz="2200" dirty="0"/>
              <a:t>; </a:t>
            </a:r>
            <a:r>
              <a:rPr lang="en-US" sz="2200" dirty="0" err="1"/>
              <a:t>pokud</a:t>
            </a:r>
            <a:r>
              <a:rPr lang="en-US" sz="2200" dirty="0"/>
              <a:t> </a:t>
            </a:r>
            <a:r>
              <a:rPr lang="en-US" sz="2200" dirty="0" err="1"/>
              <a:t>nerozumíme</a:t>
            </a:r>
            <a:r>
              <a:rPr lang="en-US" sz="2200" dirty="0"/>
              <a:t> </a:t>
            </a:r>
            <a:r>
              <a:rPr lang="en-US" sz="2200" dirty="0" err="1"/>
              <a:t>jednomu</a:t>
            </a:r>
            <a:r>
              <a:rPr lang="en-US" sz="2200" dirty="0"/>
              <a:t>, </a:t>
            </a:r>
            <a:r>
              <a:rPr lang="en-US" sz="2200" dirty="0" err="1"/>
              <a:t>nemůžeme</a:t>
            </a:r>
            <a:r>
              <a:rPr lang="en-US" sz="2200" dirty="0"/>
              <a:t> </a:t>
            </a:r>
            <a:r>
              <a:rPr lang="en-US" sz="2200" dirty="0" err="1"/>
              <a:t>pořádně</a:t>
            </a:r>
            <a:r>
              <a:rPr lang="en-US" sz="2200" dirty="0"/>
              <a:t> </a:t>
            </a:r>
            <a:r>
              <a:rPr lang="en-US" sz="2200" dirty="0" err="1"/>
              <a:t>rozumět</a:t>
            </a:r>
            <a:r>
              <a:rPr lang="en-US" sz="2200" dirty="0"/>
              <a:t> </a:t>
            </a:r>
            <a:r>
              <a:rPr lang="en-US" sz="2200" dirty="0" err="1"/>
              <a:t>ostatním</a:t>
            </a:r>
            <a:r>
              <a:rPr lang="en-US" sz="2200" dirty="0"/>
              <a:t>; </a:t>
            </a:r>
            <a:r>
              <a:rPr lang="en-US" sz="2200" dirty="0" err="1"/>
              <a:t>pokud</a:t>
            </a:r>
            <a:r>
              <a:rPr lang="cs-CZ" sz="2200" dirty="0"/>
              <a:t> </a:t>
            </a:r>
            <a:r>
              <a:rPr lang="en-US" sz="2200" dirty="0" err="1"/>
              <a:t>selžeme</a:t>
            </a:r>
            <a:r>
              <a:rPr lang="en-US" sz="2200" dirty="0"/>
              <a:t> </a:t>
            </a:r>
            <a:r>
              <a:rPr lang="en-US" sz="2200" dirty="0" err="1"/>
              <a:t>při</a:t>
            </a:r>
            <a:r>
              <a:rPr lang="en-US" sz="2200" dirty="0"/>
              <a:t> </a:t>
            </a:r>
            <a:r>
              <a:rPr lang="en-US" sz="2200" dirty="0" err="1"/>
              <a:t>poznání</a:t>
            </a:r>
            <a:r>
              <a:rPr lang="en-US" sz="2200" dirty="0"/>
              <a:t> </a:t>
            </a:r>
            <a:r>
              <a:rPr lang="en-US" sz="2200" dirty="0" err="1"/>
              <a:t>částí</a:t>
            </a:r>
            <a:r>
              <a:rPr lang="en-US" sz="2200" dirty="0"/>
              <a:t>, </a:t>
            </a:r>
            <a:r>
              <a:rPr lang="en-US" sz="2200" dirty="0" err="1"/>
              <a:t>pak</a:t>
            </a:r>
            <a:r>
              <a:rPr lang="en-US" sz="2200" dirty="0"/>
              <a:t> je </a:t>
            </a:r>
            <a:r>
              <a:rPr lang="en-US" sz="2200" dirty="0" err="1"/>
              <a:t>celek</a:t>
            </a:r>
            <a:r>
              <a:rPr lang="en-US" sz="2200" dirty="0"/>
              <a:t> </a:t>
            </a:r>
            <a:r>
              <a:rPr lang="en-US" sz="2200" dirty="0" err="1"/>
              <a:t>nenahraditelně</a:t>
            </a:r>
            <a:r>
              <a:rPr lang="en-US" sz="2200" dirty="0"/>
              <a:t> </a:t>
            </a:r>
            <a:r>
              <a:rPr lang="en-US" sz="2200" dirty="0" err="1"/>
              <a:t>ztracen</a:t>
            </a:r>
            <a:r>
              <a:rPr lang="en-US" sz="2200" dirty="0"/>
              <a:t>.</a:t>
            </a:r>
            <a:r>
              <a:rPr lang="cs-CZ" sz="2200" dirty="0"/>
              <a:t>“ (s. 30)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cs-CZ" sz="4400" dirty="0"/>
              <a:t>3 roviny analýzy hudby dle </a:t>
            </a:r>
            <a:r>
              <a:rPr lang="cs-CZ" sz="4400" dirty="0" err="1"/>
              <a:t>Merriama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5037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/>
              <a:t>Většina etnomuzikologů ve 20. století, cca. do 80. let:</a:t>
            </a:r>
          </a:p>
          <a:p>
            <a:r>
              <a:rPr lang="cs-CZ" sz="2400" dirty="0"/>
              <a:t>studium hudby mimo hranice západních klasických hudebních tradic - především hudební kultury předávané orální tradicí</a:t>
            </a:r>
          </a:p>
          <a:p>
            <a:r>
              <a:rPr lang="cs-CZ" sz="2400" dirty="0"/>
              <a:t>Většina etnomuzikologů vystudovaných v západní Evropě či USA prováděla výzkum v zahraničí v kulturách jim cizích, naproti tomu vědci z východní Evropy a jižní Asie dříve prováděli výzkum spíše ve svých vlastních kulturách</a:t>
            </a:r>
          </a:p>
          <a:p>
            <a:r>
              <a:rPr lang="cs-CZ" sz="2400" dirty="0"/>
              <a:t>V posledních dvaceti až třiceti letech však tyto rozdíly mizí a předmětem zájmu jsou VŠECHNY hudební fenomény na jakémkoli místě na světě – často plurál </a:t>
            </a:r>
            <a:r>
              <a:rPr lang="cs-CZ" sz="2400" i="1" dirty="0" err="1"/>
              <a:t>musics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world</a:t>
            </a:r>
            <a:r>
              <a:rPr lang="cs-CZ" sz="2400" dirty="0"/>
              <a:t> (jiný smysl než „</a:t>
            </a:r>
            <a:r>
              <a:rPr lang="cs-CZ" sz="2400" dirty="0" err="1"/>
              <a:t>world</a:t>
            </a:r>
            <a:r>
              <a:rPr lang="cs-CZ" sz="2400" dirty="0"/>
              <a:t> music“)</a:t>
            </a:r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Předměty zájmu A.H. /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3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3" y="1719070"/>
            <a:ext cx="8609380" cy="4878282"/>
          </a:xfrm>
        </p:spPr>
        <p:txBody>
          <a:bodyPr>
            <a:normAutofit/>
          </a:bodyPr>
          <a:lstStyle/>
          <a:p>
            <a:r>
              <a:rPr lang="cs-CZ" sz="2400" dirty="0"/>
              <a:t>Témata identity (sociálně konstruovaná, mnohovrstevnatá a fluidní), etnicita a nacionalismus, role hudby ve válečných konfliktech a vzniku politických uskupení a států</a:t>
            </a:r>
          </a:p>
          <a:p>
            <a:r>
              <a:rPr lang="cs-CZ" sz="2400" dirty="0"/>
              <a:t>migrace, </a:t>
            </a:r>
            <a:r>
              <a:rPr lang="cs-CZ" sz="2400" dirty="0" err="1"/>
              <a:t>transnacionalismus</a:t>
            </a:r>
            <a:r>
              <a:rPr lang="cs-CZ" sz="2400" dirty="0"/>
              <a:t>, globalizace – globální kulturní toky (mezikontinentální propojenost, cirkulární toky, hudební „hybridita“)</a:t>
            </a:r>
          </a:p>
          <a:p>
            <a:r>
              <a:rPr lang="cs-CZ" sz="2400" dirty="0"/>
              <a:t>Hudba města (urbánní EM, výzkum </a:t>
            </a:r>
            <a:r>
              <a:rPr lang="cs-CZ" sz="2400" i="1" dirty="0" err="1"/>
              <a:t>soundscapes</a:t>
            </a:r>
            <a:r>
              <a:rPr lang="cs-CZ" sz="2400" dirty="0"/>
              <a:t>, resp. hudebních světů; hudební ekologie)</a:t>
            </a:r>
          </a:p>
          <a:p>
            <a:r>
              <a:rPr lang="cs-CZ" sz="2400" dirty="0"/>
              <a:t>Hudba menšin nebo také hudba a </a:t>
            </a:r>
            <a:r>
              <a:rPr lang="cs-CZ" sz="2400" i="1" dirty="0" err="1"/>
              <a:t>underprivileged</a:t>
            </a:r>
            <a:r>
              <a:rPr lang="cs-CZ" sz="2400" i="1" dirty="0"/>
              <a:t> </a:t>
            </a:r>
            <a:r>
              <a:rPr lang="cs-CZ" sz="2400" i="1" dirty="0" err="1"/>
              <a:t>groups</a:t>
            </a:r>
            <a:r>
              <a:rPr lang="cs-CZ" sz="2400" i="1" dirty="0"/>
              <a:t>, </a:t>
            </a:r>
            <a:r>
              <a:rPr lang="cs-CZ" sz="2400" i="1" dirty="0" err="1"/>
              <a:t>subaltern</a:t>
            </a:r>
            <a:r>
              <a:rPr lang="cs-CZ" sz="2400" i="1" dirty="0"/>
              <a:t> </a:t>
            </a:r>
            <a:r>
              <a:rPr lang="cs-CZ" sz="2400" i="1" dirty="0" err="1"/>
              <a:t>subjectivities</a:t>
            </a:r>
            <a:r>
              <a:rPr lang="cs-CZ" sz="2400" i="1" dirty="0"/>
              <a:t>, </a:t>
            </a:r>
            <a:r>
              <a:rPr lang="cs-CZ" sz="2400" dirty="0"/>
              <a:t>např. </a:t>
            </a:r>
            <a:r>
              <a:rPr lang="cs-CZ" sz="2400" b="1" dirty="0"/>
              <a:t>genderové</a:t>
            </a:r>
            <a:r>
              <a:rPr lang="cs-CZ" sz="2400" dirty="0"/>
              <a:t> a postkoloniální perspektivy</a:t>
            </a:r>
            <a:r>
              <a:rPr lang="cs-CZ" sz="2400" i="1" dirty="0"/>
              <a:t>.</a:t>
            </a:r>
            <a:r>
              <a:rPr lang="cs-CZ" sz="2400" dirty="0"/>
              <a:t>) </a:t>
            </a:r>
          </a:p>
          <a:p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 20. stol. Do současnosti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92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E91DB41-1835-4E97-AECD-0E8CABD8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Hudba a současné náboženské projevy – fundamentalismus, ultraortodoxní směry, nová náboženská hnutí, New Age a individualizovaná spiritualita; vztah hudby a rituálu jako performance</a:t>
            </a:r>
          </a:p>
          <a:p>
            <a:r>
              <a:rPr lang="cs-CZ" dirty="0"/>
              <a:t>Využití nových technologií: ve výuce hudebních „tradic“ (od audiokazet jako média rezistence až po dnešní Skype a </a:t>
            </a:r>
            <a:r>
              <a:rPr lang="cs-CZ" dirty="0" err="1"/>
              <a:t>Youtube</a:t>
            </a:r>
            <a:r>
              <a:rPr lang="cs-CZ" dirty="0"/>
              <a:t>), vznik úplně nových hudebních praxí – elektronická hudba; proces nahrávání (</a:t>
            </a:r>
            <a:r>
              <a:rPr lang="cs-CZ" dirty="0" err="1"/>
              <a:t>HiFi</a:t>
            </a:r>
            <a:r>
              <a:rPr lang="cs-CZ" dirty="0"/>
              <a:t> nahrávání x </a:t>
            </a:r>
            <a:r>
              <a:rPr lang="cs-CZ" i="1" dirty="0"/>
              <a:t>music as audio studio art</a:t>
            </a:r>
            <a:r>
              <a:rPr lang="cs-CZ" dirty="0"/>
              <a:t>)</a:t>
            </a:r>
          </a:p>
          <a:p>
            <a:r>
              <a:rPr lang="cs-CZ" dirty="0"/>
              <a:t>Hudební vzpomínání, paměť a nostalgie (hudební revivaly)</a:t>
            </a:r>
          </a:p>
          <a:p>
            <a:r>
              <a:rPr lang="cs-CZ" dirty="0"/>
              <a:t>Aplikovaná etnomuzikologie –, v životě uprchlíků, vězňů</a:t>
            </a:r>
          </a:p>
          <a:p>
            <a:r>
              <a:rPr lang="cs-CZ" dirty="0"/>
              <a:t>Medicínská etnomuzikologie (např. hudba v životě lidí s HIV/AIDS, postižením, hudba a bolest, hudba a léčení, hudba a </a:t>
            </a:r>
            <a:r>
              <a:rPr lang="cs-CZ" dirty="0" err="1"/>
              <a:t>tranz</a:t>
            </a:r>
            <a:r>
              <a:rPr lang="cs-CZ" dirty="0"/>
              <a:t>, hudba a drogy…)</a:t>
            </a:r>
          </a:p>
          <a:p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2B5CA6F-0095-48AB-8AFB-35077D5F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 20. stol. Do současnosti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8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 nejčastěji se objevující téma v EM od 80. let: způsoby, jimiž hudba přispívá k utváření individuálních a sociálních identit</a:t>
            </a:r>
          </a:p>
          <a:p>
            <a:r>
              <a:rPr lang="cs-CZ" dirty="0"/>
              <a:t>Posun od chápání tradičního sociálního života, tvořeného souborem předem existujících soc. struktur a rolí</a:t>
            </a:r>
          </a:p>
          <a:p>
            <a:r>
              <a:rPr lang="cs-CZ" dirty="0"/>
              <a:t>Moderní způsob života zdánlivě nabízí prostor svobodného jednání při konstruování a performanci nikoli už „rolí“, ale „identit“ (posun od strukturalismu k </a:t>
            </a:r>
            <a:r>
              <a:rPr lang="cs-CZ" dirty="0" err="1"/>
              <a:t>postrukt</a:t>
            </a:r>
            <a:r>
              <a:rPr lang="cs-CZ" dirty="0"/>
              <a:t>.)</a:t>
            </a:r>
          </a:p>
          <a:p>
            <a:r>
              <a:rPr lang="cs-CZ" dirty="0"/>
              <a:t>Důraz na identity z perspektivy etnicity - menšin, transnacionální, souběžně však od 80. let i genderové</a:t>
            </a:r>
          </a:p>
          <a:p>
            <a:r>
              <a:rPr lang="cs-CZ" dirty="0"/>
              <a:t>Rané EM práce sklon chápat hudební kultury jako jednolité – soubory představ a praktik sdílených v </a:t>
            </a:r>
            <a:r>
              <a:rPr lang="cs-CZ" dirty="0" err="1"/>
              <a:t>urč</a:t>
            </a:r>
            <a:r>
              <a:rPr lang="cs-CZ" dirty="0"/>
              <a:t>. spol. VŠEMI</a:t>
            </a:r>
          </a:p>
          <a:p>
            <a:r>
              <a:rPr lang="cs-CZ" dirty="0"/>
              <a:t>Feministické badatelky si všimly, že hudební performance provozované ženami a jejich zkušenost často z příběhu vynechány.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Hudba a gender</a:t>
            </a:r>
          </a:p>
        </p:txBody>
      </p:sp>
    </p:spTree>
    <p:extLst>
      <p:ext uri="{BB962C8B-B14F-4D97-AF65-F5344CB8AC3E}">
        <p14:creationId xmlns:p14="http://schemas.microsoft.com/office/powerpoint/2010/main" val="72975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V EM toto téma nastolila Ellen </a:t>
            </a:r>
            <a:r>
              <a:rPr lang="cs-CZ" dirty="0" err="1"/>
              <a:t>Koskoff</a:t>
            </a:r>
            <a:r>
              <a:rPr lang="cs-CZ" dirty="0"/>
              <a:t>: </a:t>
            </a:r>
            <a:r>
              <a:rPr lang="cs-CZ" i="1" dirty="0" err="1"/>
              <a:t>Women</a:t>
            </a:r>
            <a:r>
              <a:rPr lang="cs-CZ" i="1" dirty="0"/>
              <a:t> and Music in </a:t>
            </a:r>
            <a:r>
              <a:rPr lang="cs-CZ" i="1" dirty="0" err="1"/>
              <a:t>Transcultural</a:t>
            </a:r>
            <a:r>
              <a:rPr lang="cs-CZ" i="1" dirty="0"/>
              <a:t> </a:t>
            </a:r>
            <a:r>
              <a:rPr lang="cs-CZ" i="1" dirty="0" err="1"/>
              <a:t>Perspective</a:t>
            </a:r>
            <a:r>
              <a:rPr lang="cs-CZ" i="1" dirty="0"/>
              <a:t> </a:t>
            </a:r>
            <a:r>
              <a:rPr lang="cs-CZ" dirty="0"/>
              <a:t>(1989)</a:t>
            </a:r>
          </a:p>
          <a:p>
            <a:r>
              <a:rPr lang="cs-CZ" dirty="0"/>
              <a:t>Po této „intelektuální intervenci“ už EM-</a:t>
            </a:r>
            <a:r>
              <a:rPr lang="cs-CZ" dirty="0" err="1"/>
              <a:t>ové</a:t>
            </a:r>
            <a:r>
              <a:rPr lang="cs-CZ" dirty="0"/>
              <a:t> to, </a:t>
            </a:r>
            <a:r>
              <a:rPr lang="cs-CZ" b="1" dirty="0"/>
              <a:t>jak se do hudebních stylů a performancí vpisují genderové odlišnosti</a:t>
            </a:r>
            <a:r>
              <a:rPr lang="cs-CZ" dirty="0"/>
              <a:t>, studují běžně.</a:t>
            </a:r>
          </a:p>
          <a:p>
            <a:r>
              <a:rPr lang="cs-CZ" dirty="0"/>
              <a:t> někde zjišťují, že je mužská /ženská genderová dualita spjatá s dalšími dualitami ideologie kultury (veřejné /soukromé, </a:t>
            </a:r>
            <a:r>
              <a:rPr lang="cs-CZ" dirty="0" err="1"/>
              <a:t>rac</a:t>
            </a:r>
            <a:r>
              <a:rPr lang="cs-CZ" dirty="0"/>
              <a:t>. /</a:t>
            </a:r>
            <a:r>
              <a:rPr lang="cs-CZ" dirty="0" err="1"/>
              <a:t>emoc</a:t>
            </a:r>
            <a:r>
              <a:rPr lang="cs-CZ" dirty="0"/>
              <a:t>., posvátné / profánní…)</a:t>
            </a:r>
          </a:p>
          <a:p>
            <a:r>
              <a:rPr lang="cs-CZ" dirty="0"/>
              <a:t>Jinde studují, jak hudební performance posilují nebo naopak zpochybňují či podrývají rozdíly mezi muži a ženami v disponování mocí</a:t>
            </a:r>
          </a:p>
          <a:p>
            <a:r>
              <a:rPr lang="cs-CZ" b="1" dirty="0"/>
              <a:t>Hudební performance dramaticky ztvárňují sociální řád a během tohoto procesu otevírají možnost tento řád měnit</a:t>
            </a:r>
            <a:r>
              <a:rPr lang="cs-CZ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Hudba a gender</a:t>
            </a:r>
          </a:p>
        </p:txBody>
      </p:sp>
    </p:spTree>
    <p:extLst>
      <p:ext uri="{BB962C8B-B14F-4D97-AF65-F5344CB8AC3E}">
        <p14:creationId xmlns:p14="http://schemas.microsoft.com/office/powerpoint/2010/main" val="3226048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Možnost přivodit prostřednictvím hudby sociální či kulturní změnu</a:t>
            </a:r>
          </a:p>
          <a:p>
            <a:r>
              <a:rPr lang="cs-CZ" dirty="0"/>
              <a:t>Další EM otázky:</a:t>
            </a:r>
          </a:p>
          <a:p>
            <a:r>
              <a:rPr lang="cs-CZ" dirty="0"/>
              <a:t>Jak hudba přispívá k </a:t>
            </a:r>
            <a:r>
              <a:rPr lang="cs-CZ" dirty="0" err="1"/>
              <a:t>enkulturaci</a:t>
            </a:r>
            <a:r>
              <a:rPr lang="cs-CZ" dirty="0"/>
              <a:t> genderových identit</a:t>
            </a:r>
          </a:p>
          <a:p>
            <a:r>
              <a:rPr lang="cs-CZ" dirty="0"/>
              <a:t>Případová studie Jane </a:t>
            </a:r>
            <a:r>
              <a:rPr lang="cs-CZ" dirty="0" err="1"/>
              <a:t>Sugarman</a:t>
            </a:r>
            <a:r>
              <a:rPr lang="cs-CZ" dirty="0"/>
              <a:t>: mužské a ženské performance tříhlasého polyfonního zpěvního stylu u albánských muslimů u </a:t>
            </a:r>
            <a:r>
              <a:rPr lang="cs-CZ" dirty="0" err="1"/>
              <a:t>Prespanského</a:t>
            </a:r>
            <a:r>
              <a:rPr lang="cs-CZ" dirty="0"/>
              <a:t> jezera v Makedonii.</a:t>
            </a:r>
          </a:p>
          <a:p>
            <a:r>
              <a:rPr lang="cs-CZ" dirty="0"/>
              <a:t>Zpěv je zde non-verbální praxí, která performativně ztvárňuje kulturní systém a soubor hodnot, který se příslušníkům této komunity jeví jako přirozený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Hudba a gender</a:t>
            </a:r>
          </a:p>
        </p:txBody>
      </p:sp>
    </p:spTree>
    <p:extLst>
      <p:ext uri="{BB962C8B-B14F-4D97-AF65-F5344CB8AC3E}">
        <p14:creationId xmlns:p14="http://schemas.microsoft.com/office/powerpoint/2010/main" val="76555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916CA01-975E-4A1F-AEB9-8D96BE87B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9912" y="1719071"/>
            <a:ext cx="4906888" cy="4783081"/>
          </a:xfrm>
        </p:spPr>
        <p:txBody>
          <a:bodyPr>
            <a:noAutofit/>
          </a:bodyPr>
          <a:lstStyle/>
          <a:p>
            <a:r>
              <a:rPr lang="cs-CZ" sz="1800" dirty="0"/>
              <a:t>Pražské hudební světy jsou první knihou, která se věnuje hudbě v Praze z jiné než hudebně historické perspektivy: K hudebním událostem dnešní Prahy přistupuje z pozice etnomuzikologie, někdy nazývané také hudební antropologie.</a:t>
            </a:r>
          </a:p>
          <a:p>
            <a:r>
              <a:rPr lang="cs-CZ" sz="1800" dirty="0"/>
              <a:t>Dostáváme se tak třeba na festival </a:t>
            </a:r>
            <a:r>
              <a:rPr lang="cs-CZ" sz="1800" dirty="0" err="1"/>
              <a:t>Refufest</a:t>
            </a:r>
            <a:r>
              <a:rPr lang="cs-CZ" sz="1800" dirty="0"/>
              <a:t>, na punkový koncert do klubu Modrá </a:t>
            </a:r>
            <a:r>
              <a:rPr lang="cs-CZ" sz="1800" dirty="0" err="1"/>
              <a:t>vopice</a:t>
            </a:r>
            <a:r>
              <a:rPr lang="cs-CZ" sz="1800" dirty="0"/>
              <a:t> a na představení Dvořákovy Rusalky do Národního divadla nebo doprovázíme oddané </a:t>
            </a:r>
            <a:r>
              <a:rPr lang="cs-CZ" sz="1800" dirty="0" err="1"/>
              <a:t>Haré</a:t>
            </a:r>
            <a:r>
              <a:rPr lang="cs-CZ" sz="1800" dirty="0"/>
              <a:t> Kršny při jejich průvodu centrem Prahy; nejen proto, abychom je viděli a "slyšeli" jejich muziku, ale zejména proto, abychom se dozvěděli, kdo a proč ji provozuje a poslouchá.</a:t>
            </a:r>
            <a:endParaRPr lang="en-US" sz="18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6A31E2-E478-41D1-837B-31DB4336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Zkoumání pražských hudebních světů</a:t>
            </a:r>
            <a:endParaRPr lang="en-US" dirty="0"/>
          </a:p>
        </p:txBody>
      </p:sp>
      <p:pic>
        <p:nvPicPr>
          <p:cNvPr id="2050" name="Picture 2" descr="Výsledek obrázku pro pražské hudební světy">
            <a:extLst>
              <a:ext uri="{FF2B5EF4-FFF2-40B4-BE49-F238E27FC236}">
                <a16:creationId xmlns:a16="http://schemas.microsoft.com/office/drawing/2014/main" id="{E604323D-2DCE-4A14-8F7F-909728A152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73254"/>
            <a:ext cx="3312368" cy="46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47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2FC7EC2-B18E-49B4-9C64-D38CE6CB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Náš tým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C7E184D-D651-44AB-ABAB-37FA3AC11E4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187624" y="1848593"/>
            <a:ext cx="6768752" cy="462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61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F6A31E2-E478-41D1-837B-31DB4336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Zkoumání pražských hudebních světů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916CA01-975E-4A1F-AEB9-8D96BE87B98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237038" y="1719263"/>
            <a:ext cx="4906962" cy="4783137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4BB82AC-22C1-4784-8EED-902AEFDA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Jestli</a:t>
            </a:r>
            <a:r>
              <a:rPr lang="en-US" dirty="0"/>
              <a:t> se </a:t>
            </a:r>
            <a:r>
              <a:rPr lang="en-US" dirty="0" err="1"/>
              <a:t>vám</a:t>
            </a:r>
            <a:r>
              <a:rPr lang="en-US" dirty="0"/>
              <a:t> ta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muzika</a:t>
            </a:r>
            <a:r>
              <a:rPr lang="en-US" dirty="0"/>
              <a:t> </a:t>
            </a:r>
            <a:r>
              <a:rPr lang="en-US" dirty="0" err="1"/>
              <a:t>líbí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ne, </a:t>
            </a:r>
            <a:r>
              <a:rPr lang="en-US" dirty="0" err="1"/>
              <a:t>není</a:t>
            </a:r>
            <a:r>
              <a:rPr lang="en-US" dirty="0"/>
              <a:t> to </a:t>
            </a:r>
            <a:r>
              <a:rPr lang="en-US" dirty="0" err="1"/>
              <a:t>hlavní</a:t>
            </a:r>
            <a:r>
              <a:rPr lang="en-US" dirty="0"/>
              <a:t>. </a:t>
            </a:r>
            <a:endParaRPr lang="cs-CZ" dirty="0"/>
          </a:p>
          <a:p>
            <a:r>
              <a:rPr lang="en-US" dirty="0" err="1"/>
              <a:t>Jde</a:t>
            </a:r>
            <a:r>
              <a:rPr lang="en-US" dirty="0"/>
              <a:t> o to </a:t>
            </a:r>
            <a:r>
              <a:rPr lang="en-US" dirty="0" err="1"/>
              <a:t>pochopit</a:t>
            </a:r>
            <a:r>
              <a:rPr lang="en-US" dirty="0"/>
              <a:t>, </a:t>
            </a:r>
            <a:r>
              <a:rPr lang="en-US" dirty="0" err="1"/>
              <a:t>proč</a:t>
            </a:r>
            <a:r>
              <a:rPr lang="cs-CZ" dirty="0"/>
              <a:t> </a:t>
            </a:r>
            <a:r>
              <a:rPr lang="en-US" dirty="0"/>
              <a:t>je </a:t>
            </a:r>
            <a:r>
              <a:rPr lang="en-US" dirty="0" err="1"/>
              <a:t>taková</a:t>
            </a:r>
            <a:r>
              <a:rPr lang="en-US" dirty="0"/>
              <a:t>, </a:t>
            </a:r>
            <a:r>
              <a:rPr lang="en-US" dirty="0" err="1"/>
              <a:t>jaká</a:t>
            </a:r>
            <a:r>
              <a:rPr lang="en-US" dirty="0"/>
              <a:t> je. </a:t>
            </a:r>
            <a:r>
              <a:rPr lang="en-US" dirty="0" err="1"/>
              <a:t>Naslouchat</a:t>
            </a:r>
            <a:r>
              <a:rPr lang="en-US" dirty="0"/>
              <a:t> pro </a:t>
            </a:r>
            <a:r>
              <a:rPr lang="en-US" dirty="0" err="1"/>
              <a:t>etnomuzikologa</a:t>
            </a:r>
            <a:r>
              <a:rPr lang="en-US" dirty="0"/>
              <a:t> </a:t>
            </a:r>
            <a:r>
              <a:rPr lang="en-US" dirty="0" err="1"/>
              <a:t>znamená</a:t>
            </a:r>
            <a:r>
              <a:rPr lang="en-US" dirty="0"/>
              <a:t> </a:t>
            </a:r>
            <a:r>
              <a:rPr lang="en-US" dirty="0" err="1"/>
              <a:t>snažit</a:t>
            </a:r>
            <a:r>
              <a:rPr lang="en-US" dirty="0"/>
              <a:t> se </a:t>
            </a:r>
            <a:r>
              <a:rPr lang="en-US" dirty="0" err="1"/>
              <a:t>pochopit</a:t>
            </a:r>
            <a:r>
              <a:rPr lang="en-US" dirty="0"/>
              <a:t>.</a:t>
            </a:r>
          </a:p>
          <a:p>
            <a:r>
              <a:rPr lang="en-US" dirty="0"/>
              <a:t>V </a:t>
            </a:r>
            <a:r>
              <a:rPr lang="en-US" dirty="0" err="1"/>
              <a:t>pojetí</a:t>
            </a:r>
            <a:r>
              <a:rPr lang="en-US" dirty="0"/>
              <a:t>, k </a:t>
            </a:r>
            <a:r>
              <a:rPr lang="en-US" dirty="0" err="1"/>
              <a:t>němuž</a:t>
            </a:r>
            <a:r>
              <a:rPr lang="en-US" dirty="0"/>
              <a:t> se </a:t>
            </a:r>
            <a:r>
              <a:rPr lang="en-US" dirty="0" err="1"/>
              <a:t>hlásíme</a:t>
            </a:r>
            <a:r>
              <a:rPr lang="en-US" dirty="0"/>
              <a:t>, je </a:t>
            </a:r>
            <a:r>
              <a:rPr lang="en-US" dirty="0" err="1"/>
              <a:t>etnomuzikologie</a:t>
            </a:r>
            <a:r>
              <a:rPr lang="en-US" dirty="0"/>
              <a:t> </a:t>
            </a:r>
            <a:r>
              <a:rPr lang="en-US" dirty="0" err="1"/>
              <a:t>víceméně</a:t>
            </a:r>
            <a:r>
              <a:rPr lang="en-US" dirty="0"/>
              <a:t> </a:t>
            </a:r>
            <a:r>
              <a:rPr lang="en-US" dirty="0" err="1"/>
              <a:t>synonymem</a:t>
            </a:r>
            <a:r>
              <a:rPr lang="en-US" dirty="0"/>
              <a:t> pro</a:t>
            </a:r>
            <a:r>
              <a:rPr lang="cs-CZ" dirty="0"/>
              <a:t> </a:t>
            </a:r>
            <a:r>
              <a:rPr lang="en-US" dirty="0" err="1"/>
              <a:t>hudební</a:t>
            </a:r>
            <a:r>
              <a:rPr lang="en-US" dirty="0"/>
              <a:t> </a:t>
            </a:r>
            <a:r>
              <a:rPr lang="en-US" dirty="0" err="1"/>
              <a:t>antropologii</a:t>
            </a:r>
            <a:r>
              <a:rPr lang="en-US" dirty="0"/>
              <a:t>, a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odpověď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ono </a:t>
            </a:r>
            <a:r>
              <a:rPr lang="en-US" i="1" dirty="0" err="1"/>
              <a:t>proč</a:t>
            </a:r>
            <a:r>
              <a:rPr lang="en-US" i="1" dirty="0"/>
              <a:t> </a:t>
            </a:r>
            <a:r>
              <a:rPr lang="en-US" dirty="0" err="1"/>
              <a:t>hledáme</a:t>
            </a:r>
            <a:r>
              <a:rPr lang="en-US" dirty="0"/>
              <a:t> v </a:t>
            </a:r>
            <a:r>
              <a:rPr lang="en-US" dirty="0" err="1"/>
              <a:t>lidské</a:t>
            </a:r>
            <a:r>
              <a:rPr lang="en-US" dirty="0"/>
              <a:t> </a:t>
            </a:r>
            <a:r>
              <a:rPr lang="en-US" dirty="0" err="1"/>
              <a:t>společnosti</a:t>
            </a:r>
            <a:endParaRPr lang="en-US" dirty="0"/>
          </a:p>
          <a:p>
            <a:r>
              <a:rPr lang="en-US" dirty="0"/>
              <a:t>– v </a:t>
            </a:r>
            <a:r>
              <a:rPr lang="en-US" dirty="0" err="1"/>
              <a:t>jejím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, </a:t>
            </a:r>
            <a:r>
              <a:rPr lang="en-US" dirty="0" err="1"/>
              <a:t>hodnotách</a:t>
            </a:r>
            <a:r>
              <a:rPr lang="en-US" dirty="0"/>
              <a:t>, </a:t>
            </a:r>
            <a:r>
              <a:rPr lang="en-US" dirty="0" err="1"/>
              <a:t>vztazích</a:t>
            </a:r>
            <a:r>
              <a:rPr lang="en-US" dirty="0"/>
              <a:t>. </a:t>
            </a:r>
            <a:r>
              <a:rPr lang="cs-CZ" dirty="0"/>
              <a:t>N</a:t>
            </a:r>
            <a:r>
              <a:rPr lang="en-US" dirty="0" err="1"/>
              <a:t>eexistuje</a:t>
            </a:r>
            <a:r>
              <a:rPr lang="cs-CZ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univerzální</a:t>
            </a:r>
            <a:r>
              <a:rPr lang="en-US" dirty="0"/>
              <a:t> </a:t>
            </a:r>
            <a:r>
              <a:rPr lang="en-US" dirty="0" err="1"/>
              <a:t>teorie</a:t>
            </a:r>
            <a:r>
              <a:rPr lang="en-US" dirty="0"/>
              <a:t>, </a:t>
            </a:r>
            <a:r>
              <a:rPr lang="en-US" dirty="0" err="1"/>
              <a:t>dokonce</a:t>
            </a:r>
            <a:r>
              <a:rPr lang="en-US" dirty="0"/>
              <a:t> ani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univerzální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objasňující</a:t>
            </a:r>
            <a:r>
              <a:rPr lang="en-US" dirty="0"/>
              <a:t>, co</a:t>
            </a:r>
            <a:r>
              <a:rPr lang="cs-CZ" dirty="0"/>
              <a:t> </a:t>
            </a:r>
            <a:r>
              <a:rPr lang="en-US" dirty="0"/>
              <a:t>je to </a:t>
            </a:r>
            <a:r>
              <a:rPr lang="en-US" dirty="0" err="1"/>
              <a:t>vlastně</a:t>
            </a:r>
            <a:r>
              <a:rPr lang="en-US" dirty="0"/>
              <a:t> </a:t>
            </a:r>
            <a:r>
              <a:rPr lang="en-US" dirty="0" err="1"/>
              <a:t>hudba</a:t>
            </a:r>
            <a:r>
              <a:rPr lang="en-US" dirty="0"/>
              <a:t>. </a:t>
            </a:r>
            <a:endParaRPr lang="cs-CZ" dirty="0"/>
          </a:p>
          <a:p>
            <a:r>
              <a:rPr lang="en-US" dirty="0" err="1"/>
              <a:t>Podstatné</a:t>
            </a:r>
            <a:r>
              <a:rPr lang="en-US" dirty="0"/>
              <a:t> je, </a:t>
            </a:r>
            <a:r>
              <a:rPr lang="en-US" dirty="0" err="1"/>
              <a:t>že</a:t>
            </a:r>
            <a:r>
              <a:rPr lang="en-US" dirty="0"/>
              <a:t> v </a:t>
            </a:r>
            <a:r>
              <a:rPr lang="en-US" dirty="0" err="1"/>
              <a:t>etnomuzikologické</a:t>
            </a:r>
            <a:r>
              <a:rPr lang="en-US" dirty="0"/>
              <a:t> </a:t>
            </a:r>
            <a:r>
              <a:rPr lang="en-US" dirty="0" err="1"/>
              <a:t>perspektivě</a:t>
            </a:r>
            <a:r>
              <a:rPr lang="en-US" dirty="0"/>
              <a:t> to </a:t>
            </a:r>
            <a:r>
              <a:rPr lang="en-US" dirty="0" err="1"/>
              <a:t>není</a:t>
            </a:r>
            <a:r>
              <a:rPr lang="cs-CZ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zvuk</a:t>
            </a:r>
            <a:r>
              <a:rPr lang="en-US" dirty="0"/>
              <a:t>, ale </a:t>
            </a:r>
            <a:r>
              <a:rPr lang="en-US" dirty="0" err="1"/>
              <a:t>také</a:t>
            </a:r>
            <a:r>
              <a:rPr lang="en-US" dirty="0"/>
              <a:t> – </a:t>
            </a:r>
            <a:r>
              <a:rPr lang="en-US" dirty="0" err="1"/>
              <a:t>vlastně</a:t>
            </a:r>
            <a:r>
              <a:rPr lang="en-US" dirty="0"/>
              <a:t> </a:t>
            </a:r>
            <a:r>
              <a:rPr lang="en-US" dirty="0" err="1"/>
              <a:t>především</a:t>
            </a:r>
            <a:r>
              <a:rPr lang="en-US" dirty="0"/>
              <a:t> – </a:t>
            </a:r>
            <a:r>
              <a:rPr lang="en-US" dirty="0" err="1"/>
              <a:t>lidé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produkují</a:t>
            </a:r>
            <a:r>
              <a:rPr lang="en-US" dirty="0"/>
              <a:t> a </a:t>
            </a:r>
            <a:r>
              <a:rPr lang="en-US" dirty="0" err="1"/>
              <a:t>poslouchají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pl-PL" dirty="0"/>
              <a:t>způsoby, jak jej produkují a poslouchají, a významy, které mu připisují. Je to </a:t>
            </a:r>
            <a:r>
              <a:rPr lang="en-US" dirty="0" err="1"/>
              <a:t>svět</a:t>
            </a:r>
            <a:r>
              <a:rPr lang="en-US" dirty="0"/>
              <a:t> </a:t>
            </a:r>
            <a:r>
              <a:rPr lang="en-US" dirty="0" err="1"/>
              <a:t>kolem</a:t>
            </a:r>
            <a:r>
              <a:rPr lang="en-US" dirty="0"/>
              <a:t> </a:t>
            </a:r>
            <a:r>
              <a:rPr lang="en-US" dirty="0" err="1"/>
              <a:t>zvuku</a:t>
            </a:r>
            <a:r>
              <a:rPr lang="en-US" dirty="0"/>
              <a:t>. </a:t>
            </a:r>
            <a:r>
              <a:rPr lang="en-US" dirty="0" err="1"/>
              <a:t>Hudební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8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1" y="1719070"/>
            <a:ext cx="8784976" cy="4950290"/>
          </a:xfrm>
        </p:spPr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b="1" dirty="0"/>
              <a:t>Etnomuzikologie je vědou o tom, proč a jak jsou lidé muzikální</a:t>
            </a:r>
            <a:r>
              <a:rPr lang="cs-CZ" dirty="0"/>
              <a:t>“ (</a:t>
            </a:r>
            <a:r>
              <a:rPr lang="cs-CZ" dirty="0" err="1"/>
              <a:t>Rice</a:t>
            </a:r>
            <a:r>
              <a:rPr lang="cs-CZ" dirty="0"/>
              <a:t> 2020: 13)</a:t>
            </a:r>
          </a:p>
          <a:p>
            <a:r>
              <a:rPr lang="cs-CZ" dirty="0"/>
              <a:t>Věda na pomezí společenských, humanitních a přírodních věd</a:t>
            </a:r>
          </a:p>
          <a:p>
            <a:r>
              <a:rPr lang="cs-CZ" dirty="0"/>
              <a:t>„</a:t>
            </a:r>
            <a:r>
              <a:rPr lang="cs-CZ" b="1" dirty="0"/>
              <a:t>muzikální</a:t>
            </a:r>
            <a:r>
              <a:rPr lang="cs-CZ" dirty="0"/>
              <a:t>“ zde neodkazuje k hudebnímu talentu či dovednosti</a:t>
            </a:r>
          </a:p>
          <a:p>
            <a:r>
              <a:rPr lang="cs-CZ" dirty="0"/>
              <a:t>Ale k </a:t>
            </a:r>
            <a:r>
              <a:rPr lang="cs-CZ" b="1" dirty="0"/>
              <a:t>univerzálně</a:t>
            </a:r>
            <a:r>
              <a:rPr lang="cs-CZ" dirty="0"/>
              <a:t> „</a:t>
            </a:r>
            <a:r>
              <a:rPr lang="cs-CZ" b="1" dirty="0"/>
              <a:t>lidské schopnosti tvořit, provozovat a vědomě uspořádávat zvuky, emočně a fyzicky na ně reagovat a interpretovat jejich významy</a:t>
            </a:r>
            <a:r>
              <a:rPr lang="cs-CZ" dirty="0"/>
              <a:t>.“ (</a:t>
            </a:r>
            <a:r>
              <a:rPr lang="cs-CZ" dirty="0" err="1"/>
              <a:t>Ibid</a:t>
            </a:r>
            <a:r>
              <a:rPr lang="cs-CZ" dirty="0"/>
              <a:t>.)</a:t>
            </a:r>
          </a:p>
          <a:p>
            <a:r>
              <a:rPr lang="cs-CZ" dirty="0"/>
              <a:t>Všichni lidé jsou do nějaké míry muzikální</a:t>
            </a:r>
          </a:p>
          <a:p>
            <a:r>
              <a:rPr lang="cs-CZ" dirty="0"/>
              <a:t>muzikalita / hudebnost podstatně určuje naši lidskost, jeden ze základních kamenů lidské zkušenosti vůbec</a:t>
            </a:r>
          </a:p>
          <a:p>
            <a:r>
              <a:rPr lang="cs-CZ" dirty="0"/>
              <a:t> „</a:t>
            </a:r>
            <a:r>
              <a:rPr lang="cs-CZ" b="1" dirty="0"/>
              <a:t>hudbu potřebujeme, abychom byli plně lidmi</a:t>
            </a:r>
            <a:r>
              <a:rPr lang="cs-CZ" dirty="0"/>
              <a:t>“ (</a:t>
            </a:r>
            <a:r>
              <a:rPr lang="cs-CZ" dirty="0" err="1"/>
              <a:t>Ibid</a:t>
            </a:r>
            <a:r>
              <a:rPr lang="cs-CZ" dirty="0"/>
              <a:t>.)</a:t>
            </a:r>
          </a:p>
          <a:p>
            <a:r>
              <a:rPr lang="cs-CZ" dirty="0"/>
              <a:t>Abychom svému lidství prostřednictvím své hudebnosti porozuměli, musíme muzikalitu studovat v celé její rozmanitosti, v její úplné geografické a historické šíři.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hudební antropologie / etnomuzikologie?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65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F6A31E2-E478-41D1-837B-31DB4336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hudební svět?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916CA01-975E-4A1F-AEB9-8D96BE87B98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237038" y="1719263"/>
            <a:ext cx="4906962" cy="4783137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4BB82AC-22C1-4784-8EED-902AEFDA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hudební svět?</a:t>
            </a:r>
          </a:p>
          <a:p>
            <a:r>
              <a:rPr lang="cs-CZ" b="1" i="1" dirty="0"/>
              <a:t>S</a:t>
            </a:r>
            <a:r>
              <a:rPr lang="en-US" b="1" i="1" dirty="0" err="1"/>
              <a:t>oundscape</a:t>
            </a:r>
            <a:r>
              <a:rPr lang="en-US" dirty="0"/>
              <a:t>. Je v </a:t>
            </a:r>
            <a:r>
              <a:rPr lang="en-US" dirty="0" err="1"/>
              <a:t>něm</a:t>
            </a:r>
            <a:r>
              <a:rPr lang="en-US" dirty="0"/>
              <a:t> </a:t>
            </a:r>
            <a:r>
              <a:rPr lang="en-US" dirty="0" err="1"/>
              <a:t>spojeno</a:t>
            </a:r>
            <a:r>
              <a:rPr lang="en-US" dirty="0"/>
              <a:t> </a:t>
            </a:r>
            <a:r>
              <a:rPr lang="en-US" dirty="0" err="1"/>
              <a:t>slovo</a:t>
            </a:r>
            <a:r>
              <a:rPr lang="en-US" dirty="0"/>
              <a:t> </a:t>
            </a:r>
            <a:r>
              <a:rPr lang="en-US" i="1" dirty="0"/>
              <a:t>sound </a:t>
            </a:r>
            <a:r>
              <a:rPr lang="en-US" dirty="0"/>
              <a:t>(</a:t>
            </a:r>
            <a:r>
              <a:rPr lang="en-US" dirty="0" err="1"/>
              <a:t>zvuk</a:t>
            </a:r>
            <a:r>
              <a:rPr lang="en-US" dirty="0"/>
              <a:t>) s do </a:t>
            </a:r>
            <a:r>
              <a:rPr lang="en-US" dirty="0" err="1"/>
              <a:t>češtiny</a:t>
            </a:r>
            <a:endParaRPr lang="en-US" dirty="0"/>
          </a:p>
          <a:p>
            <a:r>
              <a:rPr lang="en-US" dirty="0" err="1"/>
              <a:t>nepřeložitelným</a:t>
            </a:r>
            <a:r>
              <a:rPr lang="en-US" dirty="0"/>
              <a:t> </a:t>
            </a:r>
            <a:r>
              <a:rPr lang="en-US" dirty="0" err="1"/>
              <a:t>morfémem</a:t>
            </a:r>
            <a:r>
              <a:rPr lang="en-US" dirty="0"/>
              <a:t> </a:t>
            </a:r>
            <a:r>
              <a:rPr lang="en-US" i="1" dirty="0"/>
              <a:t>scape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odkazuje</a:t>
            </a:r>
            <a:r>
              <a:rPr lang="en-US" dirty="0"/>
              <a:t> </a:t>
            </a:r>
            <a:r>
              <a:rPr lang="en-US" dirty="0" err="1"/>
              <a:t>nejpříměji</a:t>
            </a:r>
            <a:r>
              <a:rPr lang="en-US" dirty="0"/>
              <a:t> k </a:t>
            </a:r>
            <a:r>
              <a:rPr lang="en-US" dirty="0" err="1"/>
              <a:t>výrazu</a:t>
            </a:r>
            <a:r>
              <a:rPr lang="cs-CZ" dirty="0"/>
              <a:t> </a:t>
            </a:r>
            <a:r>
              <a:rPr lang="en-US" i="1" dirty="0"/>
              <a:t>landscape</a:t>
            </a:r>
            <a:r>
              <a:rPr lang="cs-CZ" i="1" dirty="0"/>
              <a:t> (</a:t>
            </a:r>
            <a:r>
              <a:rPr lang="en-US" dirty="0" err="1"/>
              <a:t>krajina</a:t>
            </a:r>
            <a:r>
              <a:rPr lang="cs-CZ" dirty="0"/>
              <a:t>)</a:t>
            </a:r>
            <a:r>
              <a:rPr lang="en-US" dirty="0"/>
              <a:t>. V </a:t>
            </a:r>
            <a:r>
              <a:rPr lang="en-US" dirty="0" err="1"/>
              <a:t>konotacích</a:t>
            </a:r>
            <a:r>
              <a:rPr lang="en-US" dirty="0"/>
              <a:t> se ale </a:t>
            </a:r>
            <a:r>
              <a:rPr lang="en-US" dirty="0" err="1"/>
              <a:t>spíš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jakási</a:t>
            </a:r>
            <a:r>
              <a:rPr lang="en-US" dirty="0"/>
              <a:t> </a:t>
            </a:r>
            <a:r>
              <a:rPr lang="en-US" dirty="0" err="1"/>
              <a:t>neměnná</a:t>
            </a:r>
            <a:r>
              <a:rPr lang="en-US" dirty="0"/>
              <a:t> </a:t>
            </a:r>
            <a:r>
              <a:rPr lang="en-US" dirty="0" err="1"/>
              <a:t>pevnost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 err="1"/>
              <a:t>kterou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spojujeme</a:t>
            </a:r>
            <a:r>
              <a:rPr lang="en-US" dirty="0"/>
              <a:t> s </a:t>
            </a:r>
            <a:r>
              <a:rPr lang="en-US" dirty="0" err="1"/>
              <a:t>horami</a:t>
            </a:r>
            <a:r>
              <a:rPr lang="en-US" dirty="0"/>
              <a:t> a </a:t>
            </a:r>
            <a:r>
              <a:rPr lang="en-US" dirty="0" err="1"/>
              <a:t>loukami</a:t>
            </a:r>
            <a:r>
              <a:rPr lang="en-US" dirty="0"/>
              <a:t> </a:t>
            </a:r>
            <a:r>
              <a:rPr lang="en-US" dirty="0" err="1"/>
              <a:t>formujícími</a:t>
            </a:r>
            <a:r>
              <a:rPr lang="en-US" dirty="0"/>
              <a:t> </a:t>
            </a:r>
            <a:r>
              <a:rPr lang="en-US" dirty="0" err="1"/>
              <a:t>krajinu</a:t>
            </a:r>
            <a:r>
              <a:rPr lang="en-US" dirty="0"/>
              <a:t>, </a:t>
            </a:r>
            <a:r>
              <a:rPr lang="en-US" dirty="0" err="1"/>
              <a:t>rozeznívá</a:t>
            </a:r>
            <a:r>
              <a:rPr lang="en-US" dirty="0"/>
              <a:t> </a:t>
            </a:r>
            <a:r>
              <a:rPr lang="en-US" i="1" dirty="0" err="1"/>
              <a:t>utváření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i="1" dirty="0" err="1"/>
              <a:t>tvarování</a:t>
            </a:r>
            <a:r>
              <a:rPr lang="en-US" dirty="0"/>
              <a:t>.</a:t>
            </a:r>
            <a:endParaRPr lang="cs-CZ" dirty="0"/>
          </a:p>
          <a:p>
            <a:r>
              <a:rPr lang="cs-CZ" dirty="0"/>
              <a:t>Kay Kaufman </a:t>
            </a:r>
            <a:r>
              <a:rPr lang="cs-CZ" dirty="0" err="1"/>
              <a:t>Shlemay</a:t>
            </a:r>
            <a:r>
              <a:rPr lang="cs-CZ" dirty="0"/>
              <a:t> </a:t>
            </a:r>
            <a:r>
              <a:rPr lang="en-US" dirty="0" err="1"/>
              <a:t>odkazuje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seascape,</a:t>
            </a:r>
          </a:p>
          <a:p>
            <a:r>
              <a:rPr lang="en-US" dirty="0" err="1"/>
              <a:t>mořskou</a:t>
            </a:r>
            <a:r>
              <a:rPr lang="en-US" dirty="0"/>
              <a:t> </a:t>
            </a:r>
            <a:r>
              <a:rPr lang="en-US" dirty="0" err="1"/>
              <a:t>scenérii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poskytuje</a:t>
            </a:r>
            <a:r>
              <a:rPr lang="en-US" dirty="0"/>
              <a:t> </a:t>
            </a:r>
            <a:r>
              <a:rPr lang="en-US" dirty="0" err="1"/>
              <a:t>flexibilnější</a:t>
            </a:r>
            <a:r>
              <a:rPr lang="en-US" dirty="0"/>
              <a:t> </a:t>
            </a:r>
            <a:r>
              <a:rPr lang="en-US" dirty="0" err="1"/>
              <a:t>analogii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schopnosti</a:t>
            </a:r>
            <a:r>
              <a:rPr lang="en-US" dirty="0"/>
              <a:t> </a:t>
            </a:r>
            <a:r>
              <a:rPr lang="en-US" dirty="0" err="1"/>
              <a:t>hudby</a:t>
            </a:r>
            <a:r>
              <a:rPr lang="cs-CZ" dirty="0"/>
              <a:t>,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setrvat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místě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pronikat</a:t>
            </a:r>
            <a:r>
              <a:rPr lang="en-US" dirty="0"/>
              <a:t> do </a:t>
            </a:r>
            <a:r>
              <a:rPr lang="en-US" dirty="0" err="1"/>
              <a:t>dnešního</a:t>
            </a:r>
            <a:r>
              <a:rPr lang="en-US" dirty="0"/>
              <a:t> </a:t>
            </a:r>
            <a:r>
              <a:rPr lang="en-US" dirty="0" err="1"/>
              <a:t>světa</a:t>
            </a:r>
            <a:r>
              <a:rPr lang="en-US" dirty="0"/>
              <a:t>, </a:t>
            </a:r>
            <a:r>
              <a:rPr lang="en-US" dirty="0" err="1"/>
              <a:t>absorbovat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 v </a:t>
            </a:r>
            <a:r>
              <a:rPr lang="en-US" dirty="0" err="1"/>
              <a:t>obsahu</a:t>
            </a:r>
            <a:r>
              <a:rPr lang="cs-CZ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způsobech</a:t>
            </a:r>
            <a:r>
              <a:rPr lang="en-US" dirty="0"/>
              <a:t> </a:t>
            </a:r>
            <a:r>
              <a:rPr lang="en-US" dirty="0" err="1"/>
              <a:t>provádění</a:t>
            </a:r>
            <a:r>
              <a:rPr lang="en-US" dirty="0"/>
              <a:t> a </a:t>
            </a:r>
            <a:r>
              <a:rPr lang="en-US" dirty="0" err="1"/>
              <a:t>stále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nabalovat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vrstvy</a:t>
            </a:r>
            <a:r>
              <a:rPr lang="en-US" dirty="0"/>
              <a:t> </a:t>
            </a:r>
            <a:r>
              <a:rPr lang="en-US" dirty="0" err="1"/>
              <a:t>významů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05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3F33CCC-2CEA-46EA-962D-8DFF09B5B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Každou z šesti kapitol spojuje jeden antropologický fenomén, který, jak jsme přesvědčeni, souvisí s výslednou podobou hudby.</a:t>
            </a:r>
          </a:p>
          <a:p>
            <a:r>
              <a:rPr lang="cs-CZ" sz="2400" dirty="0"/>
              <a:t>1) Hudba a identita</a:t>
            </a:r>
          </a:p>
          <a:p>
            <a:r>
              <a:rPr lang="cs-CZ" sz="2400" dirty="0"/>
              <a:t>2) Hudba a společenská stratifikace</a:t>
            </a:r>
          </a:p>
          <a:p>
            <a:r>
              <a:rPr lang="cs-CZ" sz="2400" dirty="0"/>
              <a:t>3) Hudba a rebelie</a:t>
            </a:r>
          </a:p>
          <a:p>
            <a:r>
              <a:rPr lang="cs-CZ" sz="2400" dirty="0"/>
              <a:t>4) Hudba jako zboží</a:t>
            </a:r>
          </a:p>
          <a:p>
            <a:r>
              <a:rPr lang="cs-CZ" sz="2400" dirty="0"/>
              <a:t>5) Elektronická taneční hudba</a:t>
            </a:r>
          </a:p>
          <a:p>
            <a:r>
              <a:rPr lang="cs-CZ" sz="2400" dirty="0"/>
              <a:t>6) Hudba a spiritualita</a:t>
            </a:r>
            <a:endParaRPr lang="en-US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E08832-B2C9-4189-8693-B0195207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11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8C55C7-E91F-4119-91C0-031B7BBFE1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Mýtus romské hudby v dnešní Praze</a:t>
            </a:r>
          </a:p>
          <a:p>
            <a:r>
              <a:rPr lang="cs-CZ" dirty="0"/>
              <a:t>Hlasová malba </a:t>
            </a:r>
            <a:r>
              <a:rPr lang="cs-CZ" dirty="0" err="1"/>
              <a:t>Feng-yün</a:t>
            </a:r>
            <a:r>
              <a:rPr lang="cs-CZ" dirty="0"/>
              <a:t> Song</a:t>
            </a:r>
          </a:p>
          <a:p>
            <a:r>
              <a:rPr lang="cs-CZ" dirty="0" err="1"/>
              <a:t>Nowruz</a:t>
            </a:r>
            <a:r>
              <a:rPr lang="cs-CZ" dirty="0"/>
              <a:t> dvakrát jinak</a:t>
            </a:r>
          </a:p>
          <a:p>
            <a:r>
              <a:rPr lang="cs-CZ" dirty="0"/>
              <a:t>Ukrajinský ples</a:t>
            </a:r>
          </a:p>
          <a:p>
            <a:r>
              <a:rPr lang="cs-CZ" dirty="0"/>
              <a:t>….</a:t>
            </a:r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E08832-B2C9-4189-8693-B0195207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Hudba a identita</a:t>
            </a:r>
            <a:endParaRPr lang="en-US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20F3FCE-A84C-498B-BF36-2E60A282ED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7526" y="1772816"/>
            <a:ext cx="3856926" cy="26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44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8C55C7-E91F-4119-91C0-031B7BBFE1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Rusalka v ND</a:t>
            </a:r>
          </a:p>
          <a:p>
            <a:r>
              <a:rPr lang="cs-CZ" dirty="0"/>
              <a:t>Hudba jako indikátor společenské komplexity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E08832-B2C9-4189-8693-B0195207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Hudba a společenská stratifikace</a:t>
            </a:r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0AE100C-83D4-4F44-AADB-1BE04F1E87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1844824"/>
            <a:ext cx="3560400" cy="23991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657F96-24CD-4D42-9C93-77F851B88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339952"/>
            <a:ext cx="2193000" cy="31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1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8C55C7-E91F-4119-91C0-031B7BBFE1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err="1"/>
              <a:t>Benefest</a:t>
            </a:r>
            <a:r>
              <a:rPr lang="cs-CZ" dirty="0"/>
              <a:t> v Modré </a:t>
            </a:r>
            <a:r>
              <a:rPr lang="cs-CZ" dirty="0" err="1"/>
              <a:t>vopici</a:t>
            </a:r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E08832-B2C9-4189-8693-B0195207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Hudba a Rebelie</a:t>
            </a:r>
            <a:endParaRPr lang="en-US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F19C82F3-A5BB-4F88-BA46-56A540E257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6300" y="2597046"/>
            <a:ext cx="3560400" cy="26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05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8C55C7-E91F-4119-91C0-031B7BBFE1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Muzikál Děti ráje – kolektivní paměť jako byznys</a:t>
            </a:r>
          </a:p>
          <a:p>
            <a:pPr marL="45720" indent="0">
              <a:buNone/>
            </a:pPr>
            <a:endParaRPr lang="cs-CZ" dirty="0"/>
          </a:p>
          <a:p>
            <a:r>
              <a:rPr lang="cs-CZ" dirty="0"/>
              <a:t>Procházka po královské cestě</a:t>
            </a:r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E08832-B2C9-4189-8693-B0195207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Hudba jako zboží</a:t>
            </a:r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0444D04-54D3-42C6-A8FC-D2B405898F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988840"/>
            <a:ext cx="3560400" cy="229566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2950674-1F54-4C90-8EA1-FA4BA9BC3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00" y="3789040"/>
            <a:ext cx="3534600" cy="25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4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8C55C7-E91F-4119-91C0-031B7BBFE1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Los </a:t>
            </a:r>
            <a:r>
              <a:rPr lang="cs-CZ" dirty="0" err="1"/>
              <a:t>tekenoss</a:t>
            </a:r>
            <a:r>
              <a:rPr lang="cs-CZ" dirty="0"/>
              <a:t> v klubu </a:t>
            </a:r>
            <a:r>
              <a:rPr lang="cs-CZ" dirty="0" err="1"/>
              <a:t>Cross</a:t>
            </a:r>
            <a:endParaRPr lang="cs-CZ" dirty="0"/>
          </a:p>
          <a:p>
            <a:pPr marL="45720" indent="0">
              <a:buNone/>
            </a:pPr>
            <a:endParaRPr lang="cs-CZ" dirty="0"/>
          </a:p>
          <a:p>
            <a:r>
              <a:rPr lang="cs-CZ" dirty="0" err="1"/>
              <a:t>Freeparty</a:t>
            </a:r>
            <a:r>
              <a:rPr lang="cs-CZ" dirty="0"/>
              <a:t> Andělka</a:t>
            </a:r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E08832-B2C9-4189-8693-B0195207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Elektronická taneční hudba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77C6F21-7898-45D6-A6CC-D8E9ABE6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2373600" cy="3543734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0F97806-33B7-4BBD-847F-A3B1C7EDC6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20267" y="4077072"/>
            <a:ext cx="3534600" cy="22827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BC4EAF0-7B57-4A50-93A3-BDE5565ED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633" y="3954206"/>
            <a:ext cx="3560400" cy="24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16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osoba, budova, lidé, exteriér&#10;&#10;Popis byl vytvořen automaticky">
            <a:extLst>
              <a:ext uri="{FF2B5EF4-FFF2-40B4-BE49-F238E27FC236}">
                <a16:creationId xmlns:a16="http://schemas.microsoft.com/office/drawing/2014/main" id="{0AAC4183-8FBC-48E1-933A-6CB8A20965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" y="2276872"/>
            <a:ext cx="4038600" cy="3028950"/>
          </a:xfr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8C55C7-E91F-4119-91C0-031B7BBFE1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E08832-B2C9-4189-8693-B0195207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Hudba a spiritualita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F9CE257-1B3A-45B6-ACD9-0923FDA6ACB7}"/>
              </a:ext>
            </a:extLst>
          </p:cNvPr>
          <p:cNvSpPr txBox="1"/>
          <p:nvPr/>
        </p:nvSpPr>
        <p:spPr>
          <a:xfrm>
            <a:off x="5508104" y="2780928"/>
            <a:ext cx="30963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Harinám</a:t>
            </a:r>
            <a:r>
              <a:rPr lang="cs-CZ" sz="2400" dirty="0"/>
              <a:t> v pražských ulicích: hudba a (trans)</a:t>
            </a:r>
            <a:r>
              <a:rPr lang="cs-CZ" sz="2400" dirty="0" err="1"/>
              <a:t>cendence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776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518241"/>
          </a:xfrm>
        </p:spPr>
        <p:txBody>
          <a:bodyPr>
            <a:normAutofit/>
          </a:bodyPr>
          <a:lstStyle/>
          <a:p>
            <a:r>
              <a:rPr lang="cs-CZ" dirty="0"/>
              <a:t>Doc. PhDr. Zuzana Jurková, PhD.:</a:t>
            </a:r>
          </a:p>
          <a:p>
            <a:pPr marL="45720" indent="0">
              <a:buNone/>
            </a:pPr>
            <a:r>
              <a:rPr lang="cs-CZ" dirty="0"/>
              <a:t>	- Mimoevropské hudební kultury I. a II.</a:t>
            </a:r>
          </a:p>
          <a:p>
            <a:pPr marL="45720" indent="0">
              <a:buNone/>
            </a:pPr>
            <a:r>
              <a:rPr lang="cs-CZ" dirty="0"/>
              <a:t>	- Orální hudební kultury Evropy</a:t>
            </a:r>
          </a:p>
          <a:p>
            <a:pPr marL="45720" indent="0">
              <a:buNone/>
            </a:pPr>
            <a:r>
              <a:rPr lang="cs-CZ" dirty="0"/>
              <a:t>	- Hudba Romů</a:t>
            </a:r>
            <a:endParaRPr lang="en-US" dirty="0"/>
          </a:p>
          <a:p>
            <a:pPr marL="45720" indent="0">
              <a:buNone/>
            </a:pPr>
            <a:r>
              <a:rPr lang="cs-CZ" dirty="0"/>
              <a:t>	- do 2012 Hudební antropologie Prahy (</a:t>
            </a:r>
            <a:r>
              <a:rPr lang="cs-CZ" i="1" dirty="0"/>
              <a:t>kniha Pražské hudební světy, 2013. Z vlastních i studentských výzkumů, žánry od </a:t>
            </a:r>
            <a:r>
              <a:rPr lang="cs-CZ" i="1" dirty="0" err="1"/>
              <a:t>psytrance</a:t>
            </a:r>
            <a:r>
              <a:rPr lang="cs-CZ" i="1" dirty="0"/>
              <a:t>, techno a </a:t>
            </a:r>
            <a:r>
              <a:rPr lang="cs-CZ" i="1" dirty="0" err="1"/>
              <a:t>freetekno</a:t>
            </a:r>
            <a:r>
              <a:rPr lang="cs-CZ" i="1" dirty="0"/>
              <a:t> přes punk, muzikál Michala Davida, hudbu imigrantů až po gospel, zpěv při katolické pouti a hudbu hnutí </a:t>
            </a:r>
            <a:r>
              <a:rPr lang="cs-CZ" i="1" dirty="0" err="1"/>
              <a:t>Haré</a:t>
            </a:r>
            <a:r>
              <a:rPr lang="cs-CZ" i="1" dirty="0"/>
              <a:t> Kršna…</a:t>
            </a:r>
            <a:r>
              <a:rPr lang="cs-CZ" dirty="0"/>
              <a:t>)</a:t>
            </a:r>
          </a:p>
          <a:p>
            <a:pPr marL="45720" indent="0">
              <a:buNone/>
            </a:pPr>
            <a:r>
              <a:rPr lang="cs-CZ" dirty="0"/>
              <a:t>	- výjimečné blokové kurzy, mezinárodní letní školy, např. o hudbě Romů s festivalem </a:t>
            </a:r>
            <a:r>
              <a:rPr lang="cs-CZ" dirty="0" err="1"/>
              <a:t>Khamoro</a:t>
            </a:r>
            <a:r>
              <a:rPr lang="cs-CZ" dirty="0"/>
              <a:t>; studenti se účastní i přednášek či </a:t>
            </a:r>
            <a:r>
              <a:rPr lang="cs-CZ" i="1" dirty="0" err="1"/>
              <a:t>roundtables</a:t>
            </a:r>
            <a:r>
              <a:rPr lang="cs-CZ" dirty="0"/>
              <a:t> zahraničních vědců (např. 2008 ICTM konference v Praze…)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Kurzy EM na SHV / SHV AJ, FHS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36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59024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Mgr. Veronika Seidlová, Ph.D.</a:t>
            </a:r>
          </a:p>
          <a:p>
            <a:pPr marL="45720" indent="0">
              <a:buNone/>
            </a:pPr>
            <a:r>
              <a:rPr lang="cs-CZ" dirty="0"/>
              <a:t>	- Hudební antropologie židovských komunit</a:t>
            </a:r>
          </a:p>
          <a:p>
            <a:pPr marL="45720" indent="0">
              <a:buNone/>
            </a:pPr>
            <a:r>
              <a:rPr lang="cs-CZ" dirty="0"/>
              <a:t>           - Hudba a rituál</a:t>
            </a:r>
          </a:p>
          <a:p>
            <a:pPr marL="45720" indent="0">
              <a:buNone/>
            </a:pPr>
            <a:r>
              <a:rPr lang="cs-CZ" dirty="0"/>
              <a:t>	- Hudebně-antropologický seminář – v ZS 21/22 společně s Mgr.  Oldřichem Poděbradským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/>
              <a:t>David </a:t>
            </a:r>
            <a:r>
              <a:rPr lang="cs-CZ" dirty="0" err="1"/>
              <a:t>Verbuč</a:t>
            </a:r>
            <a:r>
              <a:rPr lang="cs-CZ" dirty="0"/>
              <a:t>, Ph.D.</a:t>
            </a:r>
          </a:p>
          <a:p>
            <a:pPr marL="45720" indent="0">
              <a:buNone/>
            </a:pPr>
            <a:r>
              <a:rPr lang="cs-CZ" dirty="0"/>
              <a:t>	- </a:t>
            </a:r>
            <a:r>
              <a:rPr lang="cs-CZ" dirty="0" err="1"/>
              <a:t>Introduction</a:t>
            </a:r>
            <a:r>
              <a:rPr lang="cs-CZ" dirty="0"/>
              <a:t> to </a:t>
            </a:r>
            <a:r>
              <a:rPr lang="cs-CZ" dirty="0" err="1"/>
              <a:t>Musics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Rock Music</a:t>
            </a:r>
          </a:p>
          <a:p>
            <a:pPr marL="45720" indent="0">
              <a:buNone/>
            </a:pPr>
            <a:r>
              <a:rPr lang="cs-CZ" dirty="0"/>
              <a:t>	- </a:t>
            </a:r>
            <a:r>
              <a:rPr lang="cs-CZ" dirty="0" err="1"/>
              <a:t>Youth</a:t>
            </a:r>
            <a:r>
              <a:rPr lang="cs-CZ" dirty="0"/>
              <a:t> Music </a:t>
            </a:r>
            <a:r>
              <a:rPr lang="cs-CZ" dirty="0" err="1"/>
              <a:t>Cultures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 Music, </a:t>
            </a:r>
            <a:r>
              <a:rPr lang="cs-CZ" dirty="0" err="1"/>
              <a:t>Culture</a:t>
            </a:r>
            <a:r>
              <a:rPr lang="cs-CZ" dirty="0"/>
              <a:t>, Technology</a:t>
            </a:r>
          </a:p>
          <a:p>
            <a:pPr marL="45720" indent="0">
              <a:buNone/>
            </a:pPr>
            <a:r>
              <a:rPr lang="cs-CZ" dirty="0"/>
              <a:t>	- </a:t>
            </a:r>
            <a:r>
              <a:rPr lang="cs-CZ" dirty="0" err="1"/>
              <a:t>Summer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: </a:t>
            </a:r>
            <a:r>
              <a:rPr lang="cs-CZ" dirty="0" err="1"/>
              <a:t>Ethonography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Electronic</a:t>
            </a:r>
            <a:r>
              <a:rPr lang="cs-CZ" dirty="0"/>
              <a:t> Music </a:t>
            </a:r>
            <a:r>
              <a:rPr lang="cs-CZ" dirty="0" err="1"/>
              <a:t>Scenes</a:t>
            </a: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/>
              <a:t>Také viz </a:t>
            </a:r>
            <a:r>
              <a:rPr lang="cs-CZ" dirty="0">
                <a:hlinkClick r:id="rId2"/>
              </a:rPr>
              <a:t>www.etnomuzikologie.eu</a:t>
            </a:r>
            <a:r>
              <a:rPr lang="cs-CZ" dirty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Kurzy EM na FHS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2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1" y="1719070"/>
            <a:ext cx="8784976" cy="495029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Jiné způsoby definování oboru vycházejí z rozložení slova EM:</a:t>
            </a:r>
          </a:p>
          <a:p>
            <a:r>
              <a:rPr lang="cs-CZ" i="1" dirty="0" err="1"/>
              <a:t>ethnos</a:t>
            </a:r>
            <a:r>
              <a:rPr lang="cs-CZ" dirty="0"/>
              <a:t>; </a:t>
            </a:r>
            <a:r>
              <a:rPr lang="cs-CZ" i="1" dirty="0" err="1"/>
              <a:t>mousiké</a:t>
            </a:r>
            <a:r>
              <a:rPr lang="cs-CZ" dirty="0"/>
              <a:t>; </a:t>
            </a:r>
            <a:r>
              <a:rPr lang="cs-CZ" i="1" dirty="0"/>
              <a:t>logos: </a:t>
            </a:r>
            <a:r>
              <a:rPr lang="cs-CZ" dirty="0"/>
              <a:t>Věda – o hudbě – skupin lidí</a:t>
            </a:r>
          </a:p>
          <a:p>
            <a:r>
              <a:rPr lang="cs-CZ" dirty="0" err="1"/>
              <a:t>Jaap</a:t>
            </a:r>
            <a:r>
              <a:rPr lang="cs-CZ" dirty="0"/>
              <a:t> Kunst zkombinoval názvy oborů muzikologie a etnologie</a:t>
            </a:r>
          </a:p>
          <a:p>
            <a:r>
              <a:rPr lang="cs-CZ" dirty="0"/>
              <a:t>EM pak měla být srovnávacím studiem lidské hudební rozmanitosti na základě hudební etnografie (terénního výzkumu)</a:t>
            </a:r>
          </a:p>
          <a:p>
            <a:r>
              <a:rPr lang="cs-CZ" dirty="0"/>
              <a:t>Problém chápání a hranic termínu „hudba“ – </a:t>
            </a:r>
            <a:r>
              <a:rPr lang="cs-CZ" i="1" dirty="0"/>
              <a:t>Music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humanly</a:t>
            </a:r>
            <a:r>
              <a:rPr lang="cs-CZ" i="1" dirty="0"/>
              <a:t> </a:t>
            </a:r>
            <a:r>
              <a:rPr lang="cs-CZ" i="1" dirty="0" err="1"/>
              <a:t>organized</a:t>
            </a:r>
            <a:r>
              <a:rPr lang="cs-CZ" i="1" dirty="0"/>
              <a:t> </a:t>
            </a:r>
            <a:r>
              <a:rPr lang="cs-CZ" i="1" dirty="0" err="1"/>
              <a:t>sound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Blacking</a:t>
            </a:r>
            <a:r>
              <a:rPr lang="cs-CZ" dirty="0"/>
              <a:t>) </a:t>
            </a:r>
          </a:p>
          <a:p>
            <a:r>
              <a:rPr lang="cs-CZ" dirty="0"/>
              <a:t>jako produktu vs. procesu (činnosti) „dělat hudbu“</a:t>
            </a:r>
          </a:p>
          <a:p>
            <a:r>
              <a:rPr lang="cs-CZ" dirty="0"/>
              <a:t>EM jako věda o tom, proč a jak lidé dělají hudbu, resp. o lidech dělajících hudbu (</a:t>
            </a:r>
            <a:r>
              <a:rPr lang="cs-CZ" dirty="0" err="1"/>
              <a:t>Jeff</a:t>
            </a:r>
            <a:r>
              <a:rPr lang="cs-CZ" dirty="0"/>
              <a:t> </a:t>
            </a:r>
            <a:r>
              <a:rPr lang="cs-CZ" dirty="0" err="1"/>
              <a:t>Todd</a:t>
            </a:r>
            <a:r>
              <a:rPr lang="cs-CZ" dirty="0"/>
              <a:t> </a:t>
            </a:r>
            <a:r>
              <a:rPr lang="cs-CZ" dirty="0" err="1"/>
              <a:t>Titon</a:t>
            </a:r>
            <a:r>
              <a:rPr lang="cs-CZ" dirty="0"/>
              <a:t>)</a:t>
            </a:r>
          </a:p>
          <a:p>
            <a:r>
              <a:rPr lang="cs-CZ" dirty="0"/>
              <a:t>Christopher </a:t>
            </a:r>
            <a:r>
              <a:rPr lang="cs-CZ" dirty="0" err="1"/>
              <a:t>Small</a:t>
            </a:r>
            <a:r>
              <a:rPr lang="cs-CZ" dirty="0"/>
              <a:t>: </a:t>
            </a:r>
            <a:r>
              <a:rPr lang="cs-CZ" i="1" dirty="0" err="1"/>
              <a:t>Musicking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Meaning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 </a:t>
            </a:r>
            <a:r>
              <a:rPr lang="cs-CZ" i="1" dirty="0" err="1"/>
              <a:t>Performing</a:t>
            </a:r>
            <a:r>
              <a:rPr lang="cs-CZ" i="1" dirty="0"/>
              <a:t> and </a:t>
            </a:r>
            <a:r>
              <a:rPr lang="cs-CZ" i="1" dirty="0" err="1"/>
              <a:t>Listening</a:t>
            </a:r>
            <a:r>
              <a:rPr lang="cs-CZ" dirty="0"/>
              <a:t>. Muzikování – redefinovat hudbu jako činnost – veškeré myšlení, hraní, zpěv, ale také odezvu na tyto zvuky</a:t>
            </a:r>
          </a:p>
          <a:p>
            <a:r>
              <a:rPr lang="cs-CZ" dirty="0"/>
              <a:t>John </a:t>
            </a:r>
            <a:r>
              <a:rPr lang="cs-CZ" dirty="0" err="1"/>
              <a:t>Blacking</a:t>
            </a:r>
            <a:r>
              <a:rPr lang="cs-CZ" dirty="0"/>
              <a:t>: </a:t>
            </a:r>
            <a:r>
              <a:rPr lang="cs-CZ" dirty="0" err="1"/>
              <a:t>How</a:t>
            </a:r>
            <a:r>
              <a:rPr lang="cs-CZ" dirty="0"/>
              <a:t> Musical </a:t>
            </a:r>
            <a:r>
              <a:rPr lang="cs-CZ" dirty="0" err="1"/>
              <a:t>is</a:t>
            </a:r>
            <a:r>
              <a:rPr lang="cs-CZ" dirty="0"/>
              <a:t> Man – být muzikální – zájem o všechny způsoby, kterými lidé tvoří, vnímají a </a:t>
            </a:r>
            <a:r>
              <a:rPr lang="cs-CZ" dirty="0" err="1"/>
              <a:t>vzkladájí</a:t>
            </a:r>
            <a:r>
              <a:rPr lang="cs-CZ" dirty="0"/>
              <a:t> zvuk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hudební antropologie / etnomuzikologie?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2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1" y="1719070"/>
            <a:ext cx="8784976" cy="4950290"/>
          </a:xfrm>
        </p:spPr>
        <p:txBody>
          <a:bodyPr>
            <a:normAutofit/>
          </a:bodyPr>
          <a:lstStyle/>
          <a:p>
            <a:r>
              <a:rPr lang="cs-CZ" dirty="0"/>
              <a:t>1885 založení tzv. srovnávací hudební vědy (</a:t>
            </a:r>
            <a:r>
              <a:rPr lang="cs-CZ" i="1" dirty="0" err="1"/>
              <a:t>Vergleichende</a:t>
            </a:r>
            <a:r>
              <a:rPr lang="cs-CZ" i="1" dirty="0"/>
              <a:t> </a:t>
            </a:r>
            <a:r>
              <a:rPr lang="cs-CZ" i="1" dirty="0" err="1"/>
              <a:t>Musikwissenschaft</a:t>
            </a:r>
            <a:r>
              <a:rPr lang="cs-CZ" dirty="0"/>
              <a:t>) v Evropě jako protikladu k tzv. historické hudební vědě. </a:t>
            </a:r>
            <a:r>
              <a:rPr lang="en-US" dirty="0"/>
              <a:t>V</a:t>
            </a:r>
            <a:r>
              <a:rPr lang="cs-CZ" dirty="0" err="1"/>
              <a:t>ědci</a:t>
            </a:r>
            <a:r>
              <a:rPr lang="cs-CZ" dirty="0"/>
              <a:t> nevstupovali sami do terénu („</a:t>
            </a:r>
            <a:r>
              <a:rPr lang="cs-CZ" dirty="0" err="1"/>
              <a:t>armchair</a:t>
            </a:r>
            <a:r>
              <a:rPr lang="cs-CZ" dirty="0"/>
              <a:t>“ přístup, podobně jako tehdejší antropologie), ale srovnávali notové zápisy a vytvářeli sbírky „exotických“ hudebních nástrojů</a:t>
            </a:r>
          </a:p>
          <a:p>
            <a:r>
              <a:rPr lang="cs-CZ" dirty="0"/>
              <a:t>1890 první nahrávky severoamerických Indiánů na voskové válečky</a:t>
            </a:r>
          </a:p>
          <a:p>
            <a:r>
              <a:rPr lang="cs-CZ" dirty="0"/>
              <a:t>1899-1901 založení prvních </a:t>
            </a:r>
            <a:r>
              <a:rPr lang="cs-CZ" dirty="0" err="1"/>
              <a:t>fonogamarchívů</a:t>
            </a:r>
            <a:r>
              <a:rPr lang="cs-CZ" dirty="0"/>
              <a:t> ve Vídni a Berlíně</a:t>
            </a:r>
          </a:p>
          <a:p>
            <a:r>
              <a:rPr lang="cs-CZ" dirty="0"/>
              <a:t>1914 v Berlíně publikovali Erich van </a:t>
            </a:r>
            <a:r>
              <a:rPr lang="cs-CZ" dirty="0" err="1"/>
              <a:t>Hornbostel</a:t>
            </a:r>
            <a:r>
              <a:rPr lang="cs-CZ" dirty="0"/>
              <a:t> a </a:t>
            </a:r>
            <a:r>
              <a:rPr lang="cs-CZ" dirty="0" err="1"/>
              <a:t>Curt</a:t>
            </a:r>
            <a:r>
              <a:rPr lang="cs-CZ" dirty="0"/>
              <a:t> </a:t>
            </a:r>
            <a:r>
              <a:rPr lang="cs-CZ" dirty="0" err="1"/>
              <a:t>Sachs</a:t>
            </a:r>
            <a:r>
              <a:rPr lang="cs-CZ" dirty="0"/>
              <a:t> klasifikační systém hudebních nástrojů, který umožňoval mezikulturní srovnávání (evolucionistická perspektiva)</a:t>
            </a:r>
          </a:p>
          <a:p>
            <a:r>
              <a:rPr lang="cs-CZ" dirty="0"/>
              <a:t>Pozdní 30. léta: středoevropští muzikologové prchají do Anglie a severní Ameriky (např. rodina Paula </a:t>
            </a:r>
            <a:r>
              <a:rPr lang="cs-CZ" dirty="0" err="1"/>
              <a:t>Nettla</a:t>
            </a:r>
            <a:r>
              <a:rPr lang="cs-CZ" dirty="0"/>
              <a:t> z Prahy), tvoří se silná komunita komparativních muzikologů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do historie oboru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4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1947 založen </a:t>
            </a:r>
            <a:r>
              <a:rPr lang="cs-CZ" sz="2400" i="1" dirty="0"/>
              <a:t>International </a:t>
            </a:r>
            <a:r>
              <a:rPr lang="cs-CZ" sz="2400" i="1" dirty="0" err="1"/>
              <a:t>Council</a:t>
            </a:r>
            <a:r>
              <a:rPr lang="cs-CZ" sz="2400" i="1" dirty="0"/>
              <a:t> </a:t>
            </a:r>
            <a:r>
              <a:rPr lang="cs-CZ" sz="2400" i="1" dirty="0" err="1"/>
              <a:t>for</a:t>
            </a:r>
            <a:r>
              <a:rPr lang="cs-CZ" sz="2400" i="1" dirty="0"/>
              <a:t> </a:t>
            </a:r>
            <a:r>
              <a:rPr lang="cs-CZ" sz="2400" i="1" dirty="0" err="1"/>
              <a:t>Traditional</a:t>
            </a:r>
            <a:r>
              <a:rPr lang="cs-CZ" sz="2400" i="1" dirty="0"/>
              <a:t> Music </a:t>
            </a:r>
            <a:r>
              <a:rPr lang="cs-CZ" sz="2400" dirty="0"/>
              <a:t>jako sjednocující mezinárodní akademická organizace</a:t>
            </a:r>
          </a:p>
          <a:p>
            <a:r>
              <a:rPr lang="en-US" sz="2400" dirty="0"/>
              <a:t>Se </a:t>
            </a:r>
            <a:r>
              <a:rPr lang="en-US" sz="2400" dirty="0" err="1"/>
              <a:t>slovem</a:t>
            </a:r>
            <a:r>
              <a:rPr lang="en-US" sz="2400" dirty="0"/>
              <a:t> </a:t>
            </a:r>
            <a:r>
              <a:rPr lang="en-US" sz="2400" i="1" dirty="0" err="1"/>
              <a:t>Etnomuzikologie</a:t>
            </a:r>
            <a:r>
              <a:rPr lang="en-US" sz="2400" dirty="0"/>
              <a:t> se </a:t>
            </a:r>
            <a:r>
              <a:rPr lang="en-US" sz="2400" dirty="0" err="1"/>
              <a:t>lze</a:t>
            </a:r>
            <a:r>
              <a:rPr lang="en-US" sz="2400" dirty="0"/>
              <a:t> </a:t>
            </a:r>
            <a:r>
              <a:rPr lang="en-US" sz="2400" dirty="0" err="1"/>
              <a:t>setkat</a:t>
            </a:r>
            <a:r>
              <a:rPr lang="en-US" sz="2400" dirty="0"/>
              <a:t> od </a:t>
            </a:r>
            <a:r>
              <a:rPr lang="en-US" sz="2400" dirty="0" err="1"/>
              <a:t>roku</a:t>
            </a:r>
            <a:r>
              <a:rPr lang="en-US" sz="2400" dirty="0"/>
              <a:t> 1950, </a:t>
            </a:r>
            <a:r>
              <a:rPr lang="en-US" sz="2400" dirty="0" err="1"/>
              <a:t>kdy</a:t>
            </a:r>
            <a:r>
              <a:rPr lang="en-US" sz="2400" dirty="0"/>
              <a:t> </a:t>
            </a:r>
            <a:r>
              <a:rPr lang="en-US" sz="2400" dirty="0" err="1"/>
              <a:t>jej</a:t>
            </a:r>
            <a:r>
              <a:rPr lang="en-US" sz="2400" dirty="0"/>
              <a:t> </a:t>
            </a:r>
            <a:r>
              <a:rPr lang="en-US" sz="2400" dirty="0" err="1"/>
              <a:t>použil</a:t>
            </a:r>
            <a:r>
              <a:rPr lang="en-US" sz="2400" dirty="0"/>
              <a:t> Jaap Kunst v </a:t>
            </a:r>
            <a:r>
              <a:rPr lang="en-US" sz="2400" dirty="0" err="1"/>
              <a:t>podtitulu</a:t>
            </a:r>
            <a:r>
              <a:rPr lang="en-US" sz="2400" dirty="0"/>
              <a:t> </a:t>
            </a:r>
            <a:r>
              <a:rPr lang="en-US" sz="2400" dirty="0" err="1"/>
              <a:t>své</a:t>
            </a:r>
            <a:r>
              <a:rPr lang="en-US" sz="2400" dirty="0"/>
              <a:t> </a:t>
            </a:r>
            <a:r>
              <a:rPr lang="en-US" sz="2400" dirty="0" err="1"/>
              <a:t>slavné</a:t>
            </a:r>
            <a:r>
              <a:rPr lang="en-US" sz="2400" dirty="0"/>
              <a:t> </a:t>
            </a:r>
            <a:r>
              <a:rPr lang="en-US" sz="2400" dirty="0" err="1"/>
              <a:t>knihy</a:t>
            </a:r>
            <a:r>
              <a:rPr lang="en-US" sz="2400" dirty="0"/>
              <a:t>, v </a:t>
            </a:r>
            <a:r>
              <a:rPr lang="en-US" sz="2400" dirty="0" err="1"/>
              <a:t>mnoha</a:t>
            </a:r>
            <a:r>
              <a:rPr lang="en-US" sz="2400" dirty="0"/>
              <a:t> </a:t>
            </a:r>
            <a:r>
              <a:rPr lang="en-US" sz="2400" dirty="0" err="1"/>
              <a:t>různých</a:t>
            </a:r>
            <a:r>
              <a:rPr lang="en-US" sz="2400" dirty="0"/>
              <a:t> </a:t>
            </a:r>
            <a:r>
              <a:rPr lang="en-US" sz="2400" dirty="0" err="1"/>
              <a:t>významech</a:t>
            </a:r>
            <a:r>
              <a:rPr lang="en-US" sz="2400" dirty="0"/>
              <a:t>: pro </a:t>
            </a:r>
            <a:r>
              <a:rPr lang="en-US" sz="2400" dirty="0" err="1"/>
              <a:t>srovnávací</a:t>
            </a:r>
            <a:r>
              <a:rPr lang="en-US" sz="2400" dirty="0"/>
              <a:t> </a:t>
            </a:r>
            <a:r>
              <a:rPr lang="en-US" sz="2400" dirty="0" err="1"/>
              <a:t>studium</a:t>
            </a:r>
            <a:r>
              <a:rPr lang="en-US" sz="2400" dirty="0"/>
              <a:t> </a:t>
            </a:r>
            <a:r>
              <a:rPr lang="en-US" sz="2400" dirty="0" err="1"/>
              <a:t>hudby</a:t>
            </a:r>
            <a:r>
              <a:rPr lang="en-US" sz="2400" dirty="0"/>
              <a:t>, pro </a:t>
            </a:r>
            <a:r>
              <a:rPr lang="en-US" sz="2400" dirty="0" err="1"/>
              <a:t>studium</a:t>
            </a:r>
            <a:r>
              <a:rPr lang="en-US" sz="2400" dirty="0"/>
              <a:t> </a:t>
            </a:r>
            <a:r>
              <a:rPr lang="en-US" sz="2400" dirty="0" err="1"/>
              <a:t>hudby</a:t>
            </a:r>
            <a:r>
              <a:rPr lang="en-US" sz="2400" dirty="0"/>
              <a:t> </a:t>
            </a:r>
            <a:r>
              <a:rPr lang="en-US" sz="2400" dirty="0" err="1"/>
              <a:t>mimoevropské</a:t>
            </a:r>
            <a:r>
              <a:rPr lang="en-US" sz="2400" dirty="0"/>
              <a:t> </a:t>
            </a:r>
            <a:r>
              <a:rPr lang="en-US" sz="2400" dirty="0" err="1"/>
              <a:t>či</a:t>
            </a:r>
            <a:r>
              <a:rPr lang="en-US" sz="2400" dirty="0"/>
              <a:t> pro </a:t>
            </a:r>
            <a:r>
              <a:rPr lang="en-US" sz="2400" dirty="0" err="1"/>
              <a:t>výzkum</a:t>
            </a:r>
            <a:r>
              <a:rPr lang="en-US" sz="2400" dirty="0"/>
              <a:t> </a:t>
            </a:r>
            <a:r>
              <a:rPr lang="en-US" sz="2400" dirty="0" err="1"/>
              <a:t>evropského</a:t>
            </a:r>
            <a:r>
              <a:rPr lang="en-US" sz="2400" dirty="0"/>
              <a:t> </a:t>
            </a:r>
            <a:r>
              <a:rPr lang="en-US" sz="2400" dirty="0" err="1"/>
              <a:t>hudebního</a:t>
            </a:r>
            <a:r>
              <a:rPr lang="en-US" sz="2400" dirty="0"/>
              <a:t> </a:t>
            </a:r>
            <a:r>
              <a:rPr lang="en-US" sz="2400" dirty="0" err="1"/>
              <a:t>folklóru</a:t>
            </a:r>
            <a:r>
              <a:rPr lang="en-US" sz="2400" dirty="0"/>
              <a:t>. </a:t>
            </a:r>
            <a:endParaRPr lang="cs-CZ" sz="2400" dirty="0"/>
          </a:p>
          <a:p>
            <a:r>
              <a:rPr lang="cs-CZ" sz="2400" dirty="0"/>
              <a:t>1952 je v USA založena </a:t>
            </a:r>
            <a:r>
              <a:rPr lang="cs-CZ" sz="2400" i="1" dirty="0"/>
              <a:t>Society </a:t>
            </a:r>
            <a:r>
              <a:rPr lang="cs-CZ" sz="2400" i="1" dirty="0" err="1"/>
              <a:t>for</a:t>
            </a:r>
            <a:r>
              <a:rPr lang="cs-CZ" sz="2400" i="1" dirty="0"/>
              <a:t> </a:t>
            </a:r>
            <a:r>
              <a:rPr lang="cs-CZ" sz="2400" i="1" dirty="0" err="1"/>
              <a:t>Ethnomusicology</a:t>
            </a:r>
            <a:endParaRPr lang="cs-CZ" sz="2400" i="1" dirty="0"/>
          </a:p>
          <a:p>
            <a:r>
              <a:rPr lang="cs-CZ" sz="2400" dirty="0"/>
              <a:t>1964 vychází kniha </a:t>
            </a:r>
            <a:r>
              <a:rPr lang="cs-CZ" sz="2400" i="1" dirty="0"/>
              <a:t>Anthropology </a:t>
            </a:r>
            <a:r>
              <a:rPr lang="cs-CZ" sz="2400" i="1" dirty="0" err="1"/>
              <a:t>of</a:t>
            </a:r>
            <a:r>
              <a:rPr lang="cs-CZ" sz="2400" i="1" dirty="0"/>
              <a:t> Music </a:t>
            </a:r>
            <a:r>
              <a:rPr lang="cs-CZ" sz="2400" dirty="0"/>
              <a:t>Alana </a:t>
            </a:r>
            <a:r>
              <a:rPr lang="cs-CZ" sz="2400" dirty="0" err="1"/>
              <a:t>Merriama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do historie oboru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5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2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„</a:t>
            </a:r>
            <a:r>
              <a:rPr lang="en-US" sz="2400" i="1" dirty="0" err="1"/>
              <a:t>Etnomuzikologie</a:t>
            </a:r>
            <a:r>
              <a:rPr lang="cs-CZ" sz="2400" i="1" dirty="0"/>
              <a:t> je </a:t>
            </a:r>
            <a:r>
              <a:rPr lang="en-US" sz="2400" i="1" dirty="0" err="1"/>
              <a:t>obor</a:t>
            </a:r>
            <a:r>
              <a:rPr lang="en-US" sz="2400" i="1" dirty="0"/>
              <a:t>, </a:t>
            </a:r>
            <a:r>
              <a:rPr lang="en-US" sz="2400" i="1" dirty="0" err="1"/>
              <a:t>kter</a:t>
            </a:r>
            <a:r>
              <a:rPr lang="cs-CZ" sz="2400" i="1" dirty="0"/>
              <a:t>ý</a:t>
            </a:r>
            <a:r>
              <a:rPr lang="en-US" sz="2400" i="1" dirty="0"/>
              <a:t> </a:t>
            </a:r>
            <a:r>
              <a:rPr lang="cs-CZ" sz="2400" i="1" dirty="0"/>
              <a:t>spojuje studium hudby s přístupy a metodami antropologie</a:t>
            </a:r>
            <a:r>
              <a:rPr lang="cs-CZ" sz="2400" dirty="0"/>
              <a:t>“ (Kaufman Shelemay 2000: </a:t>
            </a:r>
            <a:r>
              <a:rPr lang="cs-CZ" sz="2400" dirty="0" err="1"/>
              <a:t>xxxi</a:t>
            </a:r>
            <a:r>
              <a:rPr lang="cs-CZ" sz="2400" dirty="0"/>
              <a:t>)</a:t>
            </a:r>
          </a:p>
          <a:p>
            <a:r>
              <a:rPr lang="cs-CZ" sz="2400" dirty="0"/>
              <a:t>Hudba jako společenská aktivita, sociální život (</a:t>
            </a:r>
            <a:r>
              <a:rPr lang="cs-CZ" sz="2400" i="1" dirty="0"/>
              <a:t>Music as </a:t>
            </a:r>
            <a:r>
              <a:rPr lang="cs-CZ" sz="2400" i="1" dirty="0" err="1"/>
              <a:t>Social</a:t>
            </a:r>
            <a:r>
              <a:rPr lang="cs-CZ" sz="2400" i="1" dirty="0"/>
              <a:t> </a:t>
            </a:r>
            <a:r>
              <a:rPr lang="cs-CZ" sz="2400" i="1" dirty="0" err="1"/>
              <a:t>Life</a:t>
            </a:r>
            <a:r>
              <a:rPr lang="cs-CZ" sz="2400" dirty="0"/>
              <a:t>, </a:t>
            </a:r>
            <a:r>
              <a:rPr lang="cs-CZ" sz="2400" dirty="0" err="1"/>
              <a:t>Turino</a:t>
            </a:r>
            <a:r>
              <a:rPr lang="cs-CZ" sz="2400" dirty="0"/>
              <a:t>, 2008)</a:t>
            </a:r>
          </a:p>
          <a:p>
            <a:r>
              <a:rPr lang="cs-CZ" sz="2400" dirty="0"/>
              <a:t>Výzkumný proces v etnomuzikologii obvykle staví na </a:t>
            </a:r>
            <a:r>
              <a:rPr lang="cs-CZ" sz="2400" b="1" dirty="0"/>
              <a:t>terénním</a:t>
            </a:r>
            <a:r>
              <a:rPr lang="cs-CZ" sz="2400" dirty="0"/>
              <a:t> </a:t>
            </a:r>
            <a:r>
              <a:rPr lang="cs-CZ" sz="2400" b="1" dirty="0"/>
              <a:t>etnografickém výzkumu </a:t>
            </a:r>
            <a:r>
              <a:rPr lang="cs-CZ" sz="2400" dirty="0"/>
              <a:t>(kombinace dlouhodobého zúčastněné pozorování především hudebních událostí v terénu a formálních i neformálních rozhovorů doplněná analýzou dokumentů), většina etnomuzikologů nahrává a posléze analyzuje hudební události či analyzuje své a/nebo již existující terénní nahrávky nebo notové záznamy (např. historické terénní nahrávky či notové záznamy.)</a:t>
            </a:r>
            <a:endParaRPr lang="en-US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Antropologie hudby / etnomuzikologie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6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662258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Slovní spojení </a:t>
            </a:r>
            <a:r>
              <a:rPr lang="cs-CZ" sz="2400" i="1" dirty="0"/>
              <a:t>antropologie hudby </a:t>
            </a:r>
            <a:r>
              <a:rPr lang="cs-CZ" sz="2400" dirty="0"/>
              <a:t>poprvé použil ve stejnojmenné knize </a:t>
            </a:r>
            <a:r>
              <a:rPr lang="cs-CZ" sz="2400" i="1" dirty="0"/>
              <a:t>Anthropology </a:t>
            </a:r>
            <a:r>
              <a:rPr lang="cs-CZ" sz="2400" i="1" dirty="0" err="1"/>
              <a:t>of</a:t>
            </a:r>
            <a:r>
              <a:rPr lang="cs-CZ" sz="2400" i="1" dirty="0"/>
              <a:t> Music </a:t>
            </a:r>
            <a:r>
              <a:rPr lang="cs-CZ" sz="2400" dirty="0"/>
              <a:t>antropolog a etnomuzikolog Alan </a:t>
            </a:r>
            <a:r>
              <a:rPr lang="cs-CZ" sz="2400" dirty="0" err="1"/>
              <a:t>Merriam</a:t>
            </a:r>
            <a:r>
              <a:rPr lang="cs-CZ" sz="2400" dirty="0"/>
              <a:t> v roce 1964 pro určení dalšího směřování oboru etnomuzikologie, kdy prosazoval model studia </a:t>
            </a:r>
            <a:r>
              <a:rPr lang="cs-CZ" sz="2400" i="1" dirty="0"/>
              <a:t>hudby jako kultury</a:t>
            </a:r>
            <a:r>
              <a:rPr lang="cs-CZ" sz="2400" dirty="0"/>
              <a:t>; dnes používány tyto názvy oboru často jako synonymum</a:t>
            </a:r>
          </a:p>
          <a:p>
            <a:r>
              <a:rPr lang="cs-CZ" sz="2400" dirty="0"/>
              <a:t>v posledních dvaceti letech více či méně úspěšné tendence zbavit se předpony „</a:t>
            </a:r>
            <a:r>
              <a:rPr lang="cs-CZ" sz="2400" dirty="0" err="1"/>
              <a:t>etno</a:t>
            </a:r>
            <a:r>
              <a:rPr lang="cs-CZ" sz="2400" dirty="0"/>
              <a:t>“, pro některé symbolizující </a:t>
            </a:r>
            <a:r>
              <a:rPr lang="cs-CZ" sz="2400" dirty="0" err="1"/>
              <a:t>elitistický</a:t>
            </a:r>
            <a:r>
              <a:rPr lang="cs-CZ" sz="2400" dirty="0"/>
              <a:t> a etnocentrický přístup k ne-západní hudbě</a:t>
            </a:r>
          </a:p>
          <a:p>
            <a:r>
              <a:rPr lang="cs-CZ" sz="2400" dirty="0"/>
              <a:t>Prosazuje se</a:t>
            </a:r>
            <a:r>
              <a:rPr lang="en-US" sz="2400" dirty="0"/>
              <a:t> </a:t>
            </a:r>
            <a:r>
              <a:rPr lang="en-US" sz="2400" dirty="0" err="1"/>
              <a:t>důraz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aspekt</a:t>
            </a:r>
            <a:r>
              <a:rPr lang="en-US" sz="2400" dirty="0"/>
              <a:t> </a:t>
            </a:r>
            <a:r>
              <a:rPr lang="cs-CZ" sz="2400" dirty="0"/>
              <a:t>teorie a </a:t>
            </a:r>
            <a:r>
              <a:rPr lang="en-US" sz="2400" dirty="0" err="1"/>
              <a:t>metody</a:t>
            </a:r>
            <a:r>
              <a:rPr lang="en-US" sz="2400" dirty="0"/>
              <a:t>, </a:t>
            </a:r>
            <a:r>
              <a:rPr lang="en-US" sz="2400" dirty="0" err="1"/>
              <a:t>tedy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to, </a:t>
            </a:r>
            <a:r>
              <a:rPr lang="cs-CZ" sz="2400" dirty="0"/>
              <a:t>JAKÉ OTÁZKY si výzkum klade a </a:t>
            </a:r>
            <a:r>
              <a:rPr lang="en-US" sz="2400" dirty="0"/>
              <a:t>JAK se </a:t>
            </a:r>
            <a:r>
              <a:rPr lang="en-US" sz="2400" dirty="0" err="1"/>
              <a:t>provádí</a:t>
            </a:r>
            <a:r>
              <a:rPr lang="en-US" sz="2400" dirty="0"/>
              <a:t>, </a:t>
            </a:r>
            <a:r>
              <a:rPr lang="en-US" sz="2400" dirty="0" err="1"/>
              <a:t>před</a:t>
            </a:r>
            <a:r>
              <a:rPr lang="en-US" sz="2400" dirty="0"/>
              <a:t> </a:t>
            </a:r>
            <a:r>
              <a:rPr lang="en-US" sz="2400" dirty="0" err="1"/>
              <a:t>zdůrazňováním</a:t>
            </a:r>
            <a:r>
              <a:rPr lang="en-US" sz="2400" dirty="0"/>
              <a:t> </a:t>
            </a:r>
            <a:r>
              <a:rPr lang="en-US" sz="2400" dirty="0" err="1"/>
              <a:t>toho</a:t>
            </a:r>
            <a:r>
              <a:rPr lang="en-US" sz="2400" dirty="0"/>
              <a:t>, KDE se </a:t>
            </a:r>
            <a:r>
              <a:rPr lang="en-US" sz="2400" dirty="0" err="1"/>
              <a:t>provádí</a:t>
            </a:r>
            <a:r>
              <a:rPr lang="en-US" sz="2400" dirty="0"/>
              <a:t>. 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Antropologie hudby / etnomuzikologie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1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2204864"/>
            <a:ext cx="8049217" cy="3877815"/>
          </a:xfrm>
        </p:spPr>
        <p:txBody>
          <a:bodyPr>
            <a:noAutofit/>
          </a:bodyPr>
          <a:lstStyle/>
          <a:p>
            <a:r>
              <a:rPr lang="cs-CZ" sz="2200" dirty="0"/>
              <a:t>Alan P. </a:t>
            </a:r>
            <a:r>
              <a:rPr lang="cs-CZ" sz="2200" dirty="0" err="1"/>
              <a:t>Merriam</a:t>
            </a:r>
            <a:r>
              <a:rPr lang="cs-CZ" sz="2200" dirty="0"/>
              <a:t>. </a:t>
            </a:r>
            <a:r>
              <a:rPr lang="cs-CZ" sz="2200" b="1" i="1" dirty="0"/>
              <a:t>The </a:t>
            </a:r>
            <a:r>
              <a:rPr lang="cs-CZ" sz="2200" b="1" i="1" dirty="0" err="1"/>
              <a:t>Anthropology</a:t>
            </a:r>
            <a:r>
              <a:rPr lang="cs-CZ" sz="2200" b="1" i="1" dirty="0"/>
              <a:t> </a:t>
            </a:r>
            <a:r>
              <a:rPr lang="cs-CZ" sz="2200" b="1" i="1" dirty="0" err="1"/>
              <a:t>of</a:t>
            </a:r>
            <a:r>
              <a:rPr lang="cs-CZ" sz="2200" b="1" i="1" dirty="0"/>
              <a:t> Music</a:t>
            </a:r>
            <a:r>
              <a:rPr lang="cs-CZ" sz="2200" dirty="0"/>
              <a:t>. </a:t>
            </a:r>
            <a:r>
              <a:rPr lang="cs-CZ" sz="2200" dirty="0" err="1"/>
              <a:t>Northwestern</a:t>
            </a:r>
            <a:r>
              <a:rPr lang="cs-CZ" sz="2200" dirty="0"/>
              <a:t> University </a:t>
            </a:r>
            <a:r>
              <a:rPr lang="cs-CZ" sz="2200" dirty="0" err="1"/>
              <a:t>Press</a:t>
            </a:r>
            <a:r>
              <a:rPr lang="cs-CZ" sz="2200" dirty="0"/>
              <a:t>, 1964.</a:t>
            </a:r>
          </a:p>
          <a:p>
            <a:r>
              <a:rPr lang="cs-CZ" sz="2200" dirty="0"/>
              <a:t>„Studium hudby v kultuře“ (</a:t>
            </a:r>
            <a:r>
              <a:rPr lang="cs-CZ" sz="2200" i="1" dirty="0"/>
              <a:t>music in </a:t>
            </a:r>
            <a:r>
              <a:rPr lang="cs-CZ" sz="2200" i="1" dirty="0" err="1"/>
              <a:t>culture</a:t>
            </a:r>
            <a:r>
              <a:rPr lang="cs-CZ" sz="2200" dirty="0"/>
              <a:t>), později </a:t>
            </a:r>
            <a:r>
              <a:rPr lang="cs-CZ" sz="2200" i="1" dirty="0"/>
              <a:t>music as </a:t>
            </a:r>
            <a:r>
              <a:rPr lang="cs-CZ" sz="2200" i="1" dirty="0" err="1"/>
              <a:t>culture</a:t>
            </a:r>
            <a:endParaRPr lang="cs-CZ" sz="2200" i="1" dirty="0"/>
          </a:p>
          <a:p>
            <a:r>
              <a:rPr lang="en-US" sz="2200" dirty="0" err="1"/>
              <a:t>Mnoho</a:t>
            </a:r>
            <a:r>
              <a:rPr lang="en-US" sz="2200" dirty="0"/>
              <a:t> </a:t>
            </a:r>
            <a:r>
              <a:rPr lang="en-US" sz="2200" dirty="0" err="1"/>
              <a:t>studií</a:t>
            </a:r>
            <a:r>
              <a:rPr lang="en-US" sz="2200" dirty="0"/>
              <a:t> </a:t>
            </a:r>
            <a:r>
              <a:rPr lang="en-US" sz="2200" dirty="0" err="1"/>
              <a:t>hudební</a:t>
            </a:r>
            <a:r>
              <a:rPr lang="en-US" sz="2200" dirty="0"/>
              <a:t> </a:t>
            </a:r>
            <a:r>
              <a:rPr lang="en-US" sz="2200" dirty="0" err="1"/>
              <a:t>struktury</a:t>
            </a:r>
            <a:r>
              <a:rPr lang="en-US" sz="2200" dirty="0"/>
              <a:t> </a:t>
            </a:r>
            <a:r>
              <a:rPr lang="en-US" sz="2200" dirty="0" err="1"/>
              <a:t>odtržených</a:t>
            </a:r>
            <a:r>
              <a:rPr lang="en-US" sz="2200" dirty="0"/>
              <a:t> </a:t>
            </a:r>
            <a:r>
              <a:rPr lang="en-US" sz="2200" dirty="0" err="1"/>
              <a:t>úplně</a:t>
            </a:r>
            <a:r>
              <a:rPr lang="en-US" sz="2200" dirty="0"/>
              <a:t> od </a:t>
            </a:r>
            <a:r>
              <a:rPr lang="en-US" sz="2200" dirty="0" err="1"/>
              <a:t>kulturního</a:t>
            </a:r>
            <a:r>
              <a:rPr lang="cs-CZ" sz="2200" dirty="0"/>
              <a:t>  </a:t>
            </a:r>
            <a:r>
              <a:rPr lang="en-US" sz="2200" dirty="0" err="1"/>
              <a:t>kontextu</a:t>
            </a:r>
            <a:r>
              <a:rPr lang="en-US" sz="2200" dirty="0"/>
              <a:t> </a:t>
            </a:r>
            <a:r>
              <a:rPr lang="en-US" sz="2200" dirty="0" err="1"/>
              <a:t>indikuje</a:t>
            </a:r>
            <a:r>
              <a:rPr lang="en-US" sz="2200" dirty="0"/>
              <a:t>, </a:t>
            </a:r>
            <a:r>
              <a:rPr lang="en-US" sz="2200" dirty="0" err="1"/>
              <a:t>že</a:t>
            </a:r>
            <a:r>
              <a:rPr lang="en-US" sz="2200" dirty="0"/>
              <a:t> </a:t>
            </a:r>
            <a:r>
              <a:rPr lang="en-US" sz="2200" dirty="0" err="1"/>
              <a:t>etnomuzikologové</a:t>
            </a:r>
            <a:r>
              <a:rPr lang="cs-CZ" sz="2200" dirty="0"/>
              <a:t> </a:t>
            </a:r>
            <a:r>
              <a:rPr lang="en-US" sz="2200" dirty="0"/>
              <a:t>[</a:t>
            </a:r>
            <a:r>
              <a:rPr lang="cs-CZ" sz="2200" dirty="0"/>
              <a:t>a muzikologové</a:t>
            </a:r>
            <a:r>
              <a:rPr lang="en-US" sz="2200" dirty="0"/>
              <a:t>] </a:t>
            </a:r>
            <a:r>
              <a:rPr lang="en-US" sz="2200" dirty="0" err="1"/>
              <a:t>kladli</a:t>
            </a:r>
            <a:r>
              <a:rPr lang="en-US" sz="2200" dirty="0"/>
              <a:t> </a:t>
            </a:r>
            <a:r>
              <a:rPr lang="en-US" sz="2200" dirty="0" err="1"/>
              <a:t>velký</a:t>
            </a:r>
            <a:r>
              <a:rPr lang="en-US" sz="2200" dirty="0"/>
              <a:t> </a:t>
            </a:r>
            <a:r>
              <a:rPr lang="en-US" sz="2200" dirty="0" err="1"/>
              <a:t>důraz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strukturu</a:t>
            </a:r>
            <a:r>
              <a:rPr lang="en-US" sz="2200" dirty="0"/>
              <a:t> </a:t>
            </a:r>
            <a:r>
              <a:rPr lang="en-US" sz="2200" dirty="0" err="1"/>
              <a:t>zvuku</a:t>
            </a:r>
            <a:r>
              <a:rPr lang="en-US" sz="2200" dirty="0"/>
              <a:t> </a:t>
            </a:r>
            <a:r>
              <a:rPr lang="en-US" sz="2200" dirty="0" err="1"/>
              <a:t>jakožto</a:t>
            </a:r>
            <a:r>
              <a:rPr lang="cs-CZ" sz="2200" dirty="0"/>
              <a:t> </a:t>
            </a:r>
            <a:r>
              <a:rPr lang="en-US" sz="2200" dirty="0" err="1"/>
              <a:t>hodnotu</a:t>
            </a:r>
            <a:r>
              <a:rPr lang="en-US" sz="2200" dirty="0"/>
              <a:t> </a:t>
            </a:r>
            <a:r>
              <a:rPr lang="en-US" sz="2200" dirty="0" err="1"/>
              <a:t>izolovanou</a:t>
            </a:r>
            <a:r>
              <a:rPr lang="en-US" sz="2200" dirty="0"/>
              <a:t> </a:t>
            </a:r>
            <a:r>
              <a:rPr lang="en-US" sz="2200" dirty="0" err="1"/>
              <a:t>samu</a:t>
            </a:r>
            <a:r>
              <a:rPr lang="en-US" sz="2200" dirty="0"/>
              <a:t> o </a:t>
            </a:r>
            <a:r>
              <a:rPr lang="en-US" sz="2200" dirty="0" err="1"/>
              <a:t>sobě</a:t>
            </a:r>
            <a:r>
              <a:rPr lang="en-US" sz="2200" dirty="0"/>
              <a:t>. </a:t>
            </a:r>
            <a:r>
              <a:rPr lang="en-US" sz="2200" dirty="0" err="1"/>
              <a:t>Hudební</a:t>
            </a:r>
            <a:r>
              <a:rPr lang="en-US" sz="2200" dirty="0"/>
              <a:t> </a:t>
            </a:r>
            <a:r>
              <a:rPr lang="en-US" sz="2200" dirty="0" err="1"/>
              <a:t>zvuk</a:t>
            </a:r>
            <a:r>
              <a:rPr lang="en-US" sz="2200" dirty="0"/>
              <a:t> </a:t>
            </a:r>
            <a:r>
              <a:rPr lang="en-US" sz="2200" dirty="0" err="1"/>
              <a:t>byl</a:t>
            </a:r>
            <a:r>
              <a:rPr lang="en-US" sz="2200" dirty="0"/>
              <a:t> </a:t>
            </a:r>
            <a:r>
              <a:rPr lang="en-US" sz="2200" dirty="0" err="1"/>
              <a:t>vskutku</a:t>
            </a:r>
            <a:r>
              <a:rPr lang="en-US" sz="2200" dirty="0"/>
              <a:t> </a:t>
            </a:r>
            <a:r>
              <a:rPr lang="en-US" sz="2200" dirty="0" err="1"/>
              <a:t>považován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uzavřený</a:t>
            </a:r>
            <a:r>
              <a:rPr lang="cs-CZ" sz="2200" dirty="0"/>
              <a:t> </a:t>
            </a:r>
            <a:r>
              <a:rPr lang="en-US" sz="2200" dirty="0" err="1"/>
              <a:t>systém</a:t>
            </a:r>
            <a:r>
              <a:rPr lang="en-US" sz="2200" dirty="0"/>
              <a:t>, </a:t>
            </a:r>
            <a:r>
              <a:rPr lang="en-US" sz="2200" dirty="0" err="1"/>
              <a:t>který</a:t>
            </a:r>
            <a:r>
              <a:rPr lang="en-US" sz="2200" dirty="0"/>
              <a:t> </a:t>
            </a:r>
            <a:r>
              <a:rPr lang="en-US" sz="2200" dirty="0" err="1"/>
              <a:t>pracuje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základě</a:t>
            </a:r>
            <a:r>
              <a:rPr lang="en-US" sz="2200" dirty="0"/>
              <a:t> </a:t>
            </a:r>
            <a:r>
              <a:rPr lang="en-US" sz="2200" dirty="0" err="1"/>
              <a:t>vztahů</a:t>
            </a:r>
            <a:r>
              <a:rPr lang="en-US" sz="2200" dirty="0"/>
              <a:t> a </a:t>
            </a:r>
            <a:r>
              <a:rPr lang="en-US" sz="2200" dirty="0" err="1"/>
              <a:t>omezení</a:t>
            </a:r>
            <a:r>
              <a:rPr lang="en-US" sz="2200" dirty="0"/>
              <a:t>, </a:t>
            </a:r>
            <a:r>
              <a:rPr lang="en-US" sz="2200" dirty="0" err="1"/>
              <a:t>které</a:t>
            </a:r>
            <a:r>
              <a:rPr lang="en-US" sz="2200" dirty="0"/>
              <a:t> </a:t>
            </a:r>
            <a:r>
              <a:rPr lang="en-US" sz="2200" dirty="0" err="1"/>
              <a:t>jsou</a:t>
            </a:r>
            <a:r>
              <a:rPr lang="en-US" sz="2200" dirty="0"/>
              <a:t> </a:t>
            </a:r>
            <a:r>
              <a:rPr lang="en-US" sz="2200" dirty="0" err="1"/>
              <a:t>obsaženy</a:t>
            </a:r>
            <a:r>
              <a:rPr lang="en-US" sz="2200" dirty="0"/>
              <a:t> v </a:t>
            </a:r>
            <a:r>
              <a:rPr lang="en-US" sz="2200" dirty="0" err="1"/>
              <a:t>něm</a:t>
            </a:r>
            <a:r>
              <a:rPr lang="en-US" sz="2200" dirty="0"/>
              <a:t> </a:t>
            </a:r>
            <a:r>
              <a:rPr lang="en-US" sz="2200" dirty="0" err="1"/>
              <a:t>samém</a:t>
            </a:r>
            <a:r>
              <a:rPr lang="en-US" sz="2200" dirty="0"/>
              <a:t> a</a:t>
            </a:r>
            <a:r>
              <a:rPr lang="cs-CZ" sz="2200" dirty="0"/>
              <a:t> </a:t>
            </a:r>
            <a:r>
              <a:rPr lang="en-US" sz="2200" dirty="0" err="1"/>
              <a:t>odděleny</a:t>
            </a:r>
            <a:r>
              <a:rPr lang="en-US" sz="2200" dirty="0"/>
              <a:t> od </a:t>
            </a:r>
            <a:r>
              <a:rPr lang="en-US" sz="2200" dirty="0" err="1"/>
              <a:t>lidí</a:t>
            </a:r>
            <a:r>
              <a:rPr lang="en-US" sz="2200" dirty="0"/>
              <a:t>, </a:t>
            </a:r>
            <a:r>
              <a:rPr lang="en-US" sz="2200" dirty="0" err="1"/>
              <a:t>kteří</a:t>
            </a:r>
            <a:r>
              <a:rPr lang="en-US" sz="2200" dirty="0"/>
              <a:t> ho </a:t>
            </a:r>
            <a:r>
              <a:rPr lang="en-US" sz="2200" dirty="0" err="1"/>
              <a:t>vytvářejí</a:t>
            </a:r>
            <a:r>
              <a:rPr lang="en-US" sz="2200" dirty="0"/>
              <a:t>.</a:t>
            </a:r>
            <a:r>
              <a:rPr lang="cs-CZ" sz="2200" dirty="0"/>
              <a:t>“(s. 24)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dirty="0"/>
              <a:t>Základní teoretický model antropologie hudby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05138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988840"/>
            <a:ext cx="8407893" cy="4407408"/>
          </a:xfrm>
        </p:spPr>
        <p:txBody>
          <a:bodyPr/>
          <a:lstStyle/>
          <a:p>
            <a:r>
              <a:rPr lang="cs-CZ" sz="2400" dirty="0"/>
              <a:t>„</a:t>
            </a:r>
            <a:r>
              <a:rPr lang="en-US" sz="2400" dirty="0" err="1"/>
              <a:t>hudební</a:t>
            </a:r>
            <a:r>
              <a:rPr lang="en-US" sz="2400" dirty="0"/>
              <a:t> </a:t>
            </a:r>
            <a:r>
              <a:rPr lang="en-US" sz="2400" dirty="0" err="1"/>
              <a:t>zvuk</a:t>
            </a:r>
            <a:r>
              <a:rPr lang="en-US" sz="2400" dirty="0"/>
              <a:t> je</a:t>
            </a:r>
            <a:r>
              <a:rPr lang="cs-CZ" sz="2400" dirty="0"/>
              <a:t> </a:t>
            </a:r>
            <a:r>
              <a:rPr lang="en-US" sz="2400" dirty="0" err="1"/>
              <a:t>výsledkem</a:t>
            </a:r>
            <a:r>
              <a:rPr lang="en-US" sz="2400" dirty="0"/>
              <a:t> </a:t>
            </a:r>
            <a:r>
              <a:rPr lang="en-US" sz="2400" dirty="0" err="1"/>
              <a:t>lidské</a:t>
            </a:r>
            <a:r>
              <a:rPr lang="en-US" sz="2400" dirty="0"/>
              <a:t> </a:t>
            </a:r>
            <a:r>
              <a:rPr lang="en-US" sz="2400" dirty="0" err="1"/>
              <a:t>činnosti</a:t>
            </a:r>
            <a:r>
              <a:rPr lang="en-US" sz="2400" dirty="0"/>
              <a:t>, </a:t>
            </a:r>
            <a:r>
              <a:rPr lang="en-US" sz="2400" dirty="0" err="1"/>
              <a:t>která</a:t>
            </a:r>
            <a:r>
              <a:rPr lang="en-US" sz="2400" dirty="0"/>
              <a:t> je </a:t>
            </a:r>
            <a:r>
              <a:rPr lang="en-US" sz="2400" dirty="0" err="1"/>
              <a:t>ovlivněna</a:t>
            </a:r>
            <a:r>
              <a:rPr lang="en-US" sz="2400" dirty="0"/>
              <a:t> </a:t>
            </a:r>
            <a:r>
              <a:rPr lang="en-US" sz="2400" dirty="0" err="1"/>
              <a:t>hodnotami</a:t>
            </a:r>
            <a:r>
              <a:rPr lang="en-US" sz="2400" dirty="0"/>
              <a:t>, </a:t>
            </a:r>
            <a:r>
              <a:rPr lang="en-US" sz="2400" dirty="0" err="1"/>
              <a:t>přístupy</a:t>
            </a:r>
            <a:r>
              <a:rPr lang="en-US" sz="2400" dirty="0"/>
              <a:t> a </a:t>
            </a:r>
            <a:r>
              <a:rPr lang="en-US" sz="2400" dirty="0" err="1"/>
              <a:t>přesvědčeními</a:t>
            </a:r>
            <a:r>
              <a:rPr lang="en-US" sz="2400" dirty="0"/>
              <a:t> </a:t>
            </a:r>
            <a:r>
              <a:rPr lang="en-US" sz="2400" dirty="0" err="1"/>
              <a:t>lidí</a:t>
            </a:r>
            <a:r>
              <a:rPr lang="en-US" sz="2400" dirty="0"/>
              <a:t>, </a:t>
            </a:r>
            <a:r>
              <a:rPr lang="en-US" sz="2400" dirty="0" err="1"/>
              <a:t>kteří</a:t>
            </a:r>
            <a:r>
              <a:rPr lang="cs-CZ" sz="2400" dirty="0"/>
              <a:t> </a:t>
            </a:r>
            <a:r>
              <a:rPr lang="en-US" sz="2400" dirty="0" err="1"/>
              <a:t>tvoří</a:t>
            </a:r>
            <a:r>
              <a:rPr lang="en-US" sz="2400" dirty="0"/>
              <a:t> </a:t>
            </a:r>
            <a:r>
              <a:rPr lang="en-US" sz="2400" dirty="0" err="1"/>
              <a:t>určitou</a:t>
            </a:r>
            <a:r>
              <a:rPr lang="en-US" sz="2400" dirty="0"/>
              <a:t> </a:t>
            </a:r>
            <a:r>
              <a:rPr lang="en-US" sz="2400" dirty="0" err="1"/>
              <a:t>kulturu</a:t>
            </a:r>
            <a:r>
              <a:rPr lang="en-US" sz="2400" dirty="0"/>
              <a:t>. </a:t>
            </a:r>
            <a:r>
              <a:rPr lang="en-US" sz="2400" b="1" dirty="0" err="1"/>
              <a:t>Hudba</a:t>
            </a:r>
            <a:r>
              <a:rPr lang="en-US" sz="2400" b="1" dirty="0"/>
              <a:t> </a:t>
            </a:r>
            <a:r>
              <a:rPr lang="en-US" sz="2400" b="1" dirty="0" err="1"/>
              <a:t>nemůže</a:t>
            </a:r>
            <a:r>
              <a:rPr lang="en-US" sz="2400" b="1" dirty="0"/>
              <a:t> </a:t>
            </a:r>
            <a:r>
              <a:rPr lang="en-US" sz="2400" b="1" dirty="0" err="1"/>
              <a:t>být</a:t>
            </a:r>
            <a:r>
              <a:rPr lang="en-US" sz="2400" b="1" dirty="0"/>
              <a:t> </a:t>
            </a:r>
            <a:r>
              <a:rPr lang="en-US" sz="2400" b="1" dirty="0" err="1"/>
              <a:t>vytvořena</a:t>
            </a:r>
            <a:r>
              <a:rPr lang="en-US" sz="2400" b="1" dirty="0"/>
              <a:t> </a:t>
            </a:r>
            <a:r>
              <a:rPr lang="en-US" sz="2400" b="1" dirty="0" err="1"/>
              <a:t>jinak</a:t>
            </a:r>
            <a:r>
              <a:rPr lang="en-US" sz="2400" b="1" dirty="0"/>
              <a:t> </a:t>
            </a:r>
            <a:r>
              <a:rPr lang="en-US" sz="2400" b="1" dirty="0" err="1"/>
              <a:t>než</a:t>
            </a:r>
            <a:r>
              <a:rPr lang="en-US" sz="2400" b="1" dirty="0"/>
              <a:t> </a:t>
            </a:r>
            <a:r>
              <a:rPr lang="en-US" sz="2400" b="1" dirty="0" err="1"/>
              <a:t>člověkem</a:t>
            </a:r>
            <a:r>
              <a:rPr lang="en-US" sz="2400" b="1" dirty="0"/>
              <a:t> pro </a:t>
            </a:r>
            <a:r>
              <a:rPr lang="en-US" sz="2400" b="1" dirty="0" err="1"/>
              <a:t>jiné</a:t>
            </a:r>
            <a:r>
              <a:rPr lang="en-US" sz="2400" b="1" dirty="0"/>
              <a:t> </a:t>
            </a:r>
            <a:r>
              <a:rPr lang="en-US" sz="2400" b="1" dirty="0" err="1"/>
              <a:t>lidi</a:t>
            </a:r>
            <a:r>
              <a:rPr lang="en-US" sz="2400" dirty="0"/>
              <a:t> a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když</a:t>
            </a:r>
            <a:r>
              <a:rPr lang="cs-CZ" sz="2400" dirty="0"/>
              <a:t> </a:t>
            </a:r>
            <a:r>
              <a:rPr lang="en-US" sz="2400" dirty="0" err="1"/>
              <a:t>můžeme</a:t>
            </a:r>
            <a:r>
              <a:rPr lang="en-US" sz="2400" dirty="0"/>
              <a:t> </a:t>
            </a:r>
            <a:r>
              <a:rPr lang="en-US" sz="2400" dirty="0" err="1"/>
              <a:t>pojmově</a:t>
            </a:r>
            <a:r>
              <a:rPr lang="en-US" sz="2400" dirty="0"/>
              <a:t> </a:t>
            </a:r>
            <a:r>
              <a:rPr lang="en-US" sz="2400" dirty="0" err="1"/>
              <a:t>oddělit</a:t>
            </a:r>
            <a:r>
              <a:rPr lang="en-US" sz="2400" dirty="0"/>
              <a:t> </a:t>
            </a:r>
            <a:r>
              <a:rPr lang="en-US" sz="2400" dirty="0" err="1"/>
              <a:t>hudbu</a:t>
            </a:r>
            <a:r>
              <a:rPr lang="en-US" sz="2400" dirty="0"/>
              <a:t> od </a:t>
            </a:r>
            <a:r>
              <a:rPr lang="en-US" sz="2400" dirty="0" err="1"/>
              <a:t>kultury</a:t>
            </a:r>
            <a:r>
              <a:rPr lang="en-US" sz="2400" dirty="0"/>
              <a:t> ani </a:t>
            </a:r>
            <a:r>
              <a:rPr lang="en-US" sz="2400" dirty="0" err="1"/>
              <a:t>jedna</a:t>
            </a:r>
            <a:r>
              <a:rPr lang="en-US" sz="2400" dirty="0"/>
              <a:t> </a:t>
            </a:r>
            <a:r>
              <a:rPr lang="en-US" sz="2400" dirty="0" err="1"/>
              <a:t>není</a:t>
            </a:r>
            <a:r>
              <a:rPr lang="en-US" sz="2400" dirty="0"/>
              <a:t> bez </a:t>
            </a:r>
            <a:r>
              <a:rPr lang="en-US" sz="2400" dirty="0" err="1"/>
              <a:t>druhé</a:t>
            </a:r>
            <a:r>
              <a:rPr lang="en-US" sz="2400" dirty="0"/>
              <a:t> </a:t>
            </a:r>
            <a:r>
              <a:rPr lang="en-US" sz="2400" dirty="0" err="1"/>
              <a:t>kompletní</a:t>
            </a:r>
            <a:r>
              <a:rPr lang="en-US" sz="2400" dirty="0"/>
              <a:t>. </a:t>
            </a:r>
            <a:endParaRPr lang="cs-CZ" sz="2400" dirty="0"/>
          </a:p>
          <a:p>
            <a:r>
              <a:rPr lang="en-US" sz="2400" dirty="0" err="1"/>
              <a:t>Lidské</a:t>
            </a:r>
            <a:r>
              <a:rPr lang="cs-CZ" sz="2400" dirty="0"/>
              <a:t> </a:t>
            </a:r>
            <a:r>
              <a:rPr lang="en-US" sz="2400" dirty="0" err="1"/>
              <a:t>chování</a:t>
            </a:r>
            <a:r>
              <a:rPr lang="en-US" sz="2400" dirty="0"/>
              <a:t> </a:t>
            </a:r>
            <a:r>
              <a:rPr lang="en-US" sz="2400" dirty="0" err="1"/>
              <a:t>vytváří</a:t>
            </a:r>
            <a:r>
              <a:rPr lang="en-US" sz="2400" dirty="0"/>
              <a:t> </a:t>
            </a:r>
            <a:r>
              <a:rPr lang="en-US" sz="2400" dirty="0" err="1"/>
              <a:t>hudbu</a:t>
            </a:r>
            <a:r>
              <a:rPr lang="en-US" sz="2400" dirty="0"/>
              <a:t>, ale je to </a:t>
            </a:r>
            <a:r>
              <a:rPr lang="en-US" sz="2400" dirty="0" err="1"/>
              <a:t>proces</a:t>
            </a:r>
            <a:r>
              <a:rPr lang="en-US" sz="2400" dirty="0"/>
              <a:t> </a:t>
            </a:r>
            <a:r>
              <a:rPr lang="en-US" sz="2400" dirty="0" err="1"/>
              <a:t>kontinuální</a:t>
            </a:r>
            <a:r>
              <a:rPr lang="en-US" sz="2400" dirty="0"/>
              <a:t>. </a:t>
            </a:r>
            <a:r>
              <a:rPr lang="en-US" sz="2400" dirty="0" err="1"/>
              <a:t>Samotné</a:t>
            </a:r>
            <a:r>
              <a:rPr lang="en-US" sz="2400" dirty="0"/>
              <a:t> </a:t>
            </a:r>
            <a:r>
              <a:rPr lang="en-US" sz="2400" dirty="0" err="1"/>
              <a:t>chování</a:t>
            </a:r>
            <a:r>
              <a:rPr lang="en-US" sz="2400" dirty="0"/>
              <a:t> je </a:t>
            </a:r>
            <a:r>
              <a:rPr lang="en-US" sz="2400" dirty="0" err="1"/>
              <a:t>utvořené</a:t>
            </a:r>
            <a:r>
              <a:rPr lang="en-US" sz="2400" dirty="0"/>
              <a:t> k </a:t>
            </a:r>
            <a:r>
              <a:rPr lang="en-US" sz="2400" dirty="0" err="1"/>
              <a:t>produkc</a:t>
            </a:r>
            <a:r>
              <a:rPr lang="cs-CZ" sz="2400" dirty="0"/>
              <a:t>i </a:t>
            </a:r>
            <a:r>
              <a:rPr lang="en-US" sz="2400" dirty="0" err="1"/>
              <a:t>hudby</a:t>
            </a:r>
            <a:r>
              <a:rPr lang="en-US" sz="2400" dirty="0"/>
              <a:t>, a </a:t>
            </a:r>
            <a:r>
              <a:rPr lang="en-US" sz="2400" dirty="0" err="1"/>
              <a:t>tudíž</a:t>
            </a:r>
            <a:r>
              <a:rPr lang="en-US" sz="2400" dirty="0"/>
              <a:t> se </a:t>
            </a:r>
            <a:r>
              <a:rPr lang="en-US" sz="2400" dirty="0" err="1"/>
              <a:t>studium</a:t>
            </a:r>
            <a:r>
              <a:rPr lang="en-US" sz="2400" dirty="0"/>
              <a:t> </a:t>
            </a:r>
            <a:r>
              <a:rPr lang="en-US" sz="2400" dirty="0" err="1"/>
              <a:t>jednoho</a:t>
            </a:r>
            <a:r>
              <a:rPr lang="en-US" sz="2400" dirty="0"/>
              <a:t> </a:t>
            </a:r>
            <a:r>
              <a:rPr lang="en-US" sz="2400" dirty="0" err="1"/>
              <a:t>prolíná</a:t>
            </a:r>
            <a:r>
              <a:rPr lang="en-US" sz="2400" dirty="0"/>
              <a:t> se </a:t>
            </a:r>
            <a:r>
              <a:rPr lang="en-US" sz="2400" dirty="0" err="1"/>
              <a:t>studiem</a:t>
            </a:r>
            <a:r>
              <a:rPr lang="en-US" sz="2400" dirty="0"/>
              <a:t> </a:t>
            </a:r>
            <a:r>
              <a:rPr lang="en-US" sz="2400" dirty="0" err="1"/>
              <a:t>druhého</a:t>
            </a:r>
            <a:r>
              <a:rPr lang="en-US" sz="2400" dirty="0"/>
              <a:t>.</a:t>
            </a:r>
            <a:r>
              <a:rPr lang="cs-CZ" sz="2400" dirty="0"/>
              <a:t>“ (s. 4)</a:t>
            </a:r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dirty="0"/>
              <a:t>Základní teoretický model antropologie hudby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7551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3931</TotalTime>
  <Words>2369</Words>
  <Application>Microsoft Office PowerPoint</Application>
  <PresentationFormat>Předvádění na obrazovce (4:3)</PresentationFormat>
  <Paragraphs>155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Franklin Gothic Medium</vt:lpstr>
      <vt:lpstr>Wingdings</vt:lpstr>
      <vt:lpstr>Wingdings 2</vt:lpstr>
      <vt:lpstr>Mřížka</vt:lpstr>
      <vt:lpstr>Zkoumání hudebních světů: Úvod do Hudební Antropologie   </vt:lpstr>
      <vt:lpstr>Co je hudební antropologie / etnomuzikologie?</vt:lpstr>
      <vt:lpstr>Co je hudební antropologie / etnomuzikologie?</vt:lpstr>
      <vt:lpstr>Pohled do historie oboru</vt:lpstr>
      <vt:lpstr>Pohled do historie oboru</vt:lpstr>
      <vt:lpstr>Definice Antropologie hudby / etnomuzikologie</vt:lpstr>
      <vt:lpstr>Definice Antropologie hudby / etnomuzikologie</vt:lpstr>
      <vt:lpstr>Základní teoretický model antropologie hudby</vt:lpstr>
      <vt:lpstr>Základní teoretický model antropologie hudby</vt:lpstr>
      <vt:lpstr>3 roviny analýzy hudby dle Merriama</vt:lpstr>
      <vt:lpstr>Předměty zájmu A.H. / EM</vt:lpstr>
      <vt:lpstr>80. Léta 20. stol. Do současnosti</vt:lpstr>
      <vt:lpstr>80. Léta 20. stol. Do současnosti</vt:lpstr>
      <vt:lpstr>Hudba a gender</vt:lpstr>
      <vt:lpstr>Hudba a gender</vt:lpstr>
      <vt:lpstr>Hudba a gender</vt:lpstr>
      <vt:lpstr>Zkoumání pražských hudebních světů</vt:lpstr>
      <vt:lpstr>Náš tým</vt:lpstr>
      <vt:lpstr>Zkoumání pražských hudebních světů</vt:lpstr>
      <vt:lpstr>Co je hudební svět?</vt:lpstr>
      <vt:lpstr>TÉMATA</vt:lpstr>
      <vt:lpstr>Hudba a identita</vt:lpstr>
      <vt:lpstr>Hudba a společenská stratifikace</vt:lpstr>
      <vt:lpstr>Hudba a Rebelie</vt:lpstr>
      <vt:lpstr>Hudba jako zboží</vt:lpstr>
      <vt:lpstr>Elektronická taneční hudba</vt:lpstr>
      <vt:lpstr>Hudba a spiritualita</vt:lpstr>
      <vt:lpstr>Kurzy EM na SHV / SHV AJ, FHS UK</vt:lpstr>
      <vt:lpstr>Kurzy EM na FHS 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Židovská hudba - perspektivy  3. Hudební žánry</dc:title>
  <dc:creator>Veronika Seidlová</dc:creator>
  <cp:lastModifiedBy>Veronika Seidlová</cp:lastModifiedBy>
  <cp:revision>93</cp:revision>
  <dcterms:created xsi:type="dcterms:W3CDTF">2012-11-01T09:19:18Z</dcterms:created>
  <dcterms:modified xsi:type="dcterms:W3CDTF">2021-10-08T14:09:28Z</dcterms:modified>
</cp:coreProperties>
</file>