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30" r:id="rId1"/>
  </p:sldMasterIdLst>
  <p:handoutMasterIdLst>
    <p:handoutMasterId r:id="rId19"/>
  </p:handoutMasterIdLst>
  <p:sldIdLst>
    <p:sldId id="256" r:id="rId2"/>
    <p:sldId id="284" r:id="rId3"/>
    <p:sldId id="286" r:id="rId4"/>
    <p:sldId id="287" r:id="rId5"/>
    <p:sldId id="288" r:id="rId6"/>
    <p:sldId id="290" r:id="rId7"/>
    <p:sldId id="292" r:id="rId8"/>
    <p:sldId id="293" r:id="rId9"/>
    <p:sldId id="294" r:id="rId10"/>
    <p:sldId id="295" r:id="rId11"/>
    <p:sldId id="296" r:id="rId12"/>
    <p:sldId id="297" r:id="rId13"/>
    <p:sldId id="298" r:id="rId14"/>
    <p:sldId id="299" r:id="rId15"/>
    <p:sldId id="300" r:id="rId16"/>
    <p:sldId id="301" r:id="rId17"/>
    <p:sldId id="302" r:id="rId1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19359753-DAA9-4477-9FA7-D9FA5DDAA51F}">
          <p14:sldIdLst>
            <p14:sldId id="256"/>
            <p14:sldId id="284"/>
            <p14:sldId id="286"/>
            <p14:sldId id="287"/>
            <p14:sldId id="288"/>
            <p14:sldId id="290"/>
            <p14:sldId id="292"/>
            <p14:sldId id="293"/>
            <p14:sldId id="294"/>
            <p14:sldId id="295"/>
            <p14:sldId id="296"/>
            <p14:sldId id="297"/>
            <p14:sldId id="298"/>
            <p14:sldId id="299"/>
            <p14:sldId id="300"/>
            <p14:sldId id="301"/>
            <p14:sldId id="302"/>
          </p14:sldIdLst>
        </p14:section>
        <p14:section name="Oddíl bez názvu" id="{C74E1EE4-B33B-4107-98AF-56B80AD7466E}">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2945659" cy="498056"/>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sz="quarter" idx="1"/>
          </p:nvPr>
        </p:nvSpPr>
        <p:spPr>
          <a:xfrm>
            <a:off x="3850443" y="1"/>
            <a:ext cx="2945659" cy="498056"/>
          </a:xfrm>
          <a:prstGeom prst="rect">
            <a:avLst/>
          </a:prstGeom>
        </p:spPr>
        <p:txBody>
          <a:bodyPr vert="horz" lIns="91440" tIns="45720" rIns="91440" bIns="45720" rtlCol="0"/>
          <a:lstStyle>
            <a:lvl1pPr algn="r">
              <a:defRPr sz="1200"/>
            </a:lvl1pPr>
          </a:lstStyle>
          <a:p>
            <a:fld id="{80823E0A-3AC6-42CE-9A18-EF49732D152F}" type="datetimeFigureOut">
              <a:rPr lang="en-US" smtClean="0"/>
              <a:t>3/19/2018</a:t>
            </a:fld>
            <a:endParaRPr lang="en-US"/>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895C7E0-2F83-47CA-91FF-FCC1026A9A17}" type="slidenum">
              <a:rPr lang="en-US" smtClean="0"/>
              <a:t>‹#›</a:t>
            </a:fld>
            <a:endParaRPr lang="en-US"/>
          </a:p>
        </p:txBody>
      </p:sp>
    </p:spTree>
    <p:extLst>
      <p:ext uri="{BB962C8B-B14F-4D97-AF65-F5344CB8AC3E}">
        <p14:creationId xmlns:p14="http://schemas.microsoft.com/office/powerpoint/2010/main" val="25227720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8321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0263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5121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698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581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7593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777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654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3/19/2018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3892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3/19/2018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121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3/19/2018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541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3/19/2018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977175"/>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hongkongfp.com/2017/07/14/full-charter-08-liu-xiaobos-pro-democracy-manifesto-china-led-jailing/" TargetMode="External"/><Relationship Id="rId2" Type="http://schemas.openxmlformats.org/officeDocument/2006/relationships/hyperlink" Target="https://cs.wikisource.org/wiki/Prohl%C3%A1%C5%A1en%C3%AD_Charty_7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54955" y="1447800"/>
            <a:ext cx="8825658" cy="2720439"/>
          </a:xfrm>
        </p:spPr>
        <p:txBody>
          <a:bodyPr>
            <a:normAutofit fontScale="90000"/>
          </a:bodyPr>
          <a:lstStyle/>
          <a:p>
            <a:r>
              <a:rPr lang="cs-CZ" dirty="0" smtClean="0"/>
              <a:t>V. Havel – krize identity a „Moc bezmocných“</a:t>
            </a:r>
            <a:endParaRPr lang="en-US" sz="4800" dirty="0"/>
          </a:p>
        </p:txBody>
      </p:sp>
      <p:sp>
        <p:nvSpPr>
          <p:cNvPr id="3" name="Podnadpis 2"/>
          <p:cNvSpPr>
            <a:spLocks noGrp="1"/>
          </p:cNvSpPr>
          <p:nvPr>
            <p:ph type="subTitle" idx="1"/>
          </p:nvPr>
        </p:nvSpPr>
        <p:spPr/>
        <p:txBody>
          <a:bodyPr>
            <a:normAutofit/>
          </a:bodyPr>
          <a:lstStyle/>
          <a:p>
            <a:r>
              <a:rPr lang="cs-CZ" dirty="0"/>
              <a:t>Jakub Čapek</a:t>
            </a:r>
            <a:r>
              <a:rPr lang="en-US" dirty="0"/>
              <a:t/>
            </a:r>
            <a:br>
              <a:rPr lang="en-US" dirty="0"/>
            </a:br>
            <a:r>
              <a:rPr lang="cs-CZ" dirty="0" smtClean="0"/>
              <a:t>19. 3. 2018</a:t>
            </a:r>
            <a:endParaRPr lang="en-US" i="1"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0732" y="4455620"/>
            <a:ext cx="7427383" cy="1657350"/>
          </a:xfrm>
          <a:prstGeom prst="rect">
            <a:avLst/>
          </a:prstGeom>
        </p:spPr>
      </p:pic>
    </p:spTree>
    <p:extLst>
      <p:ext uri="{BB962C8B-B14F-4D97-AF65-F5344CB8AC3E}">
        <p14:creationId xmlns:p14="http://schemas.microsoft.com/office/powerpoint/2010/main" val="2017235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smtClean="0"/>
              <a:t>A. Charakteristika </a:t>
            </a:r>
            <a:r>
              <a:rPr lang="cs-CZ" sz="2800" dirty="0"/>
              <a:t>moci ve východním bloku (II.-VI.)</a:t>
            </a:r>
            <a:r>
              <a:rPr lang="cs-CZ" sz="4400" dirty="0"/>
              <a:t/>
            </a:r>
            <a:br>
              <a:rPr lang="cs-CZ" sz="4400" dirty="0"/>
            </a:br>
            <a:endParaRPr lang="en-US" dirty="0"/>
          </a:p>
        </p:txBody>
      </p:sp>
      <p:sp>
        <p:nvSpPr>
          <p:cNvPr id="3" name="Zástupný symbol pro obsah 2"/>
          <p:cNvSpPr>
            <a:spLocks noGrp="1"/>
          </p:cNvSpPr>
          <p:nvPr>
            <p:ph idx="1"/>
          </p:nvPr>
        </p:nvSpPr>
        <p:spPr>
          <a:xfrm>
            <a:off x="1103312" y="1209964"/>
            <a:ext cx="8946541" cy="5038436"/>
          </a:xfrm>
        </p:spPr>
        <p:txBody>
          <a:bodyPr>
            <a:normAutofit/>
          </a:bodyPr>
          <a:lstStyle/>
          <a:p>
            <a:pPr marL="0" indent="0">
              <a:buNone/>
            </a:pPr>
            <a:r>
              <a:rPr lang="cs-CZ" dirty="0" smtClean="0"/>
              <a:t>„D</a:t>
            </a:r>
            <a:r>
              <a:rPr lang="cs-CZ" sz="2400" dirty="0" smtClean="0"/>
              <a:t>iktatura“ vs. „post-totalitní systém“</a:t>
            </a:r>
          </a:p>
          <a:p>
            <a:pPr marL="0" indent="0">
              <a:buNone/>
            </a:pPr>
            <a:r>
              <a:rPr lang="cs-CZ" sz="2400" dirty="0" smtClean="0"/>
              <a:t>Zelinář a ideologie (</a:t>
            </a:r>
            <a:r>
              <a:rPr lang="cs-CZ" sz="2400" b="1" dirty="0" smtClean="0"/>
              <a:t>četba 60-61</a:t>
            </a:r>
            <a:r>
              <a:rPr lang="cs-CZ" sz="2400" dirty="0" smtClean="0"/>
              <a:t>)</a:t>
            </a:r>
          </a:p>
          <a:p>
            <a:pPr>
              <a:buFont typeface="Courier New" panose="02070309020205020404" pitchFamily="49" charset="0"/>
              <a:buChar char="o"/>
            </a:pPr>
            <a:r>
              <a:rPr lang="en-US" sz="2200" dirty="0" smtClean="0"/>
              <a:t>„</a:t>
            </a:r>
            <a:r>
              <a:rPr lang="en-US" sz="2200" dirty="0" err="1" smtClean="0"/>
              <a:t>Ideologie</a:t>
            </a:r>
            <a:r>
              <a:rPr lang="en-US" sz="2200" dirty="0" smtClean="0"/>
              <a:t> </a:t>
            </a:r>
            <a:r>
              <a:rPr lang="en-US" sz="2200" dirty="0" err="1"/>
              <a:t>jako</a:t>
            </a:r>
            <a:r>
              <a:rPr lang="en-US" sz="2200" dirty="0"/>
              <a:t> </a:t>
            </a:r>
            <a:r>
              <a:rPr lang="en-US" sz="2200" dirty="0" err="1"/>
              <a:t>zdánlivý</a:t>
            </a:r>
            <a:r>
              <a:rPr lang="en-US" sz="2200" dirty="0"/>
              <a:t> </a:t>
            </a:r>
            <a:r>
              <a:rPr lang="en-US" sz="2200" dirty="0" err="1"/>
              <a:t>způsob</a:t>
            </a:r>
            <a:r>
              <a:rPr lang="en-US" sz="2200" dirty="0"/>
              <a:t> </a:t>
            </a:r>
            <a:r>
              <a:rPr lang="en-US" sz="2200" dirty="0" err="1"/>
              <a:t>vztahování</a:t>
            </a:r>
            <a:r>
              <a:rPr lang="en-US" sz="2200" dirty="0"/>
              <a:t> se </a:t>
            </a:r>
            <a:r>
              <a:rPr lang="en-US" sz="2200" dirty="0" err="1"/>
              <a:t>ke</a:t>
            </a:r>
            <a:r>
              <a:rPr lang="en-US" sz="2200" dirty="0"/>
              <a:t> </a:t>
            </a:r>
            <a:r>
              <a:rPr lang="en-US" sz="2200" dirty="0" err="1"/>
              <a:t>světu</a:t>
            </a:r>
            <a:r>
              <a:rPr lang="en-US" sz="2200" dirty="0"/>
              <a:t>, </a:t>
            </a:r>
            <a:r>
              <a:rPr lang="en-US" sz="2200" dirty="0" err="1"/>
              <a:t>nabízející</a:t>
            </a:r>
            <a:r>
              <a:rPr lang="en-US" sz="2200" dirty="0"/>
              <a:t> </a:t>
            </a:r>
            <a:r>
              <a:rPr lang="en-US" sz="2200" dirty="0" err="1"/>
              <a:t>člověku</a:t>
            </a:r>
            <a:r>
              <a:rPr lang="en-US" sz="2200" dirty="0"/>
              <a:t> </a:t>
            </a:r>
            <a:r>
              <a:rPr lang="en-US" sz="2200" dirty="0" err="1"/>
              <a:t>iluzi</a:t>
            </a:r>
            <a:r>
              <a:rPr lang="en-US" sz="2200" dirty="0"/>
              <a:t>, </a:t>
            </a:r>
            <a:r>
              <a:rPr lang="en-US" sz="2200" dirty="0" err="1"/>
              <a:t>že</a:t>
            </a:r>
            <a:r>
              <a:rPr lang="en-US" sz="2200" dirty="0"/>
              <a:t> je </a:t>
            </a:r>
            <a:r>
              <a:rPr lang="en-US" sz="2200" dirty="0" err="1"/>
              <a:t>identickou</a:t>
            </a:r>
            <a:r>
              <a:rPr lang="en-US" sz="2200" dirty="0"/>
              <a:t>, </a:t>
            </a:r>
            <a:r>
              <a:rPr lang="en-US" sz="2200" dirty="0" err="1"/>
              <a:t>důstojnou</a:t>
            </a:r>
            <a:r>
              <a:rPr lang="en-US" sz="2200" dirty="0"/>
              <a:t> a </a:t>
            </a:r>
            <a:r>
              <a:rPr lang="en-US" sz="2200" dirty="0" err="1"/>
              <a:t>mravní</a:t>
            </a:r>
            <a:r>
              <a:rPr lang="en-US" sz="2200" dirty="0"/>
              <a:t> </a:t>
            </a:r>
            <a:r>
              <a:rPr lang="en-US" sz="2200" dirty="0" err="1"/>
              <a:t>osobností</a:t>
            </a:r>
            <a:r>
              <a:rPr lang="en-US" sz="2200" dirty="0"/>
              <a:t>, a </a:t>
            </a:r>
            <a:r>
              <a:rPr lang="en-US" sz="2200" dirty="0" err="1"/>
              <a:t>usnadňující</a:t>
            </a:r>
            <a:r>
              <a:rPr lang="en-US" sz="2200" dirty="0"/>
              <a:t> mu </a:t>
            </a:r>
            <a:r>
              <a:rPr lang="en-US" sz="2200" dirty="0" err="1"/>
              <a:t>tak</a:t>
            </a:r>
            <a:r>
              <a:rPr lang="en-US" sz="2200" dirty="0"/>
              <a:t> </a:t>
            </a:r>
            <a:r>
              <a:rPr lang="en-US" sz="2200" dirty="0" err="1"/>
              <a:t>jí</a:t>
            </a:r>
            <a:r>
              <a:rPr lang="en-US" sz="2200" dirty="0"/>
              <a:t> </a:t>
            </a:r>
            <a:r>
              <a:rPr lang="en-US" sz="2200" dirty="0" err="1"/>
              <a:t>nebýt</a:t>
            </a:r>
            <a:r>
              <a:rPr lang="en-US" sz="2200" dirty="0"/>
              <a:t>… Je to </a:t>
            </a:r>
            <a:r>
              <a:rPr lang="en-US" sz="2200" dirty="0" err="1"/>
              <a:t>závoj</a:t>
            </a:r>
            <a:r>
              <a:rPr lang="en-US" sz="2200" dirty="0"/>
              <a:t>, do </a:t>
            </a:r>
            <a:r>
              <a:rPr lang="en-US" sz="2200" dirty="0" err="1"/>
              <a:t>něhož</a:t>
            </a:r>
            <a:r>
              <a:rPr lang="en-US" sz="2200" dirty="0"/>
              <a:t> </a:t>
            </a:r>
            <a:r>
              <a:rPr lang="en-US" sz="2200" dirty="0" err="1"/>
              <a:t>může</a:t>
            </a:r>
            <a:r>
              <a:rPr lang="en-US" sz="2200" dirty="0"/>
              <a:t> </a:t>
            </a:r>
            <a:r>
              <a:rPr lang="en-US" sz="2200" dirty="0" err="1"/>
              <a:t>člověk</a:t>
            </a:r>
            <a:r>
              <a:rPr lang="en-US" sz="2200" dirty="0"/>
              <a:t> </a:t>
            </a:r>
            <a:r>
              <a:rPr lang="en-US" sz="2200" dirty="0" err="1"/>
              <a:t>zahalit</a:t>
            </a:r>
            <a:r>
              <a:rPr lang="en-US" sz="2200" dirty="0"/>
              <a:t> </a:t>
            </a:r>
            <a:r>
              <a:rPr lang="en-US" sz="2200" dirty="0" err="1"/>
              <a:t>své</a:t>
            </a:r>
            <a:r>
              <a:rPr lang="en-US" sz="2200" dirty="0"/>
              <a:t> „</a:t>
            </a:r>
            <a:r>
              <a:rPr lang="en-US" sz="2200" dirty="0" err="1"/>
              <a:t>propadnutí</a:t>
            </a:r>
            <a:r>
              <a:rPr lang="en-US" sz="2200" dirty="0"/>
              <a:t> </a:t>
            </a:r>
            <a:r>
              <a:rPr lang="en-US" sz="2200" dirty="0" err="1"/>
              <a:t>jsoucnu</a:t>
            </a:r>
            <a:r>
              <a:rPr lang="en-US" sz="2200" dirty="0"/>
              <a:t>“, </a:t>
            </a:r>
            <a:r>
              <a:rPr lang="en-US" sz="2200" dirty="0" err="1"/>
              <a:t>své</a:t>
            </a:r>
            <a:r>
              <a:rPr lang="en-US" sz="2200" dirty="0"/>
              <a:t> </a:t>
            </a:r>
            <a:r>
              <a:rPr lang="en-US" sz="2200" dirty="0" err="1"/>
              <a:t>zvnějšnění</a:t>
            </a:r>
            <a:r>
              <a:rPr lang="en-US" sz="2200" dirty="0"/>
              <a:t> a </a:t>
            </a:r>
            <a:r>
              <a:rPr lang="en-US" sz="2200" dirty="0" err="1"/>
              <a:t>svou</a:t>
            </a:r>
            <a:r>
              <a:rPr lang="en-US" sz="2200" dirty="0"/>
              <a:t> </a:t>
            </a:r>
            <a:r>
              <a:rPr lang="en-US" sz="2200" dirty="0" err="1"/>
              <a:t>adaptaci</a:t>
            </a:r>
            <a:r>
              <a:rPr lang="en-US" sz="2200" dirty="0"/>
              <a:t> </a:t>
            </a:r>
            <a:r>
              <a:rPr lang="en-US" sz="2200" dirty="0" err="1"/>
              <a:t>na</a:t>
            </a:r>
            <a:r>
              <a:rPr lang="en-US" sz="2200" dirty="0"/>
              <a:t> </a:t>
            </a:r>
            <a:r>
              <a:rPr lang="en-US" sz="2200" dirty="0" err="1"/>
              <a:t>daný</a:t>
            </a:r>
            <a:r>
              <a:rPr lang="en-US" sz="2200" dirty="0"/>
              <a:t> </a:t>
            </a:r>
            <a:r>
              <a:rPr lang="en-US" sz="2200" dirty="0" err="1"/>
              <a:t>stav</a:t>
            </a:r>
            <a:r>
              <a:rPr lang="en-US" sz="2200" dirty="0"/>
              <a:t>.“ (61</a:t>
            </a:r>
            <a:r>
              <a:rPr lang="en-US" sz="2200" dirty="0" smtClean="0"/>
              <a:t>)</a:t>
            </a:r>
            <a:endParaRPr lang="cs-CZ" sz="2200" dirty="0"/>
          </a:p>
          <a:p>
            <a:pPr>
              <a:buFont typeface="Courier New" panose="02070309020205020404" pitchFamily="49" charset="0"/>
              <a:buChar char="o"/>
            </a:pPr>
            <a:r>
              <a:rPr lang="cs-CZ" sz="2200" dirty="0" smtClean="0"/>
              <a:t>„„</a:t>
            </a:r>
            <a:r>
              <a:rPr lang="cs-CZ" sz="2200" dirty="0"/>
              <a:t>most“ mezi mocí a člověkem, po němž moc přistupuje k člověku a člověk přichází k </a:t>
            </a:r>
            <a:r>
              <a:rPr lang="cs-CZ" sz="2200" dirty="0" smtClean="0"/>
              <a:t>moci“ (62)</a:t>
            </a:r>
          </a:p>
          <a:p>
            <a:pPr>
              <a:buFont typeface="Courier New" panose="02070309020205020404" pitchFamily="49" charset="0"/>
              <a:buChar char="o"/>
            </a:pPr>
            <a:r>
              <a:rPr lang="cs-CZ" sz="2200" dirty="0" smtClean="0"/>
              <a:t>ideologie</a:t>
            </a:r>
            <a:r>
              <a:rPr lang="cs-CZ" sz="2200" dirty="0"/>
              <a:t>: „zakrývá propast mezi intencemi systému a intencemi života; předstírá, že nároky systému vyplývají z potřeba života; je to jakýsi svět „zdání“, který je vydáván za skutečnost.“ (63</a:t>
            </a:r>
            <a:r>
              <a:rPr lang="cs-CZ" sz="2200" dirty="0" smtClean="0"/>
              <a:t>)</a:t>
            </a:r>
          </a:p>
        </p:txBody>
      </p:sp>
    </p:spTree>
    <p:extLst>
      <p:ext uri="{BB962C8B-B14F-4D97-AF65-F5344CB8AC3E}">
        <p14:creationId xmlns:p14="http://schemas.microsoft.com/office/powerpoint/2010/main" val="1257672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„Život ve lži“</a:t>
            </a:r>
            <a:endParaRPr lang="en-US" dirty="0"/>
          </a:p>
        </p:txBody>
      </p:sp>
      <p:sp>
        <p:nvSpPr>
          <p:cNvPr id="3" name="Zástupný symbol pro obsah 2"/>
          <p:cNvSpPr>
            <a:spLocks noGrp="1"/>
          </p:cNvSpPr>
          <p:nvPr>
            <p:ph idx="1"/>
          </p:nvPr>
        </p:nvSpPr>
        <p:spPr>
          <a:xfrm>
            <a:off x="1103312" y="1737360"/>
            <a:ext cx="8946541" cy="4511040"/>
          </a:xfrm>
        </p:spPr>
        <p:txBody>
          <a:bodyPr/>
          <a:lstStyle/>
          <a:p>
            <a:pPr marL="0" indent="0">
              <a:buNone/>
            </a:pPr>
            <a:r>
              <a:rPr lang="cs-CZ" sz="2200" dirty="0"/>
              <a:t>Život ve lži: nikoli věřit těmto mystifikacím, nýbrž „chovat se tak, jako by jim věřil“, „žít ve lži („Nemusí přijmout lež. Stačí, že přijal život v ní a s ní Už tím totiž stvrzuje systém, naplňuje ho, dělá ho, </a:t>
            </a:r>
            <a:r>
              <a:rPr lang="cs-CZ" sz="2200" i="1" dirty="0"/>
              <a:t>je jím</a:t>
            </a:r>
            <a:r>
              <a:rPr lang="cs-CZ" sz="2200" dirty="0"/>
              <a:t>.“, 63</a:t>
            </a:r>
            <a:r>
              <a:rPr lang="cs-CZ" sz="2200" dirty="0" smtClean="0"/>
              <a:t>)</a:t>
            </a:r>
          </a:p>
          <a:p>
            <a:pPr>
              <a:buFont typeface="Courier New" panose="02070309020205020404" pitchFamily="49" charset="0"/>
              <a:buChar char="o"/>
            </a:pPr>
            <a:r>
              <a:rPr lang="cs-CZ" sz="2200" dirty="0" smtClean="0"/>
              <a:t>účast na tvorbě panorámatu každodennosti</a:t>
            </a:r>
          </a:p>
          <a:p>
            <a:pPr>
              <a:buFont typeface="Courier New" panose="02070309020205020404" pitchFamily="49" charset="0"/>
              <a:buChar char="o"/>
            </a:pPr>
            <a:r>
              <a:rPr lang="cs-CZ" sz="2200" dirty="0" smtClean="0"/>
              <a:t>společenská samo-totalita (69)</a:t>
            </a:r>
          </a:p>
          <a:p>
            <a:pPr>
              <a:buFont typeface="Courier New" panose="02070309020205020404" pitchFamily="49" charset="0"/>
              <a:buChar char="o"/>
            </a:pPr>
            <a:r>
              <a:rPr lang="cs-CZ" sz="2200" dirty="0" smtClean="0"/>
              <a:t>konflikt </a:t>
            </a:r>
            <a:r>
              <a:rPr lang="cs-CZ" sz="2200" dirty="0"/>
              <a:t>mezi intencemi života a intencemi systému proniká „de </a:t>
            </a:r>
            <a:r>
              <a:rPr lang="cs-CZ" sz="2200" dirty="0" smtClean="0"/>
              <a:t>facto </a:t>
            </a:r>
            <a:r>
              <a:rPr lang="cs-CZ" sz="2200" dirty="0"/>
              <a:t>každým </a:t>
            </a:r>
            <a:r>
              <a:rPr lang="cs-CZ" sz="2200" dirty="0" smtClean="0"/>
              <a:t>člověkem, neboť každý je svým způsobem jeho obětí i oporou“, </a:t>
            </a:r>
            <a:r>
              <a:rPr lang="cs-CZ" sz="2200" dirty="0"/>
              <a:t>proto nejde o konflikt vlády a ovládaných, nýbrž „</a:t>
            </a:r>
            <a:r>
              <a:rPr lang="cs-CZ" sz="2200" i="1" dirty="0"/>
              <a:t>o krizi identity samé</a:t>
            </a:r>
            <a:r>
              <a:rPr lang="cs-CZ" sz="2200" dirty="0"/>
              <a:t>“ (71</a:t>
            </a:r>
            <a:r>
              <a:rPr lang="cs-CZ" sz="2200" dirty="0" smtClean="0"/>
              <a:t>)</a:t>
            </a:r>
            <a:endParaRPr lang="en-US" dirty="0"/>
          </a:p>
        </p:txBody>
      </p:sp>
    </p:spTree>
    <p:extLst>
      <p:ext uri="{BB962C8B-B14F-4D97-AF65-F5344CB8AC3E}">
        <p14:creationId xmlns:p14="http://schemas.microsoft.com/office/powerpoint/2010/main" val="2508512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„Krize identity samé“</a:t>
            </a:r>
            <a:endParaRPr lang="en-US" dirty="0"/>
          </a:p>
        </p:txBody>
      </p:sp>
      <p:sp>
        <p:nvSpPr>
          <p:cNvPr id="3" name="Zástupný symbol pro obsah 2"/>
          <p:cNvSpPr>
            <a:spLocks noGrp="1"/>
          </p:cNvSpPr>
          <p:nvPr>
            <p:ph idx="1"/>
          </p:nvPr>
        </p:nvSpPr>
        <p:spPr/>
        <p:txBody>
          <a:bodyPr/>
          <a:lstStyle/>
          <a:p>
            <a:pPr marL="0" indent="0">
              <a:buNone/>
            </a:pPr>
            <a:r>
              <a:rPr lang="cs-CZ" sz="2200" dirty="0"/>
              <a:t>„V každém člověku je samozřejmě přítomen život ve svých bytostných intencích: v každém je kus touhy po vlastní lidské důstojnosti, mravní integritě, svobodné zkušenosti bytí, transcendenci „světa jsoucen“; každý ale zároveň ve větší či menší míře je schopen smířit se s „životem ve lži“, každý se nějak propadá do profánního zvěcnění a účelovosti, v každém je kousek ochoty rozpustit se v anonymním davu a pohodlně s ním téct řečištěm </a:t>
            </a:r>
            <a:r>
              <a:rPr lang="cs-CZ" sz="2200" dirty="0" err="1" smtClean="0"/>
              <a:t>pseudoživota</a:t>
            </a:r>
            <a:r>
              <a:rPr lang="cs-CZ" sz="2200" dirty="0" smtClean="0"/>
              <a:t>. Dávno </a:t>
            </a:r>
            <a:r>
              <a:rPr lang="cs-CZ" sz="2200" dirty="0"/>
              <a:t>tu tedy nejde o konflikt dvou </a:t>
            </a:r>
            <a:r>
              <a:rPr lang="cs-CZ" sz="2200" dirty="0" smtClean="0"/>
              <a:t>identit. Jde </a:t>
            </a:r>
            <a:r>
              <a:rPr lang="cs-CZ" sz="2200" dirty="0"/>
              <a:t>o cosi horšího: o </a:t>
            </a:r>
            <a:r>
              <a:rPr lang="cs-CZ" sz="2200" i="1" dirty="0"/>
              <a:t>krizi identity samé</a:t>
            </a:r>
            <a:r>
              <a:rPr lang="cs-CZ" sz="2200" dirty="0"/>
              <a:t>.“ (</a:t>
            </a:r>
            <a:r>
              <a:rPr lang="cs-CZ" sz="2200" dirty="0" smtClean="0"/>
              <a:t>71, též </a:t>
            </a:r>
            <a:r>
              <a:rPr lang="cs-CZ" sz="2200" i="1" dirty="0" smtClean="0"/>
              <a:t>Dopis GH</a:t>
            </a:r>
            <a:r>
              <a:rPr lang="cs-CZ" sz="2200" dirty="0" smtClean="0"/>
              <a:t>, 38)</a:t>
            </a:r>
          </a:p>
          <a:p>
            <a:pPr marL="0" indent="0">
              <a:buNone/>
            </a:pPr>
            <a:r>
              <a:rPr lang="cs-CZ" sz="2200" dirty="0" smtClean="0"/>
              <a:t>Dodatek: v této krizi jsme jen „mementem Západu odkrývajícím jeho latentní </a:t>
            </a:r>
            <a:r>
              <a:rPr lang="cs-CZ" sz="2200" dirty="0" smtClean="0"/>
              <a:t>směřování?“ </a:t>
            </a:r>
            <a:r>
              <a:rPr lang="cs-CZ" sz="2200" dirty="0" smtClean="0"/>
              <a:t>(71)</a:t>
            </a:r>
            <a:endParaRPr lang="en-US" sz="2200" dirty="0"/>
          </a:p>
          <a:p>
            <a:pPr marL="0" indent="0">
              <a:buNone/>
            </a:pPr>
            <a:endParaRPr lang="en-US" dirty="0"/>
          </a:p>
        </p:txBody>
      </p:sp>
    </p:spTree>
    <p:extLst>
      <p:ext uri="{BB962C8B-B14F-4D97-AF65-F5344CB8AC3E}">
        <p14:creationId xmlns:p14="http://schemas.microsoft.com/office/powerpoint/2010/main" val="2739251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a:t>B</a:t>
            </a:r>
            <a:r>
              <a:rPr lang="cs-CZ" sz="2800" dirty="0" smtClean="0"/>
              <a:t>. Vzpoura v post-totalitním režimu</a:t>
            </a:r>
            <a:endParaRPr lang="en-US" dirty="0"/>
          </a:p>
        </p:txBody>
      </p:sp>
      <p:sp>
        <p:nvSpPr>
          <p:cNvPr id="3" name="Zástupný symbol pro obsah 2"/>
          <p:cNvSpPr>
            <a:spLocks noGrp="1"/>
          </p:cNvSpPr>
          <p:nvPr>
            <p:ph idx="1"/>
          </p:nvPr>
        </p:nvSpPr>
        <p:spPr>
          <a:xfrm>
            <a:off x="1103312" y="1737360"/>
            <a:ext cx="8946541" cy="4511040"/>
          </a:xfrm>
        </p:spPr>
        <p:txBody>
          <a:bodyPr>
            <a:normAutofit fontScale="92500" lnSpcReduction="10000"/>
          </a:bodyPr>
          <a:lstStyle/>
          <a:p>
            <a:pPr marL="0" indent="0">
              <a:buNone/>
            </a:pPr>
            <a:r>
              <a:rPr lang="cs-CZ" sz="2400" dirty="0"/>
              <a:t>„Touto svou vzpourou zelinář vystoupí ze „života ve lži“; odmítne rituál a poruší „</a:t>
            </a:r>
            <a:r>
              <a:rPr lang="cs-CZ" sz="2400" dirty="0" err="1"/>
              <a:t>pravida</a:t>
            </a:r>
            <a:r>
              <a:rPr lang="cs-CZ" sz="2400" dirty="0"/>
              <a:t> hry“; znovu nalezne svou potlačenou identitu a důstojnost; naplní svou svobodu. Jeho vzpoura bude pokusem o </a:t>
            </a:r>
            <a:r>
              <a:rPr lang="cs-CZ" sz="2400" i="1" dirty="0"/>
              <a:t>život v pravdě</a:t>
            </a:r>
            <a:r>
              <a:rPr lang="cs-CZ" sz="2400" dirty="0"/>
              <a:t>.“ (72)</a:t>
            </a:r>
            <a:endParaRPr lang="en-US" sz="2400" dirty="0"/>
          </a:p>
          <a:p>
            <a:pPr lvl="0">
              <a:buFont typeface="Courier New" panose="02070309020205020404" pitchFamily="49" charset="0"/>
              <a:buChar char="o"/>
            </a:pPr>
            <a:r>
              <a:rPr lang="cs-CZ" sz="2400" dirty="0" smtClean="0"/>
              <a:t>zrušení hry jako takové, rozbití světa zdání: „svým činem oslovil zelinář svět“ (73)</a:t>
            </a:r>
            <a:endParaRPr lang="en-US" sz="2400" dirty="0" smtClean="0"/>
          </a:p>
          <a:p>
            <a:pPr marL="0" indent="0">
              <a:buNone/>
            </a:pPr>
            <a:r>
              <a:rPr lang="cs-CZ" sz="2400" dirty="0" smtClean="0"/>
              <a:t>„</a:t>
            </a:r>
            <a:r>
              <a:rPr lang="cs-CZ" sz="2400" dirty="0"/>
              <a:t>Pravda – v nejširším smyslu – má v post-totalitním systému zvláštní a v jiném kontextu neznámý dosah; daleko víc a hlavně jinak v něm hraje roli </a:t>
            </a:r>
            <a:r>
              <a:rPr lang="cs-CZ" sz="2400" i="1" dirty="0"/>
              <a:t>mocenského faktoru</a:t>
            </a:r>
            <a:r>
              <a:rPr lang="cs-CZ" sz="2400" dirty="0"/>
              <a:t> či přímo</a:t>
            </a:r>
            <a:r>
              <a:rPr lang="cs-CZ" sz="2400" i="1" dirty="0"/>
              <a:t> politické síly</a:t>
            </a:r>
            <a:r>
              <a:rPr lang="cs-CZ" sz="2400" dirty="0"/>
              <a:t>“ (73 n</a:t>
            </a:r>
            <a:r>
              <a:rPr lang="cs-CZ" sz="2400" dirty="0" smtClean="0"/>
              <a:t>.); „autentická existence“ je to, co je v odcizeném režimu znásilněno právě „životem ve lži“ (74)</a:t>
            </a:r>
            <a:endParaRPr lang="en-US" sz="2400" dirty="0"/>
          </a:p>
          <a:p>
            <a:pPr marL="0" lvl="0" indent="0">
              <a:buNone/>
            </a:pPr>
            <a:r>
              <a:rPr lang="cs-CZ" sz="2400" dirty="0" err="1"/>
              <a:t>Bolton</a:t>
            </a:r>
            <a:r>
              <a:rPr lang="cs-CZ" sz="2400" dirty="0"/>
              <a:t> (</a:t>
            </a:r>
            <a:r>
              <a:rPr lang="cs-CZ" sz="2400" i="1" dirty="0"/>
              <a:t>Světy disentu</a:t>
            </a:r>
            <a:r>
              <a:rPr lang="cs-CZ" sz="2400" dirty="0"/>
              <a:t>, str. 291): „Jedním z nejskvělejších Havlových rétorických triků je, že začal dosti intuitivně mluvit o „životě ve lži“, a teprve následně z toho odvodil spornější pojetí „života v pravdě“, který je zprvu definován jako opak života ve lži</a:t>
            </a:r>
            <a:r>
              <a:rPr lang="cs-CZ" sz="2400" dirty="0" smtClean="0"/>
              <a:t>“.</a:t>
            </a:r>
            <a:endParaRPr lang="cs-CZ" sz="2200" dirty="0" smtClean="0"/>
          </a:p>
        </p:txBody>
      </p:sp>
    </p:spTree>
    <p:extLst>
      <p:ext uri="{BB962C8B-B14F-4D97-AF65-F5344CB8AC3E}">
        <p14:creationId xmlns:p14="http://schemas.microsoft.com/office/powerpoint/2010/main" val="1946115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sp>
        <p:nvSpPr>
          <p:cNvPr id="3" name="Zástupný symbol pro obsah 2"/>
          <p:cNvSpPr>
            <a:spLocks noGrp="1"/>
          </p:cNvSpPr>
          <p:nvPr>
            <p:ph idx="1"/>
          </p:nvPr>
        </p:nvSpPr>
        <p:spPr>
          <a:xfrm>
            <a:off x="1103312" y="1440873"/>
            <a:ext cx="8946541" cy="4807526"/>
          </a:xfrm>
        </p:spPr>
        <p:txBody>
          <a:bodyPr>
            <a:noAutofit/>
          </a:bodyPr>
          <a:lstStyle/>
          <a:p>
            <a:pPr marL="0" indent="0">
              <a:buNone/>
            </a:pPr>
            <a:r>
              <a:rPr lang="cs-CZ" sz="2200" u="sng" dirty="0" smtClean="0"/>
              <a:t>Vystoupení Charty 77 jako existenciální řešení</a:t>
            </a:r>
          </a:p>
          <a:p>
            <a:pPr marL="0" indent="0">
              <a:buNone/>
            </a:pPr>
            <a:r>
              <a:rPr lang="cs-CZ" sz="2200" dirty="0" smtClean="0"/>
              <a:t>„</a:t>
            </a:r>
            <a:r>
              <a:rPr lang="cs-CZ" sz="2200" dirty="0"/>
              <a:t>To [nemožnost předvídat výsledky] ovšem už patří k „životu v pravdě“: jako existenciální řešení vrací člověka na pevnou půdu vlastní identity, jako politikum ho uvrhuje do „hry vabank“. Rozhodují se pro něj také jen ti, kterým to první stojí za to, aby podstupovali to druhé… dospět k tomuto názoru může totiž jen ten, kdo není ochoten obětovat politice svou vlastní lidskou identitu, respektive kdo nevěří ve smysl politiky, která takovou oběť vyžaduje.“ (</a:t>
            </a:r>
            <a:r>
              <a:rPr lang="cs-CZ" sz="2200" dirty="0" smtClean="0"/>
              <a:t>77)</a:t>
            </a:r>
          </a:p>
          <a:p>
            <a:pPr marL="0" indent="0">
              <a:buNone/>
            </a:pPr>
            <a:r>
              <a:rPr lang="cs-CZ" sz="2200" dirty="0" smtClean="0"/>
              <a:t>„</a:t>
            </a:r>
            <a:r>
              <a:rPr lang="cs-CZ" sz="2200" dirty="0"/>
              <a:t>Hluboká krize lidské identity, způsobovaná „životem ve lži“ a tento život zpětně umožňující, má nepochybně svou mravní dimenzi: projevuje se – mimo jiné – jako hluboká </a:t>
            </a:r>
            <a:r>
              <a:rPr lang="cs-CZ" sz="2200" i="1" dirty="0"/>
              <a:t>mravní krize společnosti</a:t>
            </a:r>
            <a:r>
              <a:rPr lang="cs-CZ" sz="2200" dirty="0"/>
              <a:t>. Člověk propadlý konzumní stupnici hodnot, „rozpuštěný“ v amalgamu civilizační stádnosti a nezakotvený v řádu bytí pocitem vyšší odpovědnosti, než je odpovědnost k vlastnímu přežití, je člověkem </a:t>
            </a:r>
            <a:r>
              <a:rPr lang="cs-CZ" sz="2200" i="1" dirty="0"/>
              <a:t>demoralizovaným</a:t>
            </a:r>
            <a:r>
              <a:rPr lang="cs-CZ" sz="2200" dirty="0"/>
              <a:t>“ (</a:t>
            </a:r>
            <a:r>
              <a:rPr lang="cs-CZ" sz="2200" dirty="0" smtClean="0"/>
              <a:t>78, též </a:t>
            </a:r>
            <a:r>
              <a:rPr lang="cs-CZ" sz="2200" i="1" dirty="0" smtClean="0"/>
              <a:t>Dopis</a:t>
            </a:r>
            <a:r>
              <a:rPr lang="cs-CZ" sz="2200" dirty="0" smtClean="0"/>
              <a:t>, 28)</a:t>
            </a:r>
            <a:endParaRPr lang="en-US" sz="2200" u="sng" dirty="0"/>
          </a:p>
        </p:txBody>
      </p:sp>
    </p:spTree>
    <p:extLst>
      <p:ext uri="{BB962C8B-B14F-4D97-AF65-F5344CB8AC3E}">
        <p14:creationId xmlns:p14="http://schemas.microsoft.com/office/powerpoint/2010/main" val="3358216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smtClean="0"/>
              <a:t>C. Výklad Charty 77</a:t>
            </a:r>
            <a:endParaRPr lang="en-US" dirty="0"/>
          </a:p>
        </p:txBody>
      </p:sp>
      <p:sp>
        <p:nvSpPr>
          <p:cNvPr id="3" name="Zástupný symbol pro obsah 2"/>
          <p:cNvSpPr>
            <a:spLocks noGrp="1"/>
          </p:cNvSpPr>
          <p:nvPr>
            <p:ph idx="1"/>
          </p:nvPr>
        </p:nvSpPr>
        <p:spPr>
          <a:xfrm>
            <a:off x="1103312" y="1737360"/>
            <a:ext cx="8946541" cy="4511040"/>
          </a:xfrm>
        </p:spPr>
        <p:txBody>
          <a:bodyPr>
            <a:normAutofit/>
          </a:bodyPr>
          <a:lstStyle/>
          <a:p>
            <a:pPr>
              <a:buFont typeface="Courier New" panose="02070309020205020404" pitchFamily="49" charset="0"/>
              <a:buChar char="o"/>
            </a:pPr>
            <a:r>
              <a:rPr lang="cs-CZ" sz="2400" dirty="0" smtClean="0"/>
              <a:t>Pocit</a:t>
            </a:r>
            <a:r>
              <a:rPr lang="cs-CZ" sz="2200" dirty="0" smtClean="0"/>
              <a:t> solidarity (s popřenou svobodou druhých) a naléhavosti</a:t>
            </a:r>
          </a:p>
          <a:p>
            <a:pPr>
              <a:buFont typeface="Courier New" panose="02070309020205020404" pitchFamily="49" charset="0"/>
              <a:buChar char="o"/>
            </a:pPr>
            <a:r>
              <a:rPr lang="cs-CZ" sz="2400" dirty="0" smtClean="0"/>
              <a:t>Nepoužitelnost</a:t>
            </a:r>
            <a:r>
              <a:rPr lang="cs-CZ" sz="2200" dirty="0" smtClean="0"/>
              <a:t> obvyklé představy o politice</a:t>
            </a:r>
          </a:p>
          <a:p>
            <a:pPr lvl="1">
              <a:buFont typeface="Courier New" panose="02070309020205020404" pitchFamily="49" charset="0"/>
              <a:buChar char="o"/>
            </a:pPr>
            <a:r>
              <a:rPr lang="cs-CZ" sz="2200" dirty="0" smtClean="0"/>
              <a:t>„jde nám o to, aby se dalo důstojně žít, by systém sloužil člověku a nikoli člověk systému“ (87; odlišný výklad </a:t>
            </a:r>
            <a:r>
              <a:rPr lang="cs-CZ" sz="2200" smtClean="0"/>
              <a:t>v </a:t>
            </a:r>
            <a:r>
              <a:rPr lang="cs-CZ" sz="2200" i="1" smtClean="0"/>
              <a:t>Dopise GH</a:t>
            </a:r>
            <a:r>
              <a:rPr lang="cs-CZ" sz="2200" smtClean="0"/>
              <a:t>, 43)</a:t>
            </a:r>
            <a:endParaRPr lang="cs-CZ" sz="2200" dirty="0" smtClean="0"/>
          </a:p>
          <a:p>
            <a:pPr>
              <a:buFont typeface="Courier New" panose="02070309020205020404" pitchFamily="49" charset="0"/>
              <a:buChar char="o"/>
            </a:pPr>
            <a:r>
              <a:rPr lang="cs-CZ" sz="2400" dirty="0"/>
              <a:t>P</a:t>
            </a:r>
            <a:r>
              <a:rPr lang="cs-CZ" sz="2400" dirty="0" smtClean="0"/>
              <a:t>ojem „opozice“ (XII.), „disidenti“ (XIII.), „drobná práce“ (XIV.)</a:t>
            </a:r>
          </a:p>
          <a:p>
            <a:pPr>
              <a:buFont typeface="Courier New" panose="02070309020205020404" pitchFamily="49" charset="0"/>
              <a:buChar char="o"/>
            </a:pPr>
            <a:r>
              <a:rPr lang="cs-CZ" sz="2400" dirty="0" smtClean="0"/>
              <a:t>Obranný charakter Charty 77 (XVI.)</a:t>
            </a:r>
          </a:p>
          <a:p>
            <a:pPr>
              <a:buFont typeface="Courier New" panose="02070309020205020404" pitchFamily="49" charset="0"/>
              <a:buChar char="o"/>
            </a:pPr>
            <a:r>
              <a:rPr lang="cs-CZ" sz="2400" dirty="0" smtClean="0"/>
              <a:t>Princip legality (XVII.)</a:t>
            </a:r>
          </a:p>
          <a:p>
            <a:pPr>
              <a:buFont typeface="Courier New" panose="02070309020205020404" pitchFamily="49" charset="0"/>
              <a:buChar char="o"/>
            </a:pPr>
            <a:r>
              <a:rPr lang="cs-CZ" sz="2400" dirty="0" smtClean="0"/>
              <a:t>Paralelní struktury (XVIII.)</a:t>
            </a:r>
          </a:p>
        </p:txBody>
      </p:sp>
    </p:spTree>
    <p:extLst>
      <p:ext uri="{BB962C8B-B14F-4D97-AF65-F5344CB8AC3E}">
        <p14:creationId xmlns:p14="http://schemas.microsoft.com/office/powerpoint/2010/main" val="646490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a:t>D</a:t>
            </a:r>
            <a:r>
              <a:rPr lang="cs-CZ" sz="2800" dirty="0" smtClean="0"/>
              <a:t>. Širší kontext problému</a:t>
            </a:r>
            <a:endParaRPr lang="en-US" dirty="0"/>
          </a:p>
        </p:txBody>
      </p:sp>
      <p:sp>
        <p:nvSpPr>
          <p:cNvPr id="3" name="Zástupný symbol pro obsah 2"/>
          <p:cNvSpPr>
            <a:spLocks noGrp="1"/>
          </p:cNvSpPr>
          <p:nvPr>
            <p:ph idx="1"/>
          </p:nvPr>
        </p:nvSpPr>
        <p:spPr>
          <a:xfrm>
            <a:off x="1103312" y="1737360"/>
            <a:ext cx="8946541" cy="4511040"/>
          </a:xfrm>
        </p:spPr>
        <p:txBody>
          <a:bodyPr>
            <a:normAutofit/>
          </a:bodyPr>
          <a:lstStyle/>
          <a:p>
            <a:pPr>
              <a:buFont typeface="Courier New" panose="02070309020205020404" pitchFamily="49" charset="0"/>
              <a:buChar char="o"/>
            </a:pPr>
            <a:r>
              <a:rPr lang="cs-CZ" sz="2400" dirty="0" smtClean="0"/>
              <a:t>Krize soudobé technické civilizace jako celku (XX.)</a:t>
            </a:r>
          </a:p>
          <a:p>
            <a:pPr lvl="1">
              <a:buFont typeface="Courier New" panose="02070309020205020404" pitchFamily="49" charset="0"/>
              <a:buChar char="o"/>
            </a:pPr>
            <a:r>
              <a:rPr lang="cs-CZ" sz="2200" dirty="0" smtClean="0"/>
              <a:t>„</a:t>
            </a:r>
            <a:r>
              <a:rPr lang="cs-CZ" sz="2200" dirty="0"/>
              <a:t>existenciální revoluce“ (</a:t>
            </a:r>
            <a:r>
              <a:rPr lang="cs-CZ" sz="2200" dirty="0" smtClean="0"/>
              <a:t>126)</a:t>
            </a:r>
          </a:p>
          <a:p>
            <a:pPr lvl="1">
              <a:buFont typeface="Courier New" panose="02070309020205020404" pitchFamily="49" charset="0"/>
              <a:buChar char="o"/>
            </a:pPr>
            <a:r>
              <a:rPr lang="cs-CZ" sz="2400" dirty="0" smtClean="0"/>
              <a:t>západní </a:t>
            </a:r>
            <a:r>
              <a:rPr lang="cs-CZ" sz="2400" dirty="0"/>
              <a:t>demokracie neotevírají žádné hlubší východisko z krize (127)</a:t>
            </a:r>
            <a:endParaRPr lang="en-US" sz="2400" dirty="0"/>
          </a:p>
          <a:p>
            <a:pPr marL="0" indent="0">
              <a:buNone/>
            </a:pPr>
            <a:endParaRPr lang="cs-CZ" sz="2400" dirty="0" smtClean="0"/>
          </a:p>
          <a:p>
            <a:pPr>
              <a:buFont typeface="Courier New" panose="02070309020205020404" pitchFamily="49" charset="0"/>
              <a:buChar char="o"/>
            </a:pPr>
            <a:r>
              <a:rPr lang="cs-CZ" sz="2400" dirty="0" smtClean="0"/>
              <a:t>Havlova existenciální revoluce (XXI.)</a:t>
            </a:r>
          </a:p>
          <a:p>
            <a:pPr lvl="1">
              <a:buFont typeface="Courier New" panose="02070309020205020404" pitchFamily="49" charset="0"/>
              <a:buChar char="o"/>
            </a:pPr>
            <a:r>
              <a:rPr lang="cs-CZ" sz="2200" dirty="0" smtClean="0"/>
              <a:t>přehlédnutelná </a:t>
            </a:r>
            <a:r>
              <a:rPr lang="cs-CZ" sz="2200" dirty="0"/>
              <a:t>společenství namísto orgánů a </a:t>
            </a:r>
            <a:r>
              <a:rPr lang="cs-CZ" sz="2200" dirty="0" smtClean="0"/>
              <a:t>institucí</a:t>
            </a:r>
          </a:p>
          <a:p>
            <a:pPr lvl="1">
              <a:buFont typeface="Courier New" panose="02070309020205020404" pitchFamily="49" charset="0"/>
              <a:buChar char="o"/>
            </a:pPr>
            <a:r>
              <a:rPr lang="cs-CZ" sz="2200" dirty="0" smtClean="0"/>
              <a:t>organizace </a:t>
            </a:r>
            <a:r>
              <a:rPr lang="cs-CZ" sz="2200" dirty="0"/>
              <a:t>vznikající zdola ad hoc a zase zanikající</a:t>
            </a:r>
            <a:endParaRPr lang="en-US" sz="2200" dirty="0"/>
          </a:p>
          <a:p>
            <a:pPr marL="0" indent="0">
              <a:buNone/>
            </a:pPr>
            <a:endParaRPr lang="cs-CZ" sz="2200" dirty="0" smtClean="0"/>
          </a:p>
        </p:txBody>
      </p:sp>
    </p:spTree>
    <p:extLst>
      <p:ext uri="{BB962C8B-B14F-4D97-AF65-F5344CB8AC3E}">
        <p14:creationId xmlns:p14="http://schemas.microsoft.com/office/powerpoint/2010/main" val="2543840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97280" y="286604"/>
            <a:ext cx="10058400" cy="867942"/>
          </a:xfrm>
        </p:spPr>
        <p:txBody>
          <a:bodyPr/>
          <a:lstStyle/>
          <a:p>
            <a:r>
              <a:rPr lang="cs-CZ" dirty="0" smtClean="0"/>
              <a:t>Problémy</a:t>
            </a:r>
            <a:endParaRPr lang="en-US" dirty="0"/>
          </a:p>
        </p:txBody>
      </p:sp>
      <p:sp>
        <p:nvSpPr>
          <p:cNvPr id="3" name="Zástupný symbol pro obsah 2"/>
          <p:cNvSpPr>
            <a:spLocks noGrp="1"/>
          </p:cNvSpPr>
          <p:nvPr>
            <p:ph idx="1"/>
          </p:nvPr>
        </p:nvSpPr>
        <p:spPr>
          <a:xfrm>
            <a:off x="1097280" y="1089891"/>
            <a:ext cx="10058400" cy="4671753"/>
          </a:xfrm>
        </p:spPr>
        <p:txBody>
          <a:bodyPr>
            <a:normAutofit/>
          </a:bodyPr>
          <a:lstStyle/>
          <a:p>
            <a:pPr marL="658368" lvl="1" indent="-457200">
              <a:buFont typeface="+mj-lt"/>
              <a:buAutoNum type="arabicPeriod"/>
            </a:pPr>
            <a:r>
              <a:rPr lang="cs-CZ" sz="2400" dirty="0" smtClean="0"/>
              <a:t>Problematická opozice života a systému</a:t>
            </a:r>
          </a:p>
          <a:p>
            <a:pPr marL="841248" lvl="2" indent="-457200">
              <a:buFont typeface="+mj-lt"/>
              <a:buAutoNum type="alphaLcParenR"/>
            </a:pPr>
            <a:r>
              <a:rPr lang="cs-CZ" sz="2000" dirty="0" smtClean="0"/>
              <a:t>Jdou „intence života“ vždy proti lži a přetvářce? VH (71): „každý se nějak propadá do profánního </a:t>
            </a:r>
            <a:r>
              <a:rPr lang="cs-CZ" sz="2000" dirty="0" err="1" smtClean="0"/>
              <a:t>zvněcnění</a:t>
            </a:r>
            <a:r>
              <a:rPr lang="cs-CZ" sz="2000" dirty="0" smtClean="0"/>
              <a:t>… v každém je kousek ochoty rozpustit se v anonymním davu“.</a:t>
            </a:r>
          </a:p>
          <a:p>
            <a:pPr marL="841248" lvl="2" indent="-457200">
              <a:buFont typeface="+mj-lt"/>
              <a:buAutoNum type="alphaLcParenR"/>
            </a:pPr>
            <a:r>
              <a:rPr lang="cs-CZ" sz="2000" dirty="0" smtClean="0"/>
              <a:t>Stojí „život“ v opozici proti jakémukoli systému? Neexistují systémy, které nezahrnují totalitní nárok? </a:t>
            </a:r>
            <a:r>
              <a:rPr lang="cs-CZ" sz="2000" dirty="0" smtClean="0"/>
              <a:t>Anebo je každý systém „demoralizovaný“ (konzumní atd.)?</a:t>
            </a:r>
          </a:p>
          <a:p>
            <a:pPr marL="841248" lvl="2" indent="-457200">
              <a:buFont typeface="+mj-lt"/>
              <a:buAutoNum type="alphaLcParenR"/>
            </a:pPr>
            <a:r>
              <a:rPr lang="cs-CZ" sz="2000" dirty="0" smtClean="0"/>
              <a:t>VH: narušení příkrovu lži může být otřesem jen tam, kde je tvorba lži důsledně kontrolována. Tj. Havlova analýza vykročení do života v pravdě (zvoláním „král je nahý“) je přece jen platná jen pro systémy s důslednou kontrolou pravdy.</a:t>
            </a:r>
          </a:p>
          <a:p>
            <a:pPr marL="841248" lvl="2" indent="-457200">
              <a:buFont typeface="+mj-lt"/>
              <a:buAutoNum type="alphaLcParenR"/>
            </a:pPr>
            <a:endParaRPr lang="cs-CZ" sz="2000" dirty="0" smtClean="0"/>
          </a:p>
          <a:p>
            <a:pPr marL="658368" lvl="1" indent="-457200">
              <a:buFont typeface="+mj-lt"/>
              <a:buAutoNum type="arabicPeriod"/>
            </a:pPr>
            <a:r>
              <a:rPr lang="cs-CZ" sz="2400" dirty="0" smtClean="0"/>
              <a:t>Problémy s pojmem „identita“</a:t>
            </a:r>
          </a:p>
          <a:p>
            <a:pPr marL="841248" lvl="2" indent="-457200">
              <a:buFont typeface="+mj-lt"/>
              <a:buAutoNum type="alphaLcParenR"/>
            </a:pPr>
            <a:r>
              <a:rPr lang="cs-CZ" sz="2000" dirty="0" smtClean="0"/>
              <a:t>Jde o obecný pojem, který VH chápe ahistoricky (vztahuje k absolutnímu horizontu atd.)</a:t>
            </a:r>
          </a:p>
          <a:p>
            <a:pPr marL="841248" lvl="2" indent="-457200">
              <a:buFont typeface="+mj-lt"/>
              <a:buAutoNum type="alphaLcParenR"/>
            </a:pPr>
            <a:r>
              <a:rPr lang="cs-CZ" sz="2000" dirty="0" smtClean="0"/>
              <a:t>Jde o normativní pojem – spadání pod pojem „člověk“ předepisuje určité chování (VH 85: „žít alespoň do jisté míry v souladu sám se sebou… nebýt ponižován“; člověk je ve své podstatě vždy člověkem; např. zelinář „znovu nalezne svou potlačenou identitu“, 72).</a:t>
            </a:r>
            <a:endParaRPr lang="en-US" sz="2400" dirty="0"/>
          </a:p>
        </p:txBody>
      </p:sp>
    </p:spTree>
    <p:extLst>
      <p:ext uri="{BB962C8B-B14F-4D97-AF65-F5344CB8AC3E}">
        <p14:creationId xmlns:p14="http://schemas.microsoft.com/office/powerpoint/2010/main" val="4207689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699188"/>
          </a:xfrm>
        </p:spPr>
        <p:txBody>
          <a:bodyPr>
            <a:normAutofit fontScale="90000"/>
          </a:bodyPr>
          <a:lstStyle/>
          <a:p>
            <a:r>
              <a:rPr lang="cs-CZ" dirty="0" smtClean="0"/>
              <a:t>Otázky</a:t>
            </a:r>
            <a:endParaRPr lang="cs-CZ" dirty="0"/>
          </a:p>
        </p:txBody>
      </p:sp>
      <p:sp>
        <p:nvSpPr>
          <p:cNvPr id="3" name="Zástupný symbol pro obsah 2"/>
          <p:cNvSpPr>
            <a:spLocks noGrp="1"/>
          </p:cNvSpPr>
          <p:nvPr>
            <p:ph idx="1"/>
          </p:nvPr>
        </p:nvSpPr>
        <p:spPr/>
        <p:txBody>
          <a:bodyPr>
            <a:normAutofit/>
          </a:bodyPr>
          <a:lstStyle/>
          <a:p>
            <a:pPr marL="514350" indent="-514350">
              <a:buAutoNum type="arabicPeriod"/>
            </a:pPr>
            <a:r>
              <a:rPr lang="cs-CZ" sz="2800" dirty="0" smtClean="0"/>
              <a:t>Co si V. Havel představuje pod „krizí identity“?</a:t>
            </a:r>
          </a:p>
          <a:p>
            <a:pPr marL="800100" lvl="2" indent="0">
              <a:buNone/>
            </a:pPr>
            <a:r>
              <a:rPr lang="cs-CZ" sz="2400" dirty="0" smtClean="0"/>
              <a:t>(VH: „jedno ze základních témat moderního umění: téma lidské identity a existenciální schizofrenie“)</a:t>
            </a:r>
          </a:p>
          <a:p>
            <a:pPr marL="514350" indent="-514350">
              <a:buAutoNum type="arabicPeriod"/>
            </a:pPr>
            <a:r>
              <a:rPr lang="cs-CZ" sz="2800" dirty="0" smtClean="0"/>
              <a:t>Je to v nějakém vztahu k otázce po identitě osoby?</a:t>
            </a:r>
          </a:p>
          <a:p>
            <a:pPr marL="514350" indent="-514350">
              <a:buAutoNum type="arabicPeriod"/>
            </a:pPr>
            <a:r>
              <a:rPr lang="cs-CZ" sz="2800" dirty="0" smtClean="0"/>
              <a:t>Jak konkrétně souvisí krize identity s životem v (post)totalitní společnosti?</a:t>
            </a:r>
          </a:p>
        </p:txBody>
      </p:sp>
    </p:spTree>
    <p:extLst>
      <p:ext uri="{BB962C8B-B14F-4D97-AF65-F5344CB8AC3E}">
        <p14:creationId xmlns:p14="http://schemas.microsoft.com/office/powerpoint/2010/main" val="1335746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804582"/>
          </a:xfrm>
        </p:spPr>
        <p:txBody>
          <a:bodyPr/>
          <a:lstStyle/>
          <a:p>
            <a:r>
              <a:rPr lang="cs-CZ" dirty="0" smtClean="0"/>
              <a:t>Literatura:</a:t>
            </a:r>
            <a:endParaRPr lang="cs-CZ" dirty="0"/>
          </a:p>
        </p:txBody>
      </p:sp>
      <p:sp>
        <p:nvSpPr>
          <p:cNvPr id="3" name="Zástupný symbol pro obsah 2"/>
          <p:cNvSpPr>
            <a:spLocks noGrp="1"/>
          </p:cNvSpPr>
          <p:nvPr>
            <p:ph idx="1"/>
          </p:nvPr>
        </p:nvSpPr>
        <p:spPr>
          <a:xfrm>
            <a:off x="1103312" y="1330036"/>
            <a:ext cx="8946541" cy="4918363"/>
          </a:xfrm>
        </p:spPr>
        <p:txBody>
          <a:bodyPr>
            <a:normAutofit fontScale="92500" lnSpcReduction="10000"/>
          </a:bodyPr>
          <a:lstStyle/>
          <a:p>
            <a:pPr>
              <a:buFont typeface="Courier New" panose="02070309020205020404" pitchFamily="49" charset="0"/>
              <a:buChar char="o"/>
            </a:pPr>
            <a:r>
              <a:rPr lang="cs-CZ" sz="2400" i="1" dirty="0" smtClean="0"/>
              <a:t>V</a:t>
            </a:r>
            <a:r>
              <a:rPr lang="cs-CZ" sz="2400" dirty="0" smtClean="0"/>
              <a:t>. Havel, </a:t>
            </a:r>
            <a:r>
              <a:rPr lang="cs-CZ" sz="2400" i="1" dirty="0" smtClean="0"/>
              <a:t>Krize </a:t>
            </a:r>
            <a:r>
              <a:rPr lang="cs-CZ" sz="2400" i="1" dirty="0" smtClean="0"/>
              <a:t>identity</a:t>
            </a:r>
            <a:r>
              <a:rPr lang="cs-CZ" sz="2400" dirty="0" smtClean="0"/>
              <a:t>, in: </a:t>
            </a:r>
            <a:r>
              <a:rPr lang="cs-CZ" sz="2400" i="1" dirty="0" smtClean="0"/>
              <a:t>O lidskou identitu </a:t>
            </a:r>
            <a:r>
              <a:rPr lang="cs-CZ" sz="2400" dirty="0" smtClean="0"/>
              <a:t>(1982), Praha 1990, 349-351.</a:t>
            </a:r>
          </a:p>
          <a:p>
            <a:pPr>
              <a:buFont typeface="Courier New" panose="02070309020205020404" pitchFamily="49" charset="0"/>
              <a:buChar char="o"/>
            </a:pPr>
            <a:r>
              <a:rPr lang="cs-CZ" sz="2400" dirty="0" smtClean="0"/>
              <a:t>VH, </a:t>
            </a:r>
            <a:r>
              <a:rPr lang="cs-CZ" sz="2400" i="1" dirty="0" smtClean="0"/>
              <a:t>Moc </a:t>
            </a:r>
            <a:r>
              <a:rPr lang="cs-CZ" sz="2400" i="1" dirty="0" smtClean="0"/>
              <a:t>bezmocných </a:t>
            </a:r>
            <a:r>
              <a:rPr lang="cs-CZ" sz="2400" dirty="0" smtClean="0"/>
              <a:t>(1978), </a:t>
            </a:r>
            <a:r>
              <a:rPr lang="cs-CZ" sz="2400" dirty="0" err="1" smtClean="0"/>
              <a:t>tamt</a:t>
            </a:r>
            <a:r>
              <a:rPr lang="cs-CZ" sz="2400" dirty="0" smtClean="0"/>
              <a:t>., str. 55-133.</a:t>
            </a:r>
          </a:p>
          <a:p>
            <a:pPr>
              <a:buFont typeface="Courier New" panose="02070309020205020404" pitchFamily="49" charset="0"/>
              <a:buChar char="o"/>
            </a:pPr>
            <a:r>
              <a:rPr lang="cs-CZ" sz="2400" dirty="0" smtClean="0"/>
              <a:t>VH, </a:t>
            </a:r>
            <a:r>
              <a:rPr lang="cs-CZ" sz="2400" i="1" dirty="0" smtClean="0"/>
              <a:t>Dopis </a:t>
            </a:r>
            <a:r>
              <a:rPr lang="cs-CZ" sz="2400" i="1" dirty="0" smtClean="0"/>
              <a:t>Gustavu Husákovi</a:t>
            </a:r>
            <a:r>
              <a:rPr lang="cs-CZ" sz="2400" dirty="0" smtClean="0"/>
              <a:t> (1975), tam. Str. 19-49.</a:t>
            </a:r>
            <a:endParaRPr lang="cs-CZ" sz="2400" i="1" dirty="0" smtClean="0"/>
          </a:p>
          <a:p>
            <a:pPr marL="0" indent="-457200">
              <a:buNone/>
            </a:pPr>
            <a:r>
              <a:rPr lang="cs-CZ" sz="2400" dirty="0" smtClean="0"/>
              <a:t>Jonathan </a:t>
            </a:r>
            <a:r>
              <a:rPr lang="cs-CZ" sz="2400" dirty="0" err="1" smtClean="0"/>
              <a:t>Bolton</a:t>
            </a:r>
            <a:r>
              <a:rPr lang="cs-CZ" sz="2400" dirty="0" smtClean="0"/>
              <a:t>, </a:t>
            </a:r>
            <a:r>
              <a:rPr lang="cs-CZ" sz="2400" i="1" dirty="0" smtClean="0"/>
              <a:t>Světy disentu. Charta 77, </a:t>
            </a:r>
            <a:r>
              <a:rPr lang="cs-CZ" sz="2400" i="1" dirty="0" err="1" smtClean="0"/>
              <a:t>Plastic</a:t>
            </a:r>
            <a:r>
              <a:rPr lang="cs-CZ" sz="2400" i="1" dirty="0" smtClean="0"/>
              <a:t> </a:t>
            </a:r>
            <a:r>
              <a:rPr lang="cs-CZ" sz="2400" i="1" dirty="0" err="1" smtClean="0"/>
              <a:t>People</a:t>
            </a:r>
            <a:r>
              <a:rPr lang="cs-CZ" sz="2400" i="1" dirty="0" smtClean="0"/>
              <a:t> </a:t>
            </a:r>
            <a:r>
              <a:rPr lang="cs-CZ" sz="2400" i="1" dirty="0" err="1" smtClean="0"/>
              <a:t>of</a:t>
            </a:r>
            <a:r>
              <a:rPr lang="cs-CZ" sz="2400" i="1" dirty="0" smtClean="0"/>
              <a:t> </a:t>
            </a:r>
            <a:r>
              <a:rPr lang="cs-CZ" sz="2400" i="1" dirty="0" err="1" smtClean="0"/>
              <a:t>the</a:t>
            </a:r>
            <a:r>
              <a:rPr lang="cs-CZ" sz="2400" i="1" dirty="0" smtClean="0"/>
              <a:t> </a:t>
            </a:r>
            <a:r>
              <a:rPr lang="cs-CZ" sz="2400" i="1" dirty="0" err="1" smtClean="0"/>
              <a:t>Universe</a:t>
            </a:r>
            <a:r>
              <a:rPr lang="cs-CZ" sz="2400" i="1" dirty="0" smtClean="0"/>
              <a:t> a česká kultura za komunismu</a:t>
            </a:r>
            <a:r>
              <a:rPr lang="cs-CZ" sz="2400" dirty="0" smtClean="0"/>
              <a:t>, Praha 2015.</a:t>
            </a:r>
          </a:p>
          <a:p>
            <a:pPr marL="0" indent="-457200">
              <a:buNone/>
            </a:pPr>
            <a:r>
              <a:rPr lang="cs-CZ" sz="2400" dirty="0" smtClean="0"/>
              <a:t>Jiří Suk, Kristina Andělová (</a:t>
            </a:r>
            <a:r>
              <a:rPr lang="cs-CZ" sz="2400" dirty="0" err="1" smtClean="0"/>
              <a:t>eds</a:t>
            </a:r>
            <a:r>
              <a:rPr lang="cs-CZ" sz="2400" dirty="0" smtClean="0"/>
              <a:t>.),  </a:t>
            </a:r>
            <a:r>
              <a:rPr lang="cs-CZ" sz="2400" i="1" dirty="0" smtClean="0"/>
              <a:t>Jednoho dnes se v našem zelináři cosi vzbouří. Eseje o Moci bezmocných</a:t>
            </a:r>
            <a:r>
              <a:rPr lang="cs-CZ" sz="2400" dirty="0" smtClean="0"/>
              <a:t>, Praha 2016.</a:t>
            </a:r>
          </a:p>
          <a:p>
            <a:pPr marL="0" indent="-457200">
              <a:buNone/>
            </a:pPr>
            <a:r>
              <a:rPr lang="cs-CZ" sz="2400" dirty="0" smtClean="0"/>
              <a:t>M. Bendová, J. </a:t>
            </a:r>
            <a:r>
              <a:rPr lang="cs-CZ" sz="2400" dirty="0" err="1" smtClean="0"/>
              <a:t>Borovnaská</a:t>
            </a:r>
            <a:r>
              <a:rPr lang="cs-CZ" sz="2400" dirty="0" smtClean="0"/>
              <a:t>, D. </a:t>
            </a:r>
            <a:r>
              <a:rPr lang="cs-CZ" sz="2400" dirty="0" err="1" smtClean="0"/>
              <a:t>Vejdovodvá</a:t>
            </a:r>
            <a:r>
              <a:rPr lang="cs-CZ" sz="2400" dirty="0" smtClean="0"/>
              <a:t> (</a:t>
            </a:r>
            <a:r>
              <a:rPr lang="cs-CZ" sz="2400" dirty="0" err="1" smtClean="0"/>
              <a:t>eds</a:t>
            </a:r>
            <a:r>
              <a:rPr lang="cs-CZ" sz="2400" dirty="0" smtClean="0"/>
              <a:t>.), </a:t>
            </a:r>
            <a:r>
              <a:rPr lang="cs-CZ" sz="2400" i="1" dirty="0" smtClean="0"/>
              <a:t>Filosofie v podzemí – Filosofie v zázemí</a:t>
            </a:r>
            <a:r>
              <a:rPr lang="cs-CZ" sz="2400" dirty="0" smtClean="0"/>
              <a:t>. </a:t>
            </a:r>
            <a:r>
              <a:rPr lang="cs-CZ" sz="2400" i="1" dirty="0" smtClean="0"/>
              <a:t>Podoby filosofie v době normalizace a po sametové revoluci</a:t>
            </a:r>
            <a:r>
              <a:rPr lang="cs-CZ" sz="2400" dirty="0" smtClean="0"/>
              <a:t>, Praha: Nomáda 2013</a:t>
            </a:r>
            <a:r>
              <a:rPr lang="cs-CZ" sz="2400" dirty="0" smtClean="0"/>
              <a:t>.</a:t>
            </a:r>
          </a:p>
          <a:p>
            <a:pPr marL="0" indent="-457200">
              <a:buNone/>
            </a:pPr>
            <a:r>
              <a:rPr lang="cs-CZ" sz="2400" dirty="0" smtClean="0">
                <a:hlinkClick r:id="rId2"/>
              </a:rPr>
              <a:t>Charta 77</a:t>
            </a:r>
            <a:endParaRPr lang="cs-CZ" sz="2400" dirty="0" smtClean="0"/>
          </a:p>
          <a:p>
            <a:pPr marL="0" indent="-457200">
              <a:buNone/>
            </a:pPr>
            <a:r>
              <a:rPr lang="cs-CZ" sz="2400" dirty="0" smtClean="0">
                <a:hlinkClick r:id="rId3"/>
              </a:rPr>
              <a:t>Charta 08</a:t>
            </a:r>
            <a:endParaRPr lang="cs-CZ" sz="2400" dirty="0" smtClean="0"/>
          </a:p>
        </p:txBody>
      </p:sp>
    </p:spTree>
    <p:extLst>
      <p:ext uri="{BB962C8B-B14F-4D97-AF65-F5344CB8AC3E}">
        <p14:creationId xmlns:p14="http://schemas.microsoft.com/office/powerpoint/2010/main" val="2636112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83800"/>
          </a:xfrm>
        </p:spPr>
        <p:txBody>
          <a:bodyPr/>
          <a:lstStyle/>
          <a:p>
            <a:r>
              <a:rPr lang="cs-CZ" dirty="0" smtClean="0"/>
              <a:t>1. „Krize identity“ (1982)</a:t>
            </a:r>
            <a:endParaRPr lang="en-US" dirty="0"/>
          </a:p>
        </p:txBody>
      </p:sp>
      <p:sp>
        <p:nvSpPr>
          <p:cNvPr id="3" name="Zástupný symbol pro obsah 2"/>
          <p:cNvSpPr>
            <a:spLocks noGrp="1"/>
          </p:cNvSpPr>
          <p:nvPr>
            <p:ph idx="1"/>
          </p:nvPr>
        </p:nvSpPr>
        <p:spPr>
          <a:xfrm>
            <a:off x="1103312" y="1350818"/>
            <a:ext cx="8946541" cy="4897581"/>
          </a:xfrm>
        </p:spPr>
        <p:txBody>
          <a:bodyPr>
            <a:normAutofit/>
          </a:bodyPr>
          <a:lstStyle/>
          <a:p>
            <a:pPr>
              <a:buFont typeface="Courier New" panose="02070309020205020404" pitchFamily="49" charset="0"/>
              <a:buChar char="o"/>
            </a:pPr>
            <a:r>
              <a:rPr lang="cs-CZ" sz="2400" dirty="0" smtClean="0"/>
              <a:t>„kráva už není zvíře“ (</a:t>
            </a:r>
            <a:r>
              <a:rPr lang="cs-CZ" sz="2400" b="1" dirty="0" smtClean="0"/>
              <a:t>četba 349</a:t>
            </a:r>
            <a:r>
              <a:rPr lang="cs-CZ" sz="2400" dirty="0" smtClean="0"/>
              <a:t>)</a:t>
            </a:r>
          </a:p>
          <a:p>
            <a:pPr>
              <a:buFont typeface="Courier New" panose="02070309020205020404" pitchFamily="49" charset="0"/>
              <a:buChar char="o"/>
            </a:pPr>
            <a:r>
              <a:rPr lang="cs-CZ" sz="2400" dirty="0" smtClean="0"/>
              <a:t>„Severní Čechy… přestávají být kusem naší domoviny“</a:t>
            </a:r>
          </a:p>
          <a:p>
            <a:pPr>
              <a:buFont typeface="Courier New" panose="02070309020205020404" pitchFamily="49" charset="0"/>
              <a:buChar char="o"/>
            </a:pPr>
            <a:r>
              <a:rPr lang="cs-CZ" sz="2400" dirty="0" smtClean="0"/>
              <a:t>„člověk uchopil svět způsobem, kterým ho de facto ztratil“</a:t>
            </a:r>
          </a:p>
          <a:p>
            <a:pPr marL="0" indent="0">
              <a:buNone/>
            </a:pPr>
            <a:r>
              <a:rPr lang="cs-CZ" sz="2400" u="sng" dirty="0" smtClean="0"/>
              <a:t>Důvody</a:t>
            </a:r>
            <a:r>
              <a:rPr lang="cs-CZ" sz="2400" dirty="0" smtClean="0"/>
              <a:t>: „krize zkušenosti absolutního horizontu“, „krize bytostné odpovědnosti člověka ke světu a za svět“ (349)</a:t>
            </a:r>
          </a:p>
          <a:p>
            <a:pPr>
              <a:buFont typeface="Courier New" panose="02070309020205020404" pitchFamily="49" charset="0"/>
              <a:buChar char="o"/>
            </a:pPr>
            <a:r>
              <a:rPr lang="cs-CZ" sz="2400" dirty="0" smtClean="0"/>
              <a:t>„kde není tato odpovědnost… mizí nevyhnutelně i identita jako jeho tímto vztahem dané a nezaměnitelné místo ve světě“ (349)</a:t>
            </a:r>
          </a:p>
          <a:p>
            <a:pPr>
              <a:buFont typeface="Courier New" panose="02070309020205020404" pitchFamily="49" charset="0"/>
              <a:buChar char="o"/>
            </a:pPr>
            <a:r>
              <a:rPr lang="cs-CZ" sz="2400" dirty="0" smtClean="0"/>
              <a:t>spojené nádoby: „rozpad </a:t>
            </a:r>
            <a:r>
              <a:rPr lang="cs-CZ" sz="2400" dirty="0" err="1" smtClean="0"/>
              <a:t>exist</a:t>
            </a:r>
            <a:r>
              <a:rPr lang="cs-CZ" sz="2400" dirty="0" smtClean="0"/>
              <a:t>. prostoru“ – „rozpad identity“</a:t>
            </a:r>
          </a:p>
          <a:p>
            <a:pPr>
              <a:buFont typeface="Courier New" panose="02070309020205020404" pitchFamily="49" charset="0"/>
              <a:buChar char="o"/>
            </a:pPr>
            <a:r>
              <a:rPr lang="cs-CZ" sz="2400" dirty="0" smtClean="0"/>
              <a:t>důsledky: „stádnost konzumního života“, „rozpad člověka do … </a:t>
            </a:r>
            <a:r>
              <a:rPr lang="cs-CZ" sz="2400" dirty="0" err="1" smtClean="0"/>
              <a:t>zanonymizovaných</a:t>
            </a:r>
            <a:r>
              <a:rPr lang="cs-CZ" sz="2400" dirty="0" smtClean="0"/>
              <a:t> funkcí“, bezmoc vůči spol. makrostrukturám, přizpůsobení se (spokojenost)</a:t>
            </a:r>
            <a:endParaRPr lang="en-US" sz="2400" dirty="0"/>
          </a:p>
        </p:txBody>
      </p:sp>
    </p:spTree>
    <p:extLst>
      <p:ext uri="{BB962C8B-B14F-4D97-AF65-F5344CB8AC3E}">
        <p14:creationId xmlns:p14="http://schemas.microsoft.com/office/powerpoint/2010/main" val="330012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Co zde znamená </a:t>
            </a:r>
            <a:r>
              <a:rPr lang="cs-CZ" dirty="0"/>
              <a:t>„identita“?</a:t>
            </a:r>
            <a:br>
              <a:rPr lang="cs-CZ" dirty="0"/>
            </a:br>
            <a:endParaRPr lang="en-US" dirty="0"/>
          </a:p>
        </p:txBody>
      </p:sp>
      <p:sp>
        <p:nvSpPr>
          <p:cNvPr id="3" name="Zástupný symbol pro obsah 2"/>
          <p:cNvSpPr>
            <a:spLocks noGrp="1"/>
          </p:cNvSpPr>
          <p:nvPr>
            <p:ph idx="1"/>
          </p:nvPr>
        </p:nvSpPr>
        <p:spPr>
          <a:xfrm>
            <a:off x="1103312" y="1737360"/>
            <a:ext cx="8946541" cy="4511039"/>
          </a:xfrm>
        </p:spPr>
        <p:txBody>
          <a:bodyPr>
            <a:normAutofit/>
          </a:bodyPr>
          <a:lstStyle/>
          <a:p>
            <a:pPr>
              <a:buFont typeface="Courier New" panose="02070309020205020404" pitchFamily="49" charset="0"/>
              <a:buChar char="o"/>
            </a:pPr>
            <a:r>
              <a:rPr lang="cs-CZ" sz="2400" dirty="0" smtClean="0"/>
              <a:t>nezaměnitelné místo ve světě dané odpovědností jako základ smysluplného vztahu člověka k jeho okolí</a:t>
            </a:r>
          </a:p>
          <a:p>
            <a:pPr>
              <a:buFont typeface="Courier New" panose="02070309020205020404" pitchFamily="49" charset="0"/>
              <a:buChar char="o"/>
            </a:pPr>
            <a:r>
              <a:rPr lang="cs-CZ" sz="2400" dirty="0" smtClean="0"/>
              <a:t>„vlastní uchopení světa a odpovědnost za něj“ (350)</a:t>
            </a:r>
          </a:p>
          <a:p>
            <a:pPr>
              <a:buFont typeface="Courier New" panose="02070309020205020404" pitchFamily="49" charset="0"/>
              <a:buChar char="o"/>
            </a:pPr>
            <a:r>
              <a:rPr lang="cs-CZ" sz="2400" dirty="0" smtClean="0"/>
              <a:t>„čím každý z nás původně je, resp. má – nezávisle na stavu světa – základní možnost se stát, totiž … svéprávná lidská bytost, schopná odpovědnosti ke světu a za svět“ (351)</a:t>
            </a:r>
          </a:p>
          <a:p>
            <a:pPr marL="0" indent="0">
              <a:buNone/>
            </a:pPr>
            <a:r>
              <a:rPr lang="cs-CZ" sz="2400" u="sng" dirty="0" smtClean="0"/>
              <a:t>„Identita“</a:t>
            </a:r>
            <a:endParaRPr lang="cs-CZ" sz="2400" dirty="0" smtClean="0"/>
          </a:p>
          <a:p>
            <a:pPr>
              <a:buFont typeface="Courier New" panose="02070309020205020404" pitchFamily="49" charset="0"/>
              <a:buChar char="o"/>
            </a:pPr>
            <a:r>
              <a:rPr lang="cs-CZ" sz="2400" dirty="0" smtClean="0"/>
              <a:t>nikoli primárně diachronní identita osoby</a:t>
            </a:r>
          </a:p>
          <a:p>
            <a:pPr>
              <a:buFont typeface="Courier New" panose="02070309020205020404" pitchFamily="49" charset="0"/>
              <a:buChar char="o"/>
            </a:pPr>
            <a:r>
              <a:rPr lang="cs-CZ" sz="2400" dirty="0" smtClean="0"/>
              <a:t>nýbrž účast na tom (totožnost s tím), čím každý „původně je, resp. může být“: člověkem („lidská identita“, „lidství“)</a:t>
            </a:r>
          </a:p>
        </p:txBody>
      </p:sp>
    </p:spTree>
    <p:extLst>
      <p:ext uri="{BB962C8B-B14F-4D97-AF65-F5344CB8AC3E}">
        <p14:creationId xmlns:p14="http://schemas.microsoft.com/office/powerpoint/2010/main" val="556098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a:xfrm>
            <a:off x="1103312" y="1737360"/>
            <a:ext cx="8946541" cy="4511039"/>
          </a:xfrm>
        </p:spPr>
        <p:txBody>
          <a:bodyPr>
            <a:normAutofit/>
          </a:bodyPr>
          <a:lstStyle/>
          <a:p>
            <a:pPr marL="0" indent="0">
              <a:buNone/>
            </a:pPr>
            <a:r>
              <a:rPr lang="cs-CZ" sz="2400" u="sng" dirty="0" smtClean="0"/>
              <a:t>Jak lze tento pojem „identity“ filosoficky uchopit?</a:t>
            </a:r>
            <a:endParaRPr lang="cs-CZ" sz="2400" dirty="0" smtClean="0"/>
          </a:p>
          <a:p>
            <a:pPr>
              <a:buFont typeface="Courier New" panose="02070309020205020404" pitchFamily="49" charset="0"/>
              <a:buChar char="o"/>
            </a:pPr>
            <a:r>
              <a:rPr lang="cs-CZ" sz="2400" dirty="0" smtClean="0"/>
              <a:t>identita = svébytnost jsoucna, z níž plynou vztahy k jiným jsoucnům (Havel: „smysl pro integritu bytí, vzájemnou souvislost jsoucen, pro jejich svébytnost“, 349)</a:t>
            </a:r>
          </a:p>
          <a:p>
            <a:pPr>
              <a:buFont typeface="Courier New" panose="02070309020205020404" pitchFamily="49" charset="0"/>
              <a:buChar char="o"/>
            </a:pPr>
            <a:r>
              <a:rPr lang="cs-CZ" sz="2400" dirty="0" smtClean="0"/>
              <a:t>pojem identita funguje jako výraz podtrhující skutečnost, že daná bytost či věc spadá do své kategorie jen za dodržení určitých podmínek</a:t>
            </a:r>
          </a:p>
          <a:p>
            <a:pPr lvl="1">
              <a:buFont typeface="Courier New" panose="02070309020205020404" pitchFamily="49" charset="0"/>
              <a:buChar char="o"/>
            </a:pPr>
            <a:r>
              <a:rPr lang="cs-CZ" sz="2200" dirty="0" smtClean="0"/>
              <a:t>Kráva už není zvíře (a tedy není ani kráva): ztratila část toho, co z ní krávu činilo</a:t>
            </a:r>
          </a:p>
          <a:p>
            <a:pPr lvl="1">
              <a:buFont typeface="Courier New" panose="02070309020205020404" pitchFamily="49" charset="0"/>
              <a:buChar char="o"/>
            </a:pPr>
            <a:r>
              <a:rPr lang="cs-CZ" sz="2200" dirty="0" smtClean="0"/>
              <a:t>Lidská identita plodu: uznávám „lidskou identitu plodu“ od početí vs. (opačný názor) – „není legitimní přisuzovat lidskou identitu“ nenarozeným dětem.</a:t>
            </a:r>
          </a:p>
        </p:txBody>
      </p:sp>
    </p:spTree>
    <p:extLst>
      <p:ext uri="{BB962C8B-B14F-4D97-AF65-F5344CB8AC3E}">
        <p14:creationId xmlns:p14="http://schemas.microsoft.com/office/powerpoint/2010/main" val="2707286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endParaRPr lang="cs-CZ"/>
          </a:p>
        </p:txBody>
      </p:sp>
      <p:sp>
        <p:nvSpPr>
          <p:cNvPr id="2" name="Zástupný symbol pro obsah 1"/>
          <p:cNvSpPr>
            <a:spLocks noGrp="1"/>
          </p:cNvSpPr>
          <p:nvPr>
            <p:ph idx="1"/>
          </p:nvPr>
        </p:nvSpPr>
        <p:spPr/>
        <p:txBody>
          <a:bodyPr>
            <a:normAutofit fontScale="92500" lnSpcReduction="10000"/>
          </a:bodyPr>
          <a:lstStyle/>
          <a:p>
            <a:pPr marL="109728" indent="0">
              <a:buNone/>
            </a:pPr>
            <a:r>
              <a:rPr lang="cs-CZ" sz="2600" u="sng" dirty="0" smtClean="0"/>
              <a:t>Identita jako vztah spadání pod obecný pojem:</a:t>
            </a:r>
          </a:p>
          <a:p>
            <a:pPr marL="800100" lvl="1" indent="-342900"/>
            <a:r>
              <a:rPr lang="cs-CZ" sz="2400" dirty="0" smtClean="0"/>
              <a:t>Má-li jednotlivá bytost, věc či událost význačné rysy, můžeme ji identifikovat jako „člověka“, „krávu“, jako určitou chorobu  atd.</a:t>
            </a:r>
          </a:p>
          <a:p>
            <a:pPr marL="800100" lvl="1" indent="-342900"/>
            <a:r>
              <a:rPr lang="cs-CZ" sz="2400" dirty="0" smtClean="0"/>
              <a:t>Identifikace – vřazení do skupiny, do obecné třídy</a:t>
            </a:r>
          </a:p>
          <a:p>
            <a:pPr marL="800100" lvl="1" indent="-342900"/>
            <a:r>
              <a:rPr lang="cs-CZ" sz="2400" dirty="0" smtClean="0"/>
              <a:t>„Krize identity“ (např. </a:t>
            </a:r>
            <a:r>
              <a:rPr lang="cs-CZ" sz="2400" i="1" dirty="0" smtClean="0"/>
              <a:t>Dopis</a:t>
            </a:r>
            <a:r>
              <a:rPr lang="cs-CZ" sz="2400" dirty="0" smtClean="0"/>
              <a:t>, 30) = není krize osobní identity, ale „krize lidské identity“, „rozpad totožnosti člověka se sebou samým“; systém „vyžadující, aby byl někým jiným, než je“ (</a:t>
            </a:r>
            <a:r>
              <a:rPr lang="cs-CZ" sz="2400" dirty="0" err="1" smtClean="0"/>
              <a:t>tamt</a:t>
            </a:r>
            <a:r>
              <a:rPr lang="cs-CZ" sz="2400" dirty="0" smtClean="0"/>
              <a:t>.)</a:t>
            </a:r>
          </a:p>
          <a:p>
            <a:pPr marL="800100" lvl="1" indent="-342900"/>
            <a:r>
              <a:rPr lang="cs-CZ" sz="2400" dirty="0" smtClean="0"/>
              <a:t>tj. krize je oddálení jedince od „jeho“ lidství, popření jeho „</a:t>
            </a:r>
            <a:r>
              <a:rPr lang="cs-CZ" sz="2400" dirty="0"/>
              <a:t>lidství</a:t>
            </a:r>
            <a:r>
              <a:rPr lang="cs-CZ" sz="2400" dirty="0" smtClean="0"/>
              <a:t>“(?).</a:t>
            </a:r>
            <a:endParaRPr lang="cs-CZ" sz="2400" dirty="0"/>
          </a:p>
          <a:p>
            <a:pPr marL="164592" indent="0">
              <a:buNone/>
            </a:pPr>
            <a:r>
              <a:rPr lang="cs-CZ" sz="2600" u="sng" dirty="0" smtClean="0"/>
              <a:t>Dva problémy </a:t>
            </a:r>
            <a:endParaRPr lang="cs-CZ" sz="2600" dirty="0" smtClean="0"/>
          </a:p>
          <a:p>
            <a:pPr marL="621792" indent="-457200">
              <a:buFont typeface="Courier New" panose="02070309020205020404" pitchFamily="49" charset="0"/>
              <a:buChar char="o"/>
            </a:pPr>
            <a:r>
              <a:rPr lang="cs-CZ" sz="2400" dirty="0" smtClean="0"/>
              <a:t>Historičnost vs. Ahistoričnost</a:t>
            </a:r>
          </a:p>
          <a:p>
            <a:pPr marL="621792" indent="-457200">
              <a:buFont typeface="Courier New" panose="02070309020205020404" pitchFamily="49" charset="0"/>
              <a:buChar char="o"/>
            </a:pPr>
            <a:r>
              <a:rPr lang="cs-CZ" sz="2400" dirty="0" smtClean="0"/>
              <a:t>Popisnost vs. </a:t>
            </a:r>
            <a:r>
              <a:rPr lang="cs-CZ" sz="2400" dirty="0" err="1" smtClean="0"/>
              <a:t>normativita</a:t>
            </a:r>
            <a:endParaRPr lang="cs-CZ" sz="2400" dirty="0" smtClean="0"/>
          </a:p>
        </p:txBody>
      </p:sp>
    </p:spTree>
    <p:extLst>
      <p:ext uri="{BB962C8B-B14F-4D97-AF65-F5344CB8AC3E}">
        <p14:creationId xmlns:p14="http://schemas.microsoft.com/office/powerpoint/2010/main" val="1789574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endParaRPr lang="cs-CZ"/>
          </a:p>
        </p:txBody>
      </p:sp>
      <p:sp>
        <p:nvSpPr>
          <p:cNvPr id="2" name="Zástupný symbol pro obsah 1"/>
          <p:cNvSpPr>
            <a:spLocks noGrp="1"/>
          </p:cNvSpPr>
          <p:nvPr>
            <p:ph idx="1"/>
          </p:nvPr>
        </p:nvSpPr>
        <p:spPr>
          <a:xfrm>
            <a:off x="1103312" y="1737360"/>
            <a:ext cx="8946541" cy="4511040"/>
          </a:xfrm>
        </p:spPr>
        <p:txBody>
          <a:bodyPr>
            <a:normAutofit fontScale="92500" lnSpcReduction="20000"/>
          </a:bodyPr>
          <a:lstStyle/>
          <a:p>
            <a:pPr marL="109728" indent="0">
              <a:buNone/>
            </a:pPr>
            <a:r>
              <a:rPr lang="cs-CZ" sz="2400" u="sng" dirty="0" smtClean="0"/>
              <a:t>1. Historičnost vs. Ahistoričnost</a:t>
            </a:r>
          </a:p>
          <a:p>
            <a:pPr marL="109728" indent="0">
              <a:buNone/>
            </a:pPr>
            <a:r>
              <a:rPr lang="cs-CZ" sz="2400" dirty="0" smtClean="0"/>
              <a:t>Pojmy jako „člověk“ („lidský“) mohou být platné ahistoricky, jednou provždy </a:t>
            </a:r>
            <a:br>
              <a:rPr lang="cs-CZ" sz="2400" dirty="0" smtClean="0"/>
            </a:br>
            <a:r>
              <a:rPr lang="cs-CZ" sz="2400" dirty="0" smtClean="0"/>
              <a:t>(</a:t>
            </a:r>
            <a:r>
              <a:rPr lang="cs-CZ" sz="2400" dirty="0" err="1" smtClean="0"/>
              <a:t>nápr</a:t>
            </a:r>
            <a:r>
              <a:rPr lang="cs-CZ" sz="2400" dirty="0" smtClean="0"/>
              <a:t>. práva člověka, jsou-li chápána jako „přirozená), anebo historicky, jako proměnlivé, závislé na době a společnosti</a:t>
            </a:r>
          </a:p>
          <a:p>
            <a:pPr marL="109728" indent="0">
              <a:buNone/>
            </a:pPr>
            <a:r>
              <a:rPr lang="cs-CZ" sz="2400" u="sng" dirty="0" smtClean="0"/>
              <a:t>2. Popisné vs. normativní (preskriptivní) pojmy</a:t>
            </a:r>
            <a:endParaRPr lang="cs-CZ" sz="2400" dirty="0" smtClean="0"/>
          </a:p>
          <a:p>
            <a:pPr marL="109728" indent="0">
              <a:buNone/>
            </a:pPr>
            <a:r>
              <a:rPr lang="cs-CZ" sz="2400" dirty="0" smtClean="0"/>
              <a:t>Pojem „člověk“ může sloužit čistě k popisu určitého organismu (podčeleď hominidi, rod homo sapiens sapiens), nebo k preskriptivní (z uplatnění pojmu člověk, zvíře… plynou </a:t>
            </a:r>
            <a:r>
              <a:rPr lang="cs-CZ" sz="2400" dirty="0" err="1" smtClean="0"/>
              <a:t>urč</a:t>
            </a:r>
            <a:r>
              <a:rPr lang="cs-CZ" sz="2400" dirty="0" smtClean="0"/>
              <a:t>. zákazy či příkazy stran chování ve vztahu k němu, např. zákaz testování kosmetiky na lidech, na zvířatech…)</a:t>
            </a:r>
          </a:p>
          <a:p>
            <a:pPr marL="109728" indent="0">
              <a:buNone/>
            </a:pPr>
            <a:r>
              <a:rPr lang="cs-CZ" sz="2400" u="sng" dirty="0" smtClean="0"/>
              <a:t>Havel</a:t>
            </a:r>
            <a:r>
              <a:rPr lang="cs-CZ" sz="2400" dirty="0" smtClean="0"/>
              <a:t>: užívá termín „člověk“ (lidská identita) spíše ahistoricky („zkušenost absolutního horizontu“ apod.) a normativně.</a:t>
            </a:r>
          </a:p>
          <a:p>
            <a:pPr marL="109728" indent="0">
              <a:buNone/>
            </a:pPr>
            <a:r>
              <a:rPr lang="cs-CZ" sz="2400" dirty="0" smtClean="0"/>
              <a:t>- kombinace existencialismu („existenciální prostor“, „odcizení“ atd..), etického uvažování a teze o absolutním horizontu (zřejmě spíše ne-náboženské povahy).</a:t>
            </a:r>
          </a:p>
        </p:txBody>
      </p:sp>
    </p:spTree>
    <p:extLst>
      <p:ext uri="{BB962C8B-B14F-4D97-AF65-F5344CB8AC3E}">
        <p14:creationId xmlns:p14="http://schemas.microsoft.com/office/powerpoint/2010/main" val="3675897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3. Identita a post-totalitní společnost (</a:t>
            </a:r>
            <a:r>
              <a:rPr lang="cs-CZ" i="1" smtClean="0"/>
              <a:t>Moc bezmocných</a:t>
            </a:r>
            <a:r>
              <a:rPr lang="cs-CZ" smtClean="0"/>
              <a:t>)</a:t>
            </a:r>
            <a:endParaRPr lang="en-US"/>
          </a:p>
        </p:txBody>
      </p:sp>
      <p:sp>
        <p:nvSpPr>
          <p:cNvPr id="3" name="Zástupný symbol pro obsah 2"/>
          <p:cNvSpPr>
            <a:spLocks noGrp="1"/>
          </p:cNvSpPr>
          <p:nvPr>
            <p:ph idx="1"/>
          </p:nvPr>
        </p:nvSpPr>
        <p:spPr/>
        <p:txBody>
          <a:bodyPr>
            <a:normAutofit/>
          </a:bodyPr>
          <a:lstStyle/>
          <a:p>
            <a:pPr marL="0" indent="0">
              <a:buNone/>
            </a:pPr>
            <a:r>
              <a:rPr lang="cs-CZ" sz="2400" dirty="0" smtClean="0"/>
              <a:t>Téma: úvaha  možnostech bez-mocných („disidentů“)</a:t>
            </a:r>
          </a:p>
          <a:p>
            <a:pPr marL="0" indent="0">
              <a:buNone/>
            </a:pPr>
            <a:r>
              <a:rPr lang="cs-CZ" sz="2400" dirty="0" smtClean="0"/>
              <a:t>Struktura:</a:t>
            </a:r>
          </a:p>
          <a:p>
            <a:pPr marL="457200" indent="-457200">
              <a:buAutoNum type="alphaUcPeriod"/>
            </a:pPr>
            <a:r>
              <a:rPr lang="cs-CZ" sz="2400" dirty="0" smtClean="0"/>
              <a:t>Charakteristika moci ve východním bloku (II.-VI.)</a:t>
            </a:r>
          </a:p>
          <a:p>
            <a:pPr marL="457200" indent="-457200">
              <a:buAutoNum type="alphaUcPeriod"/>
            </a:pPr>
            <a:r>
              <a:rPr lang="cs-CZ" sz="2400" dirty="0" smtClean="0"/>
              <a:t>Vzpoura v post-totalitním režimu (VII.-XI.)</a:t>
            </a:r>
          </a:p>
          <a:p>
            <a:pPr marL="457200" indent="-457200">
              <a:buAutoNum type="alphaUcPeriod"/>
            </a:pPr>
            <a:r>
              <a:rPr lang="cs-CZ" sz="2400" dirty="0" smtClean="0"/>
              <a:t>Výklad Charty 77 (XII.-XIX.)</a:t>
            </a:r>
          </a:p>
          <a:p>
            <a:pPr marL="457200" indent="-457200">
              <a:buAutoNum type="alphaUcPeriod"/>
            </a:pPr>
            <a:r>
              <a:rPr lang="cs-CZ" sz="2400" dirty="0" smtClean="0"/>
              <a:t>Širší kontext problému (XX.-XXII.)</a:t>
            </a:r>
            <a:endParaRPr lang="en-US" sz="2400" dirty="0"/>
          </a:p>
        </p:txBody>
      </p:sp>
    </p:spTree>
    <p:extLst>
      <p:ext uri="{BB962C8B-B14F-4D97-AF65-F5344CB8AC3E}">
        <p14:creationId xmlns:p14="http://schemas.microsoft.com/office/powerpoint/2010/main" val="924966232"/>
      </p:ext>
    </p:extLst>
  </p:cSld>
  <p:clrMapOvr>
    <a:masterClrMapping/>
  </p:clrMapOvr>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1468</TotalTime>
  <Words>1385</Words>
  <Application>Microsoft Office PowerPoint</Application>
  <PresentationFormat>Širokoúhlá obrazovka</PresentationFormat>
  <Paragraphs>104</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Calibri</vt:lpstr>
      <vt:lpstr>Calibri Light</vt:lpstr>
      <vt:lpstr>Courier New</vt:lpstr>
      <vt:lpstr>Retrospektiva</vt:lpstr>
      <vt:lpstr>V. Havel – krize identity a „Moc bezmocných“</vt:lpstr>
      <vt:lpstr>Otázky</vt:lpstr>
      <vt:lpstr>Literatura:</vt:lpstr>
      <vt:lpstr>1. „Krize identity“ (1982)</vt:lpstr>
      <vt:lpstr>2. Co zde znamená „identita“? </vt:lpstr>
      <vt:lpstr>Prezentace aplikace PowerPoint</vt:lpstr>
      <vt:lpstr>Prezentace aplikace PowerPoint</vt:lpstr>
      <vt:lpstr>Prezentace aplikace PowerPoint</vt:lpstr>
      <vt:lpstr>3. Identita a post-totalitní společnost (Moc bezmocných)</vt:lpstr>
      <vt:lpstr>A. Charakteristika moci ve východním bloku (II.-VI.) </vt:lpstr>
      <vt:lpstr>„Život ve lži“</vt:lpstr>
      <vt:lpstr>„Krize identity samé“</vt:lpstr>
      <vt:lpstr>B. Vzpoura v post-totalitním režimu</vt:lpstr>
      <vt:lpstr>Prezentace aplikace PowerPoint</vt:lpstr>
      <vt:lpstr>C. Výklad Charty 77</vt:lpstr>
      <vt:lpstr>D. Širší kontext problému</vt:lpstr>
      <vt:lpstr>Problémy</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Filosofický problém osobní identity Kurz spol. základu 2016/2017</dc:title>
  <dc:creator>pc</dc:creator>
  <cp:lastModifiedBy>Jakub Čapek</cp:lastModifiedBy>
  <cp:revision>130</cp:revision>
  <cp:lastPrinted>2018-03-19T12:31:04Z</cp:lastPrinted>
  <dcterms:created xsi:type="dcterms:W3CDTF">2016-10-03T08:26:47Z</dcterms:created>
  <dcterms:modified xsi:type="dcterms:W3CDTF">2018-03-19T12:31:16Z</dcterms:modified>
</cp:coreProperties>
</file>