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1" r:id="rId4"/>
    <p:sldId id="262" r:id="rId5"/>
    <p:sldId id="263" r:id="rId6"/>
    <p:sldId id="280" r:id="rId7"/>
    <p:sldId id="264" r:id="rId8"/>
    <p:sldId id="266" r:id="rId9"/>
    <p:sldId id="265" r:id="rId10"/>
    <p:sldId id="269" r:id="rId11"/>
    <p:sldId id="258" r:id="rId12"/>
    <p:sldId id="260" r:id="rId13"/>
    <p:sldId id="270" r:id="rId14"/>
    <p:sldId id="274" r:id="rId15"/>
    <p:sldId id="271" r:id="rId16"/>
    <p:sldId id="272" r:id="rId17"/>
    <p:sldId id="273" r:id="rId18"/>
    <p:sldId id="275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4" autoAdjust="0"/>
    <p:restoredTop sz="91255" autoAdjust="0"/>
  </p:normalViewPr>
  <p:slideViewPr>
    <p:cSldViewPr>
      <p:cViewPr varScale="1">
        <p:scale>
          <a:sx n="92" d="100"/>
          <a:sy n="92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98570-9489-4118-A8DB-B945E173EFE5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975E2-98C4-49FC-B73C-B7357BE5C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example – me, the others</a:t>
            </a:r>
            <a:r>
              <a:rPr lang="en-US" baseline="0" dirty="0" smtClean="0"/>
              <a:t> -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75E2-98C4-49FC-B73C-B7357BE5C16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2776F6-015A-4B73-A567-EEAAF1505802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Variables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 </a:t>
            </a:r>
            <a:r>
              <a:rPr lang="en-US" dirty="0" err="1" smtClean="0"/>
              <a:t>Hrom</a:t>
            </a:r>
            <a:r>
              <a:rPr lang="cs-CZ" dirty="0" smtClean="0"/>
              <a:t>ádková, </a:t>
            </a:r>
            <a:r>
              <a:rPr lang="en-US" dirty="0" smtClean="0"/>
              <a:t>4</a:t>
            </a:r>
            <a:r>
              <a:rPr lang="en-US" dirty="0" smtClean="0"/>
              <a:t>.11.2010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81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Applied Econometrics JEM007, IES</a:t>
            </a:r>
            <a:endParaRPr lang="cs-CZ" dirty="0"/>
          </a:p>
          <a:p>
            <a:r>
              <a:rPr lang="cs-CZ" dirty="0" smtClean="0"/>
              <a:t>Lecture </a:t>
            </a:r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IV:</a:t>
            </a:r>
            <a:br>
              <a:rPr lang="en-US" dirty="0" smtClean="0"/>
            </a:br>
            <a:r>
              <a:rPr lang="en-US" sz="2200" dirty="0" smtClean="0"/>
              <a:t>3. </a:t>
            </a:r>
            <a:r>
              <a:rPr lang="en-US" sz="2200" dirty="0" err="1" smtClean="0"/>
              <a:t>Heterogenous</a:t>
            </a:r>
            <a:r>
              <a:rPr lang="en-US" sz="2200" dirty="0" smtClean="0"/>
              <a:t> treatment effects </a:t>
            </a:r>
            <a:r>
              <a:rPr lang="en-US" sz="2200" dirty="0" smtClean="0"/>
              <a:t>I</a:t>
            </a:r>
            <a:endParaRPr lang="en-US" sz="2200" dirty="0"/>
          </a:p>
        </p:txBody>
      </p:sp>
      <p:sp>
        <p:nvSpPr>
          <p:cNvPr id="20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>
                <a:solidFill>
                  <a:schemeClr val="accent2"/>
                </a:solidFill>
              </a:rPr>
              <a:t>Problem:</a:t>
            </a:r>
          </a:p>
          <a:p>
            <a:r>
              <a:rPr lang="en-US" sz="2600" dirty="0" smtClean="0"/>
              <a:t>Changes in instrumental variable Z drive into treatment people with higher expected gains</a:t>
            </a:r>
          </a:p>
          <a:p>
            <a:r>
              <a:rPr lang="en-US" sz="2600" dirty="0" smtClean="0"/>
              <a:t>Example: as IV for education we use costs of education – e.g. distance to college</a:t>
            </a:r>
          </a:p>
          <a:p>
            <a:pPr lvl="1"/>
            <a:r>
              <a:rPr lang="en-US" sz="2100" dirty="0" smtClean="0"/>
              <a:t>Exclusion restriction: proximity to college should not have any effect on wage other than through education</a:t>
            </a:r>
          </a:p>
          <a:p>
            <a:pPr lvl="1"/>
            <a:r>
              <a:rPr lang="en-US" sz="2100" dirty="0" smtClean="0"/>
              <a:t>Result: observed distribution of ability of college students is different for low-costs and high costs students</a:t>
            </a:r>
          </a:p>
          <a:p>
            <a:pPr lvl="1"/>
            <a:r>
              <a:rPr lang="en-US" sz="2100" dirty="0" smtClean="0"/>
              <a:t>Q1: what differences in distribution would you expect?</a:t>
            </a:r>
          </a:p>
          <a:p>
            <a:pPr lvl="1"/>
            <a:r>
              <a:rPr lang="en-US" sz="2100" dirty="0" smtClean="0"/>
              <a:t>Q2: if I randomly assign costs to individuals, do I solve the baseline problem?</a:t>
            </a:r>
            <a:endParaRPr lang="en-GB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IV:</a:t>
            </a:r>
            <a:br>
              <a:rPr lang="en-US" dirty="0" smtClean="0"/>
            </a:br>
            <a:r>
              <a:rPr lang="en-US" sz="2200" dirty="0" smtClean="0"/>
              <a:t>3. </a:t>
            </a:r>
            <a:r>
              <a:rPr lang="en-US" sz="2200" dirty="0" err="1" smtClean="0"/>
              <a:t>H</a:t>
            </a:r>
            <a:r>
              <a:rPr lang="en-US" sz="2200" dirty="0" err="1" smtClean="0"/>
              <a:t>eterogenous</a:t>
            </a:r>
            <a:r>
              <a:rPr lang="en-US" sz="2200" dirty="0" smtClean="0"/>
              <a:t> treatment effects II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LATE – local average treatment effect for IV</a:t>
            </a:r>
          </a:p>
          <a:p>
            <a:r>
              <a:rPr lang="en-US" sz="2400" dirty="0" smtClean="0"/>
              <a:t>We only measure the effect of treatment on the people whose switch from untreated to treated is triggered by the instrumental variable</a:t>
            </a:r>
          </a:p>
          <a:p>
            <a:pPr lvl="1"/>
            <a:r>
              <a:rPr lang="en-US" sz="2100" dirty="0" smtClean="0"/>
              <a:t>Ex: our identification strategy identifies the return to education only for the subset of population that is sensitive to costs</a:t>
            </a:r>
          </a:p>
          <a:p>
            <a:r>
              <a:rPr lang="en-US" sz="2400" dirty="0" smtClean="0"/>
              <a:t>The group of “movers” from treated to untreated is not representative of whole population (“local” effect)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IV:</a:t>
            </a:r>
            <a:br>
              <a:rPr lang="en-US" dirty="0" smtClean="0"/>
            </a:br>
            <a:r>
              <a:rPr lang="en-US" sz="2200" dirty="0" smtClean="0"/>
              <a:t>3. </a:t>
            </a:r>
            <a:r>
              <a:rPr lang="en-US" sz="2200" dirty="0" err="1" smtClean="0"/>
              <a:t>Heterogenous</a:t>
            </a:r>
            <a:r>
              <a:rPr lang="en-US" sz="2200" dirty="0" smtClean="0"/>
              <a:t> treatment </a:t>
            </a:r>
            <a:r>
              <a:rPr lang="en-US" sz="2200" dirty="0" smtClean="0"/>
              <a:t>effects </a:t>
            </a:r>
            <a:r>
              <a:rPr lang="en-US" sz="2000" dirty="0" smtClean="0"/>
              <a:t>III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LATE – local average treatment effect </a:t>
            </a:r>
            <a:r>
              <a:rPr lang="en-US" sz="2800" dirty="0" smtClean="0">
                <a:solidFill>
                  <a:schemeClr val="accent2"/>
                </a:solidFill>
              </a:rPr>
              <a:t>for IV</a:t>
            </a:r>
            <a:endParaRPr lang="en-US" sz="2800" dirty="0" smtClean="0">
              <a:solidFill>
                <a:schemeClr val="accent2"/>
              </a:solidFill>
            </a:endParaRPr>
          </a:p>
          <a:p>
            <a:r>
              <a:rPr lang="en-US" sz="2400" dirty="0" smtClean="0"/>
              <a:t>Discreet parameter – “policy introduction” used as instrument</a:t>
            </a:r>
          </a:p>
          <a:p>
            <a:pPr lvl="1"/>
            <a:r>
              <a:rPr lang="en-US" sz="2100" dirty="0" smtClean="0"/>
              <a:t>LATE will measure the treatment on the subset of population that is sensitive to the policy change (“compliers”)</a:t>
            </a:r>
          </a:p>
          <a:p>
            <a:pPr lvl="1"/>
            <a:r>
              <a:rPr lang="en-US" sz="2100" dirty="0" smtClean="0"/>
              <a:t>This can bring insight as to the </a:t>
            </a:r>
            <a:r>
              <a:rPr lang="en-US" sz="2100" dirty="0" err="1" smtClean="0"/>
              <a:t>effectivity</a:t>
            </a:r>
            <a:r>
              <a:rPr lang="en-US" sz="2100" dirty="0" smtClean="0"/>
              <a:t> of such policy</a:t>
            </a:r>
          </a:p>
          <a:p>
            <a:r>
              <a:rPr lang="en-US" sz="2400" dirty="0" smtClean="0"/>
              <a:t>Continuous characteristics as IV – much less informative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of IV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2200" dirty="0" smtClean="0"/>
              <a:t>What was used as an IV?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Geography as an instrument</a:t>
            </a:r>
          </a:p>
          <a:p>
            <a:pPr lvl="1"/>
            <a:r>
              <a:rPr lang="en-US" sz="2000" dirty="0" smtClean="0"/>
              <a:t>(distance, rivers, small area variation)</a:t>
            </a:r>
          </a:p>
          <a:p>
            <a:r>
              <a:rPr lang="en-US" sz="2800" dirty="0" smtClean="0"/>
              <a:t> Legal/political institutions as an instrument</a:t>
            </a:r>
          </a:p>
          <a:p>
            <a:pPr lvl="1"/>
            <a:r>
              <a:rPr lang="en-US" sz="2000" dirty="0" smtClean="0"/>
              <a:t>(laws, election dynamics)</a:t>
            </a:r>
          </a:p>
          <a:p>
            <a:r>
              <a:rPr lang="en-US" sz="2800" dirty="0" smtClean="0"/>
              <a:t> Administrative rules as an instrument</a:t>
            </a:r>
          </a:p>
          <a:p>
            <a:pPr lvl="1"/>
            <a:r>
              <a:rPr lang="en-US" sz="2000" dirty="0" smtClean="0"/>
              <a:t>(wage/staffing rules, reimbursement rules, eligibility rules)</a:t>
            </a:r>
          </a:p>
          <a:p>
            <a:r>
              <a:rPr lang="en-US" sz="2800" dirty="0" smtClean="0"/>
              <a:t> Naturally occurring randomization</a:t>
            </a:r>
          </a:p>
          <a:p>
            <a:pPr lvl="1"/>
            <a:r>
              <a:rPr lang="en-US" sz="2000" dirty="0" smtClean="0"/>
              <a:t>(draft, birth date, lottery, roommate assignment, weather)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1: </a:t>
            </a:r>
            <a:r>
              <a:rPr lang="en-US" dirty="0" err="1" smtClean="0"/>
              <a:t>Angrist</a:t>
            </a:r>
            <a:r>
              <a:rPr lang="en-US" dirty="0" smtClean="0"/>
              <a:t> (1990)</a:t>
            </a:r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2200" dirty="0" smtClean="0"/>
              <a:t>Introduction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97952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Question: </a:t>
            </a:r>
            <a:r>
              <a:rPr lang="en-US" sz="2400" dirty="0" smtClean="0"/>
              <a:t>effect of serving in Vietnam war on earnings</a:t>
            </a:r>
          </a:p>
          <a:p>
            <a:r>
              <a:rPr lang="en-US" sz="2400" dirty="0" smtClean="0"/>
              <a:t>But, people who choose to serve may be different from people who did not enlist, and this might be correlated with their earnings perspective </a:t>
            </a:r>
            <a:r>
              <a:rPr lang="en-US" sz="2400" dirty="0" smtClean="0">
                <a:solidFill>
                  <a:schemeClr val="accent1"/>
                </a:solidFill>
              </a:rPr>
              <a:t>(Q: how?)</a:t>
            </a:r>
          </a:p>
          <a:p>
            <a:r>
              <a:rPr lang="en-US" sz="2400" dirty="0" smtClean="0"/>
              <a:t>Use of natural experiment = draft lottery number</a:t>
            </a:r>
          </a:p>
          <a:p>
            <a:pPr lvl="1"/>
            <a:r>
              <a:rPr lang="en-US" sz="2100" dirty="0" smtClean="0"/>
              <a:t>Random number (RSN) was assigned to each date of birth</a:t>
            </a:r>
          </a:p>
          <a:p>
            <a:pPr lvl="1"/>
            <a:r>
              <a:rPr lang="en-US" sz="2100" dirty="0" smtClean="0"/>
              <a:t>Ceiling was set, only men with lottery numbers below ceiling could be drafted (in 70 195, in 72’ 95) – draft eligible</a:t>
            </a:r>
          </a:p>
          <a:p>
            <a:pPr lvl="1"/>
            <a:r>
              <a:rPr lang="en-US" sz="2100" dirty="0" err="1" smtClean="0"/>
              <a:t>Wi</a:t>
            </a:r>
            <a:r>
              <a:rPr lang="en-US" sz="2100" dirty="0" smtClean="0"/>
              <a:t> = 1 if person wa</a:t>
            </a:r>
            <a:r>
              <a:rPr lang="en-US" sz="2100" dirty="0" smtClean="0"/>
              <a:t>s enlisted (either drafted, or self-enlist)</a:t>
            </a:r>
          </a:p>
          <a:p>
            <a:pPr lvl="1"/>
            <a:r>
              <a:rPr lang="en-US" sz="2100" dirty="0" err="1" smtClean="0"/>
              <a:t>Zi</a:t>
            </a:r>
            <a:r>
              <a:rPr lang="en-US" sz="2100" dirty="0" smtClean="0"/>
              <a:t> = 1 if person was eligible for draft</a:t>
            </a:r>
          </a:p>
          <a:p>
            <a:pPr lvl="1"/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1: </a:t>
            </a:r>
            <a:r>
              <a:rPr lang="en-US" dirty="0" err="1" smtClean="0"/>
              <a:t>Angrist</a:t>
            </a:r>
            <a:r>
              <a:rPr lang="en-US" dirty="0" smtClean="0"/>
              <a:t> (1990)</a:t>
            </a:r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2200" dirty="0" smtClean="0"/>
              <a:t>Introduction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OLS results: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Military status(W) by eligibility (Z)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Compliers (obey assignment)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Always takers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Never takers</a:t>
            </a:r>
          </a:p>
          <a:p>
            <a:pPr>
              <a:lnSpc>
                <a:spcPct val="80000"/>
              </a:lnSpc>
            </a:pPr>
            <a:r>
              <a:rPr lang="en-US" sz="2400" dirty="0" err="1" smtClean="0"/>
              <a:t>Defiers</a:t>
            </a:r>
            <a:r>
              <a:rPr lang="en-US" sz="2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>
                <a:solidFill>
                  <a:schemeClr val="accent1"/>
                </a:solidFill>
              </a:rPr>
              <a:t>Q: where can we find who?</a:t>
            </a:r>
          </a:p>
          <a:p>
            <a:pPr>
              <a:lnSpc>
                <a:spcPct val="80000"/>
              </a:lnSpc>
              <a:buNone/>
            </a:pPr>
            <a:endParaRPr lang="en-US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00200"/>
            <a:ext cx="547370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038600"/>
            <a:ext cx="3037523" cy="212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1: </a:t>
            </a:r>
            <a:r>
              <a:rPr lang="en-US" dirty="0" err="1" smtClean="0"/>
              <a:t>Angrist</a:t>
            </a:r>
            <a:r>
              <a:rPr lang="en-US" dirty="0" smtClean="0"/>
              <a:t> (1990)</a:t>
            </a:r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2200" dirty="0" smtClean="0"/>
              <a:t>Estimates 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Estimated proportions of types:</a:t>
            </a:r>
          </a:p>
          <a:p>
            <a:pPr lvl="1"/>
            <a:r>
              <a:rPr lang="en-US" sz="1800" dirty="0" smtClean="0"/>
              <a:t>Ass: there are no </a:t>
            </a:r>
            <a:r>
              <a:rPr lang="en-US" sz="1800" dirty="0" err="1" smtClean="0"/>
              <a:t>defiers</a:t>
            </a:r>
            <a:endParaRPr lang="en-US" sz="1800" dirty="0" smtClean="0"/>
          </a:p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Q: What is wrong with this?</a:t>
            </a:r>
            <a:endParaRPr lang="en-US" sz="1800" dirty="0" smtClean="0">
              <a:solidFill>
                <a:schemeClr val="accent1"/>
              </a:solidFill>
            </a:endParaRP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r>
              <a:rPr lang="en-US" sz="2100" dirty="0" smtClean="0"/>
              <a:t>Average log earnings by groups</a:t>
            </a:r>
          </a:p>
          <a:p>
            <a:pPr>
              <a:buNone/>
            </a:pPr>
            <a:endParaRPr lang="en-GB" sz="2100" dirty="0" smtClean="0"/>
          </a:p>
          <a:p>
            <a:endParaRPr lang="en-US" sz="1700" dirty="0" smtClean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1739" y="2209800"/>
            <a:ext cx="4892261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572000"/>
            <a:ext cx="3962400" cy="2045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Example 1: </a:t>
            </a:r>
            <a:r>
              <a:rPr lang="en-US" sz="4000" dirty="0" err="1" smtClean="0"/>
              <a:t>Angrist</a:t>
            </a:r>
            <a:r>
              <a:rPr lang="en-US" sz="4000" dirty="0" smtClean="0"/>
              <a:t> (1990)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1800" dirty="0" smtClean="0"/>
              <a:t>Estimates </a:t>
            </a:r>
            <a:r>
              <a:rPr lang="en-US" sz="1800" dirty="0" smtClean="0"/>
              <a:t>III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97952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2SLS – results</a:t>
            </a:r>
          </a:p>
          <a:p>
            <a:endParaRPr lang="en-US" sz="2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r>
              <a:rPr lang="en-US" sz="2400" dirty="0" smtClean="0">
                <a:solidFill>
                  <a:schemeClr val="accent2"/>
                </a:solidFill>
              </a:rPr>
              <a:t>Outcomes for compliance groups:</a:t>
            </a:r>
            <a:endParaRPr lang="en-US" sz="2400" dirty="0" smtClean="0"/>
          </a:p>
          <a:p>
            <a:pPr>
              <a:buNone/>
            </a:pPr>
            <a:endParaRPr lang="en-US" sz="1800" dirty="0" smtClean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905000"/>
            <a:ext cx="5029200" cy="9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505200"/>
            <a:ext cx="836045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2: Levitt (1997)</a:t>
            </a:r>
            <a:r>
              <a:rPr lang="en-US" sz="46900" dirty="0" smtClean="0"/>
              <a:t/>
            </a:r>
            <a:br>
              <a:rPr lang="en-US" sz="46900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IV application in the case of simultaneity</a:t>
            </a:r>
          </a:p>
          <a:p>
            <a:r>
              <a:rPr lang="en-GB" dirty="0" smtClean="0"/>
              <a:t>Question: does police reduce crime?</a:t>
            </a:r>
          </a:p>
          <a:p>
            <a:pPr lvl="1"/>
            <a:r>
              <a:rPr lang="en-GB" dirty="0" smtClean="0"/>
              <a:t>BUT more crime =&gt; more police</a:t>
            </a:r>
          </a:p>
          <a:p>
            <a:r>
              <a:rPr lang="en-GB" dirty="0" smtClean="0"/>
              <a:t>Instrument: increase in the size of police forces during </a:t>
            </a:r>
            <a:r>
              <a:rPr lang="en-GB" dirty="0" err="1" smtClean="0"/>
              <a:t>electorial</a:t>
            </a:r>
            <a:r>
              <a:rPr lang="en-GB" dirty="0" smtClean="0"/>
              <a:t> years</a:t>
            </a:r>
            <a:endParaRPr lang="en-GB" dirty="0" smtClean="0"/>
          </a:p>
          <a:p>
            <a:pPr lvl="1">
              <a:buNone/>
            </a:pPr>
            <a:endParaRPr lang="en-US" sz="21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2: Levitt (1997)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Is instrument valid?</a:t>
            </a:r>
            <a:endParaRPr lang="en-US" sz="22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056562" cy="608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Reminder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/>
              <a:t>Basic issue in </a:t>
            </a:r>
            <a:r>
              <a:rPr lang="en-US" sz="2800" dirty="0" smtClean="0">
                <a:solidFill>
                  <a:schemeClr val="accent2"/>
                </a:solidFill>
              </a:rPr>
              <a:t>causal inference</a:t>
            </a:r>
            <a:r>
              <a:rPr lang="en-US" sz="2800" dirty="0" smtClean="0"/>
              <a:t>:</a:t>
            </a:r>
          </a:p>
          <a:p>
            <a:pPr marL="33338" indent="-33338">
              <a:buNone/>
            </a:pPr>
            <a:r>
              <a:rPr lang="en-US" sz="2800" dirty="0" smtClean="0"/>
              <a:t>Observed correlation between X (treatment) and Y (outcome) (X</a:t>
            </a:r>
            <a:r>
              <a:rPr lang="en-US" sz="2800" dirty="0" smtClean="0">
                <a:latin typeface="Arial"/>
                <a:cs typeface="Arial"/>
              </a:rPr>
              <a:t>~Y)</a:t>
            </a:r>
            <a:r>
              <a:rPr lang="en-US" sz="2800" dirty="0" smtClean="0"/>
              <a:t> does not imply causal relationship X=&gt; Y</a:t>
            </a:r>
          </a:p>
          <a:p>
            <a:r>
              <a:rPr lang="en-US" sz="2600" dirty="0" smtClean="0"/>
              <a:t>Simultaneity: X</a:t>
            </a:r>
            <a:r>
              <a:rPr lang="en-US" sz="2600" dirty="0" smtClean="0">
                <a:sym typeface="Wingdings" pitchFamily="2" charset="2"/>
              </a:rPr>
              <a:t>Y (example: supply x demand)</a:t>
            </a:r>
          </a:p>
          <a:p>
            <a:r>
              <a:rPr lang="en-US" sz="2600" dirty="0" err="1" smtClean="0">
                <a:sym typeface="Wingdings" pitchFamily="2" charset="2"/>
              </a:rPr>
              <a:t>Endogeneity</a:t>
            </a:r>
            <a:r>
              <a:rPr lang="en-US" sz="2600" dirty="0" smtClean="0">
                <a:sym typeface="Wingdings" pitchFamily="2" charset="2"/>
              </a:rPr>
              <a:t>: W=&gt;X &amp; W=&gt;Y =&gt; </a:t>
            </a:r>
            <a:r>
              <a:rPr lang="en-US" sz="2600" dirty="0" smtClean="0"/>
              <a:t>(X</a:t>
            </a:r>
            <a:r>
              <a:rPr lang="en-US" sz="2600" dirty="0" smtClean="0">
                <a:latin typeface="Arial"/>
                <a:cs typeface="Arial"/>
              </a:rPr>
              <a:t>~Y)</a:t>
            </a:r>
            <a:r>
              <a:rPr lang="en-US" sz="2600" dirty="0" smtClean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800" dirty="0" smtClean="0"/>
              <a:t>To find whether there exist causal relationship (“treatment effect”), we need to find </a:t>
            </a:r>
            <a:r>
              <a:rPr lang="en-US" sz="2800" dirty="0" smtClean="0">
                <a:solidFill>
                  <a:schemeClr val="accent2"/>
                </a:solidFill>
              </a:rPr>
              <a:t>identification strategy</a:t>
            </a:r>
          </a:p>
          <a:p>
            <a:r>
              <a:rPr lang="en-US" sz="2800" dirty="0" smtClean="0"/>
              <a:t>Some method that will “distill” the effect of X on Y</a:t>
            </a:r>
            <a:endParaRPr lang="en-US" sz="2800" dirty="0" smtClean="0"/>
          </a:p>
          <a:p>
            <a:pPr>
              <a:buNone/>
            </a:pP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7370762" cy="607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981075"/>
            <a:ext cx="8054975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variables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Intuition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Treatment </a:t>
            </a:r>
            <a:r>
              <a:rPr lang="en-US" sz="2400" dirty="0" smtClean="0"/>
              <a:t>status is predicted by some other variable (instrumental variable), that is otherwise not related with the outcome variable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2 conditions </a:t>
            </a:r>
            <a:r>
              <a:rPr lang="en-US" sz="2400" dirty="0" smtClean="0"/>
              <a:t>for instrumental variable Z:</a:t>
            </a:r>
          </a:p>
          <a:p>
            <a:r>
              <a:rPr lang="en-US" sz="2400" dirty="0" smtClean="0"/>
              <a:t>Correlated with treatment X (</a:t>
            </a:r>
            <a:r>
              <a:rPr lang="en-US" sz="2400" dirty="0" err="1" smtClean="0">
                <a:solidFill>
                  <a:schemeClr val="accent1"/>
                </a:solidFill>
              </a:rPr>
              <a:t>M</a:t>
            </a:r>
            <a:r>
              <a:rPr lang="en-US" sz="2400" dirty="0" err="1" smtClean="0">
                <a:solidFill>
                  <a:schemeClr val="accent1"/>
                </a:solidFill>
              </a:rPr>
              <a:t>onotonicity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Uncorrelated with any other determinant of the outcome variable </a:t>
            </a:r>
            <a:r>
              <a:rPr lang="en-US" sz="2400" dirty="0" smtClean="0"/>
              <a:t>Y (</a:t>
            </a:r>
            <a:r>
              <a:rPr lang="en-US" sz="2400" dirty="0" smtClean="0">
                <a:solidFill>
                  <a:schemeClr val="accent1"/>
                </a:solidFill>
              </a:rPr>
              <a:t>Exclusion restriction</a:t>
            </a:r>
            <a:r>
              <a:rPr lang="en-US" sz="2400" dirty="0" smtClean="0"/>
              <a:t>)</a:t>
            </a:r>
          </a:p>
          <a:p>
            <a:pPr lvl="1"/>
            <a:r>
              <a:rPr lang="en-US" sz="2100" dirty="0" smtClean="0"/>
              <a:t>The only way how instrument affects outcome is through X</a:t>
            </a:r>
          </a:p>
          <a:p>
            <a:pPr>
              <a:buNone/>
            </a:pPr>
            <a:r>
              <a:rPr lang="en-US" sz="2400" dirty="0" smtClean="0"/>
              <a:t>We are only using variance in X that is induced by Z!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variables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Equations</a:t>
            </a:r>
            <a:endParaRPr lang="en-US" sz="27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GB" sz="2800" dirty="0" smtClean="0"/>
              <a:t>On the example of effect of education on wages:</a:t>
            </a:r>
          </a:p>
          <a:p>
            <a:r>
              <a:rPr lang="en-GB" sz="2800" dirty="0" smtClean="0"/>
              <a:t>Problem = </a:t>
            </a:r>
            <a:r>
              <a:rPr lang="en-GB" sz="2800" dirty="0" err="1" smtClean="0">
                <a:solidFill>
                  <a:schemeClr val="accent1"/>
                </a:solidFill>
              </a:rPr>
              <a:t>endogeneity</a:t>
            </a:r>
            <a:r>
              <a:rPr lang="en-GB" sz="2800" dirty="0" smtClean="0"/>
              <a:t> </a:t>
            </a:r>
            <a:r>
              <a:rPr lang="en-GB" sz="2800" dirty="0" smtClean="0"/>
              <a:t>= person’s ability determines both the educational attainment as well as his wage</a:t>
            </a:r>
          </a:p>
          <a:p>
            <a:r>
              <a:rPr lang="en-GB" sz="2800" dirty="0" smtClean="0"/>
              <a:t>We need to instrument for education:</a:t>
            </a:r>
            <a:endParaRPr lang="en-GB" sz="2800" dirty="0" smtClean="0"/>
          </a:p>
          <a:p>
            <a:pPr>
              <a:buNone/>
            </a:pPr>
            <a:endParaRPr lang="en-GB" sz="2400" dirty="0" smtClean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914400" y="4038600"/>
          <a:ext cx="4537075" cy="523875"/>
        </p:xfrm>
        <a:graphic>
          <a:graphicData uri="http://schemas.openxmlformats.org/presentationml/2006/ole">
            <p:oleObj spid="_x0000_s27649" name="Rovnice" r:id="rId3" imgW="198108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90600" y="4648201"/>
          <a:ext cx="2743200" cy="514006"/>
        </p:xfrm>
        <a:graphic>
          <a:graphicData uri="http://schemas.openxmlformats.org/presentationml/2006/ole">
            <p:oleObj spid="_x0000_s27650" name="Rovnice" r:id="rId4" imgW="121896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990600" y="5181600"/>
          <a:ext cx="2283274" cy="533399"/>
        </p:xfrm>
        <a:graphic>
          <a:graphicData uri="http://schemas.openxmlformats.org/presentationml/2006/ole">
            <p:oleObj spid="_x0000_s27651" name="Rovnice" r:id="rId5" imgW="977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variables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Estimation - 2SLS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Stage: Regress the endogenous variable (</a:t>
            </a:r>
            <a:r>
              <a:rPr lang="en-US" sz="2400" i="1" dirty="0" smtClean="0"/>
              <a:t>EDU</a:t>
            </a:r>
            <a:r>
              <a:rPr lang="en-US" sz="2400" dirty="0" smtClean="0"/>
              <a:t>) on the instrument </a:t>
            </a:r>
            <a:r>
              <a:rPr lang="en-US" sz="2400" i="1" dirty="0" smtClean="0"/>
              <a:t>Z</a:t>
            </a:r>
            <a:r>
              <a:rPr lang="en-US" sz="2400" dirty="0" smtClean="0"/>
              <a:t> and all other exogenous variables </a:t>
            </a:r>
            <a:r>
              <a:rPr lang="en-US" sz="2400" i="1" dirty="0" smtClean="0"/>
              <a:t>X</a:t>
            </a:r>
          </a:p>
          <a:p>
            <a:r>
              <a:rPr lang="en-US" sz="2400" i="1" dirty="0" smtClean="0"/>
              <a:t>Intuition: “distill” variation in EDU that is due to changes (variation) in instrument Z ONLY</a:t>
            </a:r>
          </a:p>
          <a:p>
            <a:endParaRPr lang="en-US" sz="2400" i="1" dirty="0" smtClean="0"/>
          </a:p>
          <a:p>
            <a:endParaRPr lang="en-US" sz="2400" i="1" dirty="0" smtClean="0"/>
          </a:p>
          <a:p>
            <a:pPr>
              <a:buNone/>
            </a:pP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Stage: Regress the outcome variable (</a:t>
            </a:r>
            <a:r>
              <a:rPr lang="en-US" sz="2400" dirty="0" err="1" smtClean="0"/>
              <a:t>ln</a:t>
            </a:r>
            <a:r>
              <a:rPr lang="en-US" sz="2400" dirty="0" smtClean="0"/>
              <a:t> wage) on the predicted values of EDU and X’s</a:t>
            </a:r>
            <a:endParaRPr lang="en-US" sz="2400" dirty="0" smtClean="0"/>
          </a:p>
          <a:p>
            <a:pPr>
              <a:buNone/>
            </a:pPr>
            <a:endParaRPr lang="en-US" sz="1600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9218" name="Equation" r:id="rId3" imgW="114120" imgH="21564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990601" y="3352800"/>
          <a:ext cx="4190999" cy="554728"/>
        </p:xfrm>
        <a:graphic>
          <a:graphicData uri="http://schemas.openxmlformats.org/presentationml/2006/ole">
            <p:oleObj spid="_x0000_s9219" name="Rovnice" r:id="rId4" imgW="1726920" imgH="22860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990600" y="5105400"/>
          <a:ext cx="4724400" cy="598620"/>
        </p:xfrm>
        <a:graphic>
          <a:graphicData uri="http://schemas.openxmlformats.org/presentationml/2006/ole">
            <p:oleObj spid="_x0000_s9220" name="Rovnice" r:id="rId5" imgW="20062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variables</a:t>
            </a:r>
            <a:br>
              <a:rPr lang="en-US" dirty="0" smtClean="0"/>
            </a:br>
            <a:r>
              <a:rPr lang="en-US" sz="2200" dirty="0" smtClean="0"/>
              <a:t>Estimation - 2SLS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Careful with 2SLS!</a:t>
            </a:r>
          </a:p>
          <a:p>
            <a:pPr lvl="1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US" dirty="0" smtClean="0">
                <a:latin typeface="Arial"/>
                <a:cs typeface="Arial"/>
              </a:rPr>
              <a:t> from 2SLS is not unbiased, just consistent</a:t>
            </a:r>
          </a:p>
          <a:p>
            <a:pPr lvl="1">
              <a:buNone/>
            </a:pPr>
            <a:endParaRPr lang="en-US" dirty="0" smtClean="0">
              <a:latin typeface="Arial"/>
              <a:cs typeface="Arial"/>
            </a:endParaRPr>
          </a:p>
          <a:p>
            <a:pPr lvl="1">
              <a:buNone/>
            </a:pPr>
            <a:endParaRPr lang="en-US" dirty="0" smtClean="0">
              <a:latin typeface="Arial"/>
              <a:cs typeface="Arial"/>
            </a:endParaRPr>
          </a:p>
          <a:p>
            <a:pPr lvl="1"/>
            <a:r>
              <a:rPr lang="en-US" dirty="0" smtClean="0">
                <a:latin typeface="Arial"/>
                <a:cs typeface="Arial"/>
              </a:rPr>
              <a:t>!source of the weak IV problem (if we have even small </a:t>
            </a:r>
            <a:r>
              <a:rPr lang="en-US" dirty="0" err="1" smtClean="0">
                <a:latin typeface="Arial"/>
                <a:cs typeface="Arial"/>
              </a:rPr>
              <a:t>endogeneity</a:t>
            </a:r>
            <a:r>
              <a:rPr lang="en-US" dirty="0" smtClean="0">
                <a:latin typeface="Arial"/>
                <a:cs typeface="Arial"/>
              </a:rPr>
              <a:t>, it is multiplied by weakness)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If we really run 2 regressions – SE will be wrong (Q – why?)</a:t>
            </a:r>
          </a:p>
          <a:p>
            <a:pPr lvl="2"/>
            <a:r>
              <a:rPr lang="en-US" dirty="0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vreg2 does it for us already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2666999"/>
          <a:ext cx="3124200" cy="866375"/>
        </p:xfrm>
        <a:graphic>
          <a:graphicData uri="http://schemas.openxmlformats.org/presentationml/2006/ole">
            <p:oleObj spid="_x0000_s31746" name="Equation" r:id="rId3" imgW="15112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variables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Issues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153400" cy="5029200"/>
          </a:xfrm>
        </p:spPr>
        <p:txBody>
          <a:bodyPr>
            <a:normAutofit/>
          </a:bodyPr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dirty="0" smtClean="0"/>
              <a:t>Is my instrument really uncorrelated with other determinants of the outcome?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dirty="0" smtClean="0"/>
              <a:t>How strong does my first stage have to be for this to all work</a:t>
            </a:r>
            <a:r>
              <a:rPr lang="en-US" dirty="0" smtClean="0"/>
              <a:t>?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dirty="0" smtClean="0"/>
              <a:t>How </a:t>
            </a:r>
            <a:r>
              <a:rPr lang="en-US" dirty="0" smtClean="0"/>
              <a:t>do I interpret my IV estimate? What if I think there are heterogeneous treatment effects?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IV: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1. Do I need IV &amp; testing the exclusion restriction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Do I need IV?</a:t>
            </a:r>
          </a:p>
          <a:p>
            <a:r>
              <a:rPr lang="en-US" sz="2800" dirty="0" smtClean="0"/>
              <a:t>If we ha</a:t>
            </a:r>
            <a:r>
              <a:rPr lang="en-US" sz="2800" dirty="0" smtClean="0"/>
              <a:t>ve IV, </a:t>
            </a:r>
            <a:r>
              <a:rPr lang="en-US" sz="2800" dirty="0" smtClean="0"/>
              <a:t>we </a:t>
            </a:r>
            <a:r>
              <a:rPr lang="en-US" sz="2800" dirty="0" smtClean="0"/>
              <a:t>can test for </a:t>
            </a:r>
            <a:r>
              <a:rPr lang="en-US" sz="2800" dirty="0" err="1" smtClean="0"/>
              <a:t>endogeneity</a:t>
            </a:r>
            <a:r>
              <a:rPr lang="en-US" sz="2800" dirty="0" smtClean="0"/>
              <a:t> of </a:t>
            </a:r>
            <a:r>
              <a:rPr lang="en-US" sz="2800" dirty="0" smtClean="0"/>
              <a:t>suspected variable</a:t>
            </a:r>
            <a:endParaRPr lang="en-US" sz="2800" dirty="0" smtClean="0"/>
          </a:p>
          <a:p>
            <a:pPr lvl="1"/>
            <a:r>
              <a:rPr lang="en-US" sz="2500" dirty="0" err="1" smtClean="0"/>
              <a:t>Hausman</a:t>
            </a:r>
            <a:r>
              <a:rPr lang="en-US" sz="2500" dirty="0" smtClean="0"/>
              <a:t> test, Durbin-Wu-</a:t>
            </a:r>
            <a:r>
              <a:rPr lang="en-US" sz="2500" dirty="0" err="1" smtClean="0"/>
              <a:t>Hausman</a:t>
            </a:r>
            <a:r>
              <a:rPr lang="en-US" sz="2500" dirty="0" smtClean="0"/>
              <a:t> test</a:t>
            </a:r>
          </a:p>
          <a:p>
            <a:pPr lvl="1"/>
            <a:r>
              <a:rPr lang="en-US" sz="2500" dirty="0" smtClean="0"/>
              <a:t>H0: suspected variable is exogenous (OLS is </a:t>
            </a:r>
            <a:r>
              <a:rPr lang="en-US" sz="2500" dirty="0" err="1" smtClean="0"/>
              <a:t>prefered</a:t>
            </a:r>
            <a:r>
              <a:rPr lang="en-US" sz="2500" dirty="0" smtClean="0"/>
              <a:t>)</a:t>
            </a:r>
          </a:p>
          <a:p>
            <a:pPr marL="273050" lvl="1" indent="-273050">
              <a:buNone/>
            </a:pPr>
            <a:r>
              <a:rPr lang="en-US" sz="2800" dirty="0" smtClean="0"/>
              <a:t>Testing exclusion restriction?</a:t>
            </a:r>
          </a:p>
          <a:p>
            <a:r>
              <a:rPr lang="en-US" sz="2800" dirty="0" smtClean="0"/>
              <a:t>If we have multiple instruments, we can test using the over-identification test</a:t>
            </a:r>
          </a:p>
          <a:p>
            <a:pPr lvl="1"/>
            <a:r>
              <a:rPr lang="en-US" sz="2200" dirty="0" smtClean="0"/>
              <a:t>Take one instrument as valid and test whether other instruments are excluded (insignificant) in the second stage</a:t>
            </a:r>
          </a:p>
          <a:p>
            <a:pPr lvl="1"/>
            <a:r>
              <a:rPr lang="en-US" sz="2200" dirty="0" smtClean="0"/>
              <a:t>!we have to assume that at least 1 IV is valid!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IV:</a:t>
            </a:r>
            <a:br>
              <a:rPr lang="en-US" dirty="0" smtClean="0"/>
            </a:br>
            <a:r>
              <a:rPr lang="en-US" sz="2200" dirty="0" smtClean="0"/>
              <a:t>2. Problem of weak IV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Bound, Jaeger and Baker (1995) </a:t>
            </a:r>
            <a:r>
              <a:rPr lang="en-US" sz="2400" dirty="0" smtClean="0"/>
              <a:t>– </a:t>
            </a:r>
            <a:r>
              <a:rPr lang="en-US" sz="2000" dirty="0" smtClean="0"/>
              <a:t>“the cure can be worse than disease” – if the excluded  instruments are only weakly correlated with the endogenous variables</a:t>
            </a:r>
            <a:endParaRPr lang="en-US" sz="2400" dirty="0" smtClean="0"/>
          </a:p>
          <a:p>
            <a:pPr lvl="1">
              <a:lnSpc>
                <a:spcPct val="120000"/>
              </a:lnSpc>
            </a:pPr>
            <a:r>
              <a:rPr lang="en-US" sz="2100" dirty="0" smtClean="0"/>
              <a:t>IV estimates will be biased in same direction as OLS</a:t>
            </a:r>
          </a:p>
          <a:p>
            <a:pPr lvl="1">
              <a:lnSpc>
                <a:spcPct val="120000"/>
              </a:lnSpc>
            </a:pPr>
            <a:r>
              <a:rPr lang="en-US" sz="2100" dirty="0" smtClean="0"/>
              <a:t>Weak IV estimates may not be consistent</a:t>
            </a:r>
          </a:p>
          <a:p>
            <a:pPr lvl="1">
              <a:lnSpc>
                <a:spcPct val="120000"/>
              </a:lnSpc>
            </a:pPr>
            <a:r>
              <a:rPr lang="en-US" sz="2100" dirty="0" smtClean="0"/>
              <a:t>Tests of significance have incorrect size and confidence intervals are wrong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Strong and Young (2005) </a:t>
            </a:r>
            <a:r>
              <a:rPr lang="en-US" sz="2400" dirty="0" smtClean="0"/>
              <a:t>– “rule of thumb”</a:t>
            </a:r>
          </a:p>
          <a:p>
            <a:pPr lvl="1">
              <a:lnSpc>
                <a:spcPct val="120000"/>
              </a:lnSpc>
            </a:pPr>
            <a:r>
              <a:rPr lang="en-US" sz="2100" dirty="0" smtClean="0"/>
              <a:t>Previously, F-stat from first stage &gt;10 + look at partial R2 from the first stage regression</a:t>
            </a:r>
          </a:p>
          <a:p>
            <a:pPr lvl="1">
              <a:lnSpc>
                <a:spcPct val="120000"/>
              </a:lnSpc>
            </a:pPr>
            <a:r>
              <a:rPr lang="en-US" sz="2100" dirty="0" smtClean="0"/>
              <a:t>Now – compare F-statistics with Table1/2 from Strong and Young</a:t>
            </a:r>
          </a:p>
          <a:p>
            <a:pPr lvl="1">
              <a:lnSpc>
                <a:spcPct val="120000"/>
              </a:lnSpc>
            </a:pPr>
            <a:r>
              <a:rPr lang="en-US" sz="2100" dirty="0" smtClean="0"/>
              <a:t>http://www.stata.com/meeting/5nasug/wiv.pdf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4181</TotalTime>
  <Words>1118</Words>
  <Application>Microsoft Office PowerPoint</Application>
  <PresentationFormat>On-screen Show (4:3)</PresentationFormat>
  <Paragraphs>130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Median</vt:lpstr>
      <vt:lpstr>Equation</vt:lpstr>
      <vt:lpstr>Editor rovnic 3.0</vt:lpstr>
      <vt:lpstr>Microsoft Equation 3.0</vt:lpstr>
      <vt:lpstr>Instrumental Variables </vt:lpstr>
      <vt:lpstr>Reminder</vt:lpstr>
      <vt:lpstr>Instrumental variables Intuition </vt:lpstr>
      <vt:lpstr>Instrumental variables Equations</vt:lpstr>
      <vt:lpstr>Instrumental variables Estimation - 2SLS</vt:lpstr>
      <vt:lpstr>Instrumental variables Estimation - 2SLS</vt:lpstr>
      <vt:lpstr>Instrumental variables Issues</vt:lpstr>
      <vt:lpstr>Issues in IV: 1. Do I need IV &amp; testing the exclusion restriction</vt:lpstr>
      <vt:lpstr>Issues in IV: 2. Problem of weak IV</vt:lpstr>
      <vt:lpstr>Issues in IV: 3. Heterogenous treatment effects I</vt:lpstr>
      <vt:lpstr>Issues in IV: 3. Heterogenous treatment effects II</vt:lpstr>
      <vt:lpstr>Issues in IV: 3. Heterogenous treatment effects III</vt:lpstr>
      <vt:lpstr>Application of IV What was used as an IV?</vt:lpstr>
      <vt:lpstr>Example 1: Angrist (1990) Introduction</vt:lpstr>
      <vt:lpstr>Example 1: Angrist (1990) Introduction</vt:lpstr>
      <vt:lpstr>Example 1: Angrist (1990) Estimates I</vt:lpstr>
      <vt:lpstr>Example 1: Angrist (1990) Estimates III</vt:lpstr>
      <vt:lpstr>Example 2: Levitt (1997) </vt:lpstr>
      <vt:lpstr>Example 2: Levitt (1997)  Is instrument valid?</vt:lpstr>
      <vt:lpstr>Slide 20</vt:lpstr>
      <vt:lpstr>Slide 21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 </dc:creator>
  <cp:lastModifiedBy> </cp:lastModifiedBy>
  <cp:revision>26</cp:revision>
  <dcterms:created xsi:type="dcterms:W3CDTF">2010-09-29T18:06:52Z</dcterms:created>
  <dcterms:modified xsi:type="dcterms:W3CDTF">2010-11-03T23:18:10Z</dcterms:modified>
</cp:coreProperties>
</file>