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8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3" r:id="rId25"/>
    <p:sldId id="278" r:id="rId26"/>
    <p:sldId id="279" r:id="rId27"/>
    <p:sldId id="280" r:id="rId28"/>
    <p:sldId id="281" r:id="rId29"/>
    <p:sldId id="282" r:id="rId30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79"/>
  </p:normalViewPr>
  <p:slideViewPr>
    <p:cSldViewPr>
      <p:cViewPr varScale="1">
        <p:scale>
          <a:sx n="104" d="100"/>
          <a:sy n="104" d="100"/>
        </p:scale>
        <p:origin x="1600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03BBDD6D-B9BE-607F-14F1-4E00B2C13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6E78868E-BE62-4424-FA64-3F2B997D6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ACCBB1CA-1403-31D6-00BA-55730CB98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BFC3E6DF-CB52-1404-D4FE-11EBC0568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96E277CA-632A-8468-9D25-D8A348085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EAADADB7-6F4A-BB54-9F96-93245EDCB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CE226947-880F-93E0-A9A1-6DAE4B304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495D9DAF-9E17-B39E-FEE8-F7B6B5116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09E078D5-685A-4137-23C2-B68395FC7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E7083B31-FB8B-1FCB-8ACD-FC44D61B5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D2CC5EEF-A31B-083B-41CC-4CF3C5EEA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CCDC3FC2-04E3-CEC7-50BE-30313F51176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D1624A27-7CC0-9152-BC6D-CA2B6DC066A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09BEA911-1E7E-9EAD-154E-2681CE553A53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3B1BBC29-8CCE-009C-98BB-23DBEA9A11E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395B7AAC-2002-2C8C-E21C-E59B5FE76D7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FF60C306-07C2-F992-FF90-36EC00673D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D5116D7-E41F-E946-A687-287281F3992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B0BDB7F7-2AA6-E769-816C-2B3FD22DAB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B23A837-2384-8647-B24D-640D6644F150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A5428290-0DAC-8076-DF53-BC7EAA4887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3BFE3C72-DBCD-00DC-4E77-C327B9544E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BC336726-1A6B-1480-917D-2373D92B99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6AF4794-DD25-6C40-BCDA-F835FAE0097A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BA226ED5-D1FD-5103-BB9E-DF4AF8BCFE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DDDD12A-062D-5CCC-9FCD-E9308A547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EB2318-167A-1C1B-1BA5-493124B1D4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A1456E-888E-918D-50C9-6B8799B30FC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AB6CF8-5FC8-29D7-E805-951EAC9347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5E86D-8710-BC44-A6C3-DEDB18377D0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77563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1E48F7-1554-16BB-1668-743EDF467D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BC15CF-4E6D-1B0E-CD81-B583FBBF26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815D1A-2582-CB19-5D10-631358A5B16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5D3D8-B818-B642-9C8D-433287D32D9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0750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B5CA7E-8311-BC5C-1092-94B7263917D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00ABE3-9CDC-43DC-5119-93312489120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75C6F4-633B-9E16-7BA6-4FFB714AB9B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21BC9-7804-F142-9A70-F53E3435B47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0398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0FB678E-2C99-9252-F177-1E29D4ED75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573CAE-0624-7217-206C-4FED10A758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D85A8B-A2C2-9D83-4F02-AF1E848102E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C73CA-F350-A545-9D68-992B2DF0496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2983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D44470-E60C-E51F-BD07-88F4FFB4FA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ABDDC5-4231-C4CF-739A-500CFE9F071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429C6B-5FC5-1CF4-3D7B-328AFC58EA3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B51FC-12CB-C64D-8D35-606A39AB71F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7134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5D5DE8-14C9-5959-5C75-6D4115E3386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0980C1-3857-141F-300B-8F2740CD64B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3F74F4-4D6B-4924-E548-0F9EE18B080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4533A-9824-9C40-BF28-26A3AFC902A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5302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6E96023-A9C1-8641-281E-3C6602FF9D6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AA45C67-D288-B22F-03D9-3028ED92BA4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353369-5284-95A6-08F2-A314BE40E4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2D389-41E8-AE48-B67F-F5E0F6C77E5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48607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1F09FCE-084B-F67F-AB21-A45774EB9B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66B3EF9-68D5-E008-270D-65A3B94E4A2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B25178A-FE0A-A5CC-0AED-25AC1DF0CE8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34B3E-4A3F-F445-9F1C-A358645427D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530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E9891F-5181-722D-2BDB-031699D8AA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D8F0C5-6A49-7F15-5000-C81A8FA824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6FCA77-7802-3C95-10B6-C0E02FA723A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76C72-EBF7-E741-B2E8-DF1E62AC5BA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173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015E3A4-E4E3-73ED-8CFD-64603F12C5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331E446-833C-5FD3-4934-6A1D4A2362C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1175865-3D78-CB89-E9C8-28D920650B6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0DFE8-D892-FA40-8DAE-35230DD96B7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49812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98F0B46-FFAE-DB92-B74F-63A22DBF4D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7A7A324-F00C-C061-7D38-DB51049E10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F09F592-8D8C-3582-F899-7757A471A79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F67F8-7285-A24C-AB41-75743F46BB0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54277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860AF2-C4A0-1753-E076-350A980180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B689BBB-B41A-B951-4DF0-6F4C7F82592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788E48-10FB-B963-A257-411B4E061AD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3FD6B-D30E-AE4D-8DC3-C33F476E64C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49877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A1DBBB09-2FE1-47AF-EB55-5A55EC05A5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D1CB9BE-5888-97FD-52B2-A9C26CB248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C3858C8-6E6F-D46C-F1B5-765D0F20F80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2D55008-E5ED-907C-2BFB-0F316298EB2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84F26C9-1BF5-61FF-1F00-8770A6A4991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AE5EB89-676B-B249-A9D9-3A4B09AB75A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4BF0E9E9-1CA7-46CD-6922-F2F7855728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AEDC99F-E78E-326D-11C8-0D349319F7B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B7D585D8-7F26-4A78-2B64-410918988F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Existují i pluralia tantum, u nichž tato vlastnost je spíše arbitrární, srov. </a:t>
            </a:r>
            <a:r>
              <a:rPr lang="cs-CZ" altLang="de-CZ" sz="2800" i="1">
                <a:latin typeface="Times New Roman" panose="02020603050405020304" pitchFamily="18" charset="0"/>
              </a:rPr>
              <a:t>kalhoty (брюки)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nůžky (ножницы)</a:t>
            </a:r>
            <a:r>
              <a:rPr lang="cs-CZ" altLang="de-CZ" sz="2800">
                <a:latin typeface="Times New Roman" panose="02020603050405020304" pitchFamily="18" charset="0"/>
              </a:rPr>
              <a:t>. Jsou i značné rozdíly mezi jazyky, jak jsme už viděli na příkladu němčiny i češtiny. Ruština jich má zřejmě víc než čeština. Tak najdete např. za ruské </a:t>
            </a:r>
            <a:r>
              <a:rPr lang="cs-CZ" altLang="de-CZ" sz="2800" i="1">
                <a:latin typeface="Times New Roman" panose="02020603050405020304" pitchFamily="18" charset="0"/>
              </a:rPr>
              <a:t>саранчá</a:t>
            </a:r>
            <a:r>
              <a:rPr lang="cs-CZ" altLang="de-CZ" sz="2800">
                <a:latin typeface="Times New Roman" panose="02020603050405020304" pitchFamily="18" charset="0"/>
              </a:rPr>
              <a:t> český překlad „kobylky“ s vysvětlením „hromadné jméno“.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Jsou ale různě koncipována i kontinuativa obecně, tedy i ta v singuláru, srov. ruské </a:t>
            </a:r>
            <a:r>
              <a:rPr lang="cs-CZ" altLang="de-CZ" sz="2800" i="1">
                <a:latin typeface="Times New Roman" panose="02020603050405020304" pitchFamily="18" charset="0"/>
              </a:rPr>
              <a:t>картофель</a:t>
            </a:r>
            <a:r>
              <a:rPr lang="cs-CZ" altLang="de-CZ" sz="2800">
                <a:latin typeface="Times New Roman" panose="02020603050405020304" pitchFamily="18" charset="0"/>
              </a:rPr>
              <a:t> bez plurálu, protože je kolektivum a označuje „brambory“ jako takové a ne jeden „brambor“.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Zajímavé je to také se slovem </a:t>
            </a:r>
            <a:r>
              <a:rPr lang="cs-CZ" altLang="de-CZ" sz="2800" i="1">
                <a:latin typeface="Times New Roman" panose="02020603050405020304" pitchFamily="18" charset="0"/>
              </a:rPr>
              <a:t>рыба</a:t>
            </a:r>
            <a:r>
              <a:rPr lang="cs-CZ" altLang="de-CZ" sz="2800">
                <a:latin typeface="Times New Roman" panose="02020603050405020304" pitchFamily="18" charset="0"/>
              </a:rPr>
              <a:t>, které označuje ryb</a:t>
            </a:r>
            <a:r>
              <a:rPr lang="cs-CZ" altLang="de-CZ" sz="2800" u="sng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 jako živočich a ryb</a:t>
            </a:r>
            <a:r>
              <a:rPr lang="cs-CZ" altLang="de-CZ" sz="2800" u="sng">
                <a:latin typeface="Times New Roman" panose="02020603050405020304" pitchFamily="18" charset="0"/>
              </a:rPr>
              <a:t>y</a:t>
            </a:r>
            <a:r>
              <a:rPr lang="cs-CZ" altLang="de-CZ" sz="2800">
                <a:latin typeface="Times New Roman" panose="02020603050405020304" pitchFamily="18" charset="0"/>
              </a:rPr>
              <a:t> jako jídlo (srov. ve slovníku: </a:t>
            </a:r>
            <a:r>
              <a:rPr lang="cs-CZ" altLang="de-CZ" sz="2800" i="1">
                <a:latin typeface="Times New Roman" panose="02020603050405020304" pitchFamily="18" charset="0"/>
              </a:rPr>
              <a:t>морскáя рыба</a:t>
            </a:r>
            <a:r>
              <a:rPr lang="cs-CZ" altLang="de-CZ" sz="2800">
                <a:latin typeface="Times New Roman" panose="02020603050405020304" pitchFamily="18" charset="0"/>
              </a:rPr>
              <a:t> „mořské ryby“, </a:t>
            </a:r>
            <a:r>
              <a:rPr lang="cs-CZ" altLang="de-CZ" sz="2800" i="1">
                <a:latin typeface="Times New Roman" panose="02020603050405020304" pitchFamily="18" charset="0"/>
              </a:rPr>
              <a:t>ловить рыбy</a:t>
            </a:r>
            <a:r>
              <a:rPr lang="cs-CZ" altLang="de-CZ" sz="2800">
                <a:latin typeface="Times New Roman" panose="02020603050405020304" pitchFamily="18" charset="0"/>
              </a:rPr>
              <a:t> „chytat ryby“)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99DC91C1-FA68-6742-2AD1-2621B51B47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dirty="0">
                <a:latin typeface="Times New Roman" panose="02020603050405020304" pitchFamily="18" charset="0"/>
              </a:rPr>
              <a:t>Dvojice pojmů, na které můžeme narazit, je </a:t>
            </a:r>
            <a:r>
              <a:rPr lang="cs-CZ" altLang="de-CZ" u="sng" dirty="0">
                <a:latin typeface="Times New Roman" panose="02020603050405020304" pitchFamily="18" charset="0"/>
              </a:rPr>
              <a:t>denotace</a:t>
            </a:r>
            <a:r>
              <a:rPr lang="cs-CZ" altLang="de-CZ" dirty="0">
                <a:latin typeface="Times New Roman" panose="02020603050405020304" pitchFamily="18" charset="0"/>
              </a:rPr>
              <a:t> a </a:t>
            </a:r>
            <a:r>
              <a:rPr lang="cs-CZ" altLang="de-CZ" u="sng" dirty="0">
                <a:latin typeface="Times New Roman" panose="02020603050405020304" pitchFamily="18" charset="0"/>
              </a:rPr>
              <a:t>konotace</a:t>
            </a:r>
            <a:r>
              <a:rPr lang="cs-CZ" altLang="de-CZ" dirty="0">
                <a:latin typeface="Times New Roman" panose="02020603050405020304" pitchFamily="18" charset="0"/>
              </a:rPr>
              <a:t>. Denotace má být jakýsi „věcný obsah“, konotace dodatečné sociální, emocionální aspekty, hodnoty, kulturní tradice, stylistické faktory atd. Takže např. </a:t>
            </a:r>
            <a:r>
              <a:rPr lang="cs-CZ" altLang="de-CZ" i="1">
                <a:latin typeface="Times New Roman" panose="02020603050405020304" pitchFamily="18" charset="0"/>
              </a:rPr>
              <a:t>kůň</a:t>
            </a:r>
            <a:r>
              <a:rPr lang="cs-CZ" altLang="de-CZ">
                <a:latin typeface="Times New Roman" panose="02020603050405020304" pitchFamily="18" charset="0"/>
              </a:rPr>
              <a:t> </a:t>
            </a:r>
            <a:r>
              <a:rPr lang="cs-CZ" altLang="de-CZ" dirty="0">
                <a:latin typeface="Times New Roman" panose="02020603050405020304" pitchFamily="18" charset="0"/>
              </a:rPr>
              <a:t>a </a:t>
            </a:r>
            <a:r>
              <a:rPr lang="cs-CZ" altLang="de-CZ" i="1" dirty="0">
                <a:latin typeface="Times New Roman" panose="02020603050405020304" pitchFamily="18" charset="0"/>
              </a:rPr>
              <a:t>herka</a:t>
            </a:r>
            <a:r>
              <a:rPr lang="cs-CZ" altLang="de-CZ" dirty="0">
                <a:latin typeface="Times New Roman" panose="02020603050405020304" pitchFamily="18" charset="0"/>
              </a:rPr>
              <a:t> mají stejnou denotaci (označují stejný jev mimojazykové skutečnosti), ale </a:t>
            </a:r>
            <a:r>
              <a:rPr lang="cs-CZ" altLang="de-CZ" i="1" dirty="0">
                <a:latin typeface="Times New Roman" panose="02020603050405020304" pitchFamily="18" charset="0"/>
              </a:rPr>
              <a:t>herka</a:t>
            </a:r>
            <a:r>
              <a:rPr lang="cs-CZ" altLang="de-CZ" dirty="0">
                <a:latin typeface="Times New Roman" panose="02020603050405020304" pitchFamily="18" charset="0"/>
              </a:rPr>
              <a:t> má ještě dodatečné prvky (srov. předtím </a:t>
            </a:r>
            <a:r>
              <a:rPr lang="cs-CZ" altLang="de-CZ" i="1" dirty="0">
                <a:latin typeface="Times New Roman" panose="02020603050405020304" pitchFamily="18" charset="0"/>
              </a:rPr>
              <a:t>vila</a:t>
            </a:r>
            <a:r>
              <a:rPr lang="cs-CZ" altLang="de-CZ" dirty="0">
                <a:latin typeface="Times New Roman" panose="02020603050405020304" pitchFamily="18" charset="0"/>
              </a:rPr>
              <a:t> a </a:t>
            </a:r>
            <a:r>
              <a:rPr lang="cs-CZ" altLang="de-CZ" i="1" dirty="0">
                <a:latin typeface="Times New Roman" panose="02020603050405020304" pitchFamily="18" charset="0"/>
              </a:rPr>
              <a:t>chatrč</a:t>
            </a:r>
            <a:r>
              <a:rPr lang="cs-CZ" altLang="de-CZ" dirty="0">
                <a:latin typeface="Times New Roman" panose="02020603050405020304" pitchFamily="18" charset="0"/>
              </a:rPr>
              <a:t>). Právě v oblasti konotací se často liší synonyma, jak jsme už konstatovali.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dirty="0">
                <a:latin typeface="Times New Roman" panose="02020603050405020304" pitchFamily="18" charset="0"/>
              </a:rPr>
              <a:t>Konotace podle některých lingvistů není přímo součástí sémantiky. Ovšem nelze zapomenout, že právě konotace často jsou základem metafor a tím hybné síly tvoření slov.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60EB7B33-AF9A-E5BD-7F35-F8A712BE5A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Připomeneme ještě </a:t>
            </a:r>
            <a:r>
              <a:rPr lang="cs-CZ" altLang="de-CZ" sz="2800" u="sng">
                <a:latin typeface="Times New Roman" panose="02020603050405020304" pitchFamily="18" charset="0"/>
              </a:rPr>
              <a:t>metonymii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u="sng">
                <a:latin typeface="Times New Roman" panose="02020603050405020304" pitchFamily="18" charset="0"/>
              </a:rPr>
              <a:t>metaforu:</a:t>
            </a:r>
            <a:r>
              <a:rPr lang="cs-CZ" altLang="de-CZ" sz="2800">
                <a:latin typeface="Times New Roman" panose="02020603050405020304" pitchFamily="18" charset="0"/>
              </a:rPr>
              <a:t> pojmy jsou známé z literární vědy, mají však velký význam i pro lexikologii, protože oba přístupy slouží k tomu, aby se rozšířil okruh významů slova, čímž se vlastně doplňuje slovotvorba.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Může se tak stát aktuálně, ale takový dodatečný význam může pak být konvencionalizován, patřit pevně k danému slovu a vést takto k polysémii.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případě metonymie se nahrazuje jeden výraz jiným výrazem, který je k němu v jakémsi přímém – kauzálním, prostorovém, časovém nebo jiném – vztahu (F. Čermák tomu říká v knize „Jazyk a jazykověda“ </a:t>
            </a:r>
            <a:r>
              <a:rPr lang="cs-CZ" altLang="de-CZ" sz="2800" i="1">
                <a:latin typeface="Times New Roman" panose="02020603050405020304" pitchFamily="18" charset="0"/>
              </a:rPr>
              <a:t>soumeznost</a:t>
            </a:r>
            <a:r>
              <a:rPr lang="cs-CZ" altLang="de-CZ" sz="2800">
                <a:latin typeface="Times New Roman" panose="02020603050405020304" pitchFamily="18" charset="0"/>
              </a:rPr>
              <a:t>), neexistuje však podobnost významu: např. autor místo díla (</a:t>
            </a:r>
            <a:r>
              <a:rPr lang="cs-CZ" altLang="de-CZ" sz="2800" i="1">
                <a:latin typeface="Times New Roman" panose="02020603050405020304" pitchFamily="18" charset="0"/>
              </a:rPr>
              <a:t>Četl jsem celého Hrabala</a:t>
            </a:r>
            <a:r>
              <a:rPr lang="cs-CZ" altLang="de-CZ" sz="2800">
                <a:latin typeface="Times New Roman" panose="02020603050405020304" pitchFamily="18" charset="0"/>
              </a:rPr>
              <a:t>), místo místo děje, který tam nastal: </a:t>
            </a:r>
            <a:r>
              <a:rPr lang="cs-CZ" altLang="de-CZ" sz="2800" i="1">
                <a:latin typeface="Times New Roman" panose="02020603050405020304" pitchFamily="18" charset="0"/>
              </a:rPr>
              <a:t>Они не виделись с Москвы</a:t>
            </a:r>
            <a:r>
              <a:rPr lang="cs-CZ" altLang="de-CZ" sz="2800">
                <a:latin typeface="Times New Roman" panose="02020603050405020304" pitchFamily="18" charset="0"/>
              </a:rPr>
              <a:t> „Od Moskvy se neviděli“, město místo jeho obyvatelů: </a:t>
            </a:r>
            <a:r>
              <a:rPr lang="cs-CZ" altLang="de-CZ" sz="2800" i="1">
                <a:latin typeface="Times New Roman" panose="02020603050405020304" pitchFamily="18" charset="0"/>
              </a:rPr>
              <a:t>Praha byla vyděšená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BD02EFBB-2707-585C-E529-4189B1CF80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Pokud se takové používání ustálí, může vzniknout polysémie: tak je </a:t>
            </a:r>
            <a:r>
              <a:rPr lang="cs-CZ" altLang="de-CZ" sz="2800" i="1">
                <a:latin typeface="Times New Roman" panose="02020603050405020304" pitchFamily="18" charset="0"/>
              </a:rPr>
              <a:t>конь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 i="1">
                <a:latin typeface="Times New Roman" panose="02020603050405020304" pitchFamily="18" charset="0"/>
              </a:rPr>
              <a:t>к</a:t>
            </a:r>
            <a:r>
              <a:rPr lang="cs-CZ" altLang="de-CZ" sz="2800">
                <a:latin typeface="Times New Roman" panose="02020603050405020304" pitchFamily="18" charset="0"/>
              </a:rPr>
              <a:t> v ruštině nebo </a:t>
            </a:r>
            <a:r>
              <a:rPr lang="cs-CZ" altLang="de-CZ" sz="2800" i="1">
                <a:latin typeface="Times New Roman" panose="02020603050405020304" pitchFamily="18" charset="0"/>
              </a:rPr>
              <a:t>koňak</a:t>
            </a:r>
            <a:r>
              <a:rPr lang="cs-CZ" altLang="de-CZ" sz="2800">
                <a:latin typeface="Times New Roman" panose="02020603050405020304" pitchFamily="18" charset="0"/>
              </a:rPr>
              <a:t> v češtině určitý alkoholický nápoj (vinný destilát), ale původní francouzské </a:t>
            </a:r>
            <a:r>
              <a:rPr lang="cs-CZ" altLang="de-CZ" sz="2800" i="1">
                <a:latin typeface="Times New Roman" panose="02020603050405020304" pitchFamily="18" charset="0"/>
              </a:rPr>
              <a:t>Cognac</a:t>
            </a:r>
            <a:r>
              <a:rPr lang="cs-CZ" altLang="de-CZ" sz="2800">
                <a:latin typeface="Times New Roman" panose="02020603050405020304" pitchFamily="18" charset="0"/>
              </a:rPr>
              <a:t> je jméno města, kde se nejznámější vinný destilát vyrábí. Tak na základě metonymie vznikla ve francouzštině polysémie, a v novém dodatečném významu bylo slovo přejato do jiných jazyků. S původem tohoto destilátu to pak už nemá nic, můžete koupit láhev, na které je napsáno </a:t>
            </a:r>
            <a:r>
              <a:rPr lang="cs-CZ" altLang="de-CZ" sz="2800" i="1">
                <a:latin typeface="Times New Roman" panose="02020603050405020304" pitchFamily="18" charset="0"/>
              </a:rPr>
              <a:t>конь</a:t>
            </a:r>
            <a:r>
              <a:rPr lang="cs-CZ" altLang="de-CZ" sz="2800" i="1" u="sng">
                <a:latin typeface="Times New Roman" panose="02020603050405020304" pitchFamily="18" charset="0"/>
              </a:rPr>
              <a:t>я</a:t>
            </a:r>
            <a:r>
              <a:rPr lang="cs-CZ" altLang="de-CZ" sz="2800" i="1">
                <a:latin typeface="Times New Roman" panose="02020603050405020304" pitchFamily="18" charset="0"/>
              </a:rPr>
              <a:t>к</a:t>
            </a:r>
            <a:r>
              <a:rPr lang="cs-CZ" altLang="de-CZ" sz="2800">
                <a:latin typeface="Times New Roman" panose="02020603050405020304" pitchFamily="18" charset="0"/>
              </a:rPr>
              <a:t>, a obsah pochází z Arménie nebo Gruzie.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U metafory však jde o přenos významu na základě jakýchsi vnitřních podobností, dalo by se říct, na základě společného sému nebo společných konotací (F. Čermák tomu říká </a:t>
            </a:r>
            <a:r>
              <a:rPr lang="cs-CZ" altLang="de-CZ" sz="2800" i="1">
                <a:latin typeface="Times New Roman" panose="02020603050405020304" pitchFamily="18" charset="0"/>
              </a:rPr>
              <a:t>podobnost</a:t>
            </a:r>
            <a:r>
              <a:rPr lang="cs-CZ" altLang="de-CZ" sz="2800">
                <a:latin typeface="Times New Roman" panose="02020603050405020304" pitchFamily="18" charset="0"/>
              </a:rPr>
              <a:t>). Ty se mohou týkat podoby, funkce, používání anebo něčeho jiného. Jedná se vždy o jakési srovnávání, a to, co je považováno za podobné, se nazývá pak latinsky „tertium comparationis“.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20B8183C-7487-8AC1-7173-03D510CBD0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Najdeme např. v ruštině (jednosvazkový výkladový slovník Ožegova) pro slovo </a:t>
            </a:r>
            <a:r>
              <a:rPr lang="cs-CZ" altLang="de-CZ" sz="2800" i="1">
                <a:latin typeface="Times New Roman" panose="02020603050405020304" pitchFamily="18" charset="0"/>
              </a:rPr>
              <a:t>медведь</a:t>
            </a:r>
            <a:r>
              <a:rPr lang="cs-CZ" altLang="de-CZ" sz="2800">
                <a:latin typeface="Times New Roman" panose="02020603050405020304" pitchFamily="18" charset="0"/>
              </a:rPr>
              <a:t> kromě základního významu „крупное хищное млекопитающее с длинной шерстью и толстыми ногами“ („velký dravý savec s dlouhou srstí a tlustýma nohama“) jako druhý význam poznámku „о неукл</a:t>
            </a:r>
            <a:r>
              <a:rPr lang="cs-CZ" altLang="de-CZ" sz="2800" u="sng">
                <a:latin typeface="Times New Roman" panose="02020603050405020304" pitchFamily="18" charset="0"/>
              </a:rPr>
              <a:t>ю</a:t>
            </a:r>
            <a:r>
              <a:rPr lang="cs-CZ" altLang="de-CZ" sz="2800">
                <a:latin typeface="Times New Roman" panose="02020603050405020304" pitchFamily="18" charset="0"/>
              </a:rPr>
              <a:t>жем, неповорóтливом человеке“ („o neobratném, neohrabaném člověku“).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Přenáší se tedy difuzní komplex denotativních a především konotativních aspektů významu (srov. také </a:t>
            </a:r>
            <a:r>
              <a:rPr lang="cs-CZ" altLang="de-CZ" sz="2800" i="1">
                <a:latin typeface="Times New Roman" panose="02020603050405020304" pitchFamily="18" charset="0"/>
              </a:rPr>
              <a:t>osel</a:t>
            </a:r>
            <a:r>
              <a:rPr lang="cs-CZ" altLang="de-CZ" sz="2800">
                <a:latin typeface="Times New Roman" panose="02020603050405020304" pitchFamily="18" charset="0"/>
              </a:rPr>
              <a:t> „hlupák“; to že osel je hloupý, asi nepatří k vlastnímu významu slova, ale je jakousi konotací). Ještě víc než metonymie se mohou metafory ustálit a pak vést k polysémii, srov. také ruské </a:t>
            </a:r>
            <a:r>
              <a:rPr lang="cs-CZ" altLang="de-CZ" sz="2800" i="1">
                <a:latin typeface="Times New Roman" panose="02020603050405020304" pitchFamily="18" charset="0"/>
              </a:rPr>
              <a:t>тупóй</a:t>
            </a:r>
            <a:r>
              <a:rPr lang="cs-CZ" altLang="de-CZ" sz="2800">
                <a:latin typeface="Times New Roman" panose="02020603050405020304" pitchFamily="18" charset="0"/>
              </a:rPr>
              <a:t> už podle slovníku jednak „такой, которым трудно рéзать, колóть“ a jednak „свидетельствующий об умственной огран</a:t>
            </a:r>
            <a:r>
              <a:rPr lang="cs-CZ" altLang="de-CZ" sz="2800" u="sng">
                <a:latin typeface="Times New Roman" panose="02020603050405020304" pitchFamily="18" charset="0"/>
              </a:rPr>
              <a:t>и</a:t>
            </a:r>
            <a:r>
              <a:rPr lang="cs-CZ" altLang="de-CZ" sz="2800">
                <a:latin typeface="Times New Roman" panose="02020603050405020304" pitchFamily="18" charset="0"/>
              </a:rPr>
              <a:t>ченности“.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EEDFD400-309C-1EAC-73CD-8B25BBCAC3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Rekapitulujeme: strukturalistická sémantika se pokouší o analýzu významu jazykové jednotky tím, že ho rozkládá do sémů jakožto nejmenších jednotek významu. Přítomnost nebo absence jednotlivých sémů má určit význam lexému v sémantickém poli. Má se to zobrazit v rámci matice (viz příklad z Erharta), plus, minus nebo nula (příznak nehraje úlohu). Většinou se však taková matice nedá jednoznačným a ekonomickým způsobem vytvořit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AB87925D-FE8F-896A-3341-A46296BF66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B) Kognitivní </a:t>
            </a:r>
            <a:r>
              <a:rPr lang="cs-CZ" altLang="de-CZ" sz="2800" dirty="0">
                <a:latin typeface="Times New Roman" panose="02020603050405020304" pitchFamily="18" charset="0"/>
              </a:rPr>
              <a:t>pohled na sémantiku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Strukturální sémantika vychází v podstatě z předpokladů logiky: sém (příznak) je buď přítomný nebo není, označuje se to znaky plus nebo minus. Mluvčí přirozených jazyků mají však často pochyby o příslušnosti určitých elementů. Zřejmě není pravda, že všechna slova, která jsou obsažena v jednom sémantickém poli (jsou tedy hyponyma pod jedním společným hyperonymem), mají v rámci toho sémantického pole stejné postavení. Zdá se tedy, že často </a:t>
            </a:r>
            <a:r>
              <a:rPr lang="cs-CZ" altLang="de-CZ" sz="2800" u="sng" dirty="0">
                <a:latin typeface="Times New Roman" panose="02020603050405020304" pitchFamily="18" charset="0"/>
              </a:rPr>
              <a:t>extenze</a:t>
            </a:r>
            <a:r>
              <a:rPr lang="cs-CZ" altLang="de-CZ" sz="2800" dirty="0">
                <a:latin typeface="Times New Roman" panose="02020603050405020304" pitchFamily="18" charset="0"/>
              </a:rPr>
              <a:t> nějakého slova (co všechno pod daný pojem spadá) není úplně zřetelná.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Dejme tomu: je </a:t>
            </a:r>
            <a:r>
              <a:rPr lang="cs-CZ" altLang="de-CZ" sz="2800" i="1" dirty="0">
                <a:latin typeface="Times New Roman" panose="02020603050405020304" pitchFamily="18" charset="0"/>
              </a:rPr>
              <a:t>houba</a:t>
            </a:r>
            <a:r>
              <a:rPr lang="cs-CZ" altLang="de-CZ" sz="2800" dirty="0">
                <a:latin typeface="Times New Roman" panose="02020603050405020304" pitchFamily="18" charset="0"/>
              </a:rPr>
              <a:t> rostlina? Je </a:t>
            </a:r>
            <a:r>
              <a:rPr lang="cs-CZ" altLang="de-CZ" sz="2800" i="1" dirty="0">
                <a:latin typeface="Times New Roman" panose="02020603050405020304" pitchFamily="18" charset="0"/>
              </a:rPr>
              <a:t>tučňák</a:t>
            </a:r>
            <a:r>
              <a:rPr lang="cs-CZ" altLang="de-CZ" sz="2800" dirty="0">
                <a:latin typeface="Times New Roman" panose="02020603050405020304" pitchFamily="18" charset="0"/>
              </a:rPr>
              <a:t> pták? Kdy je z </a:t>
            </a:r>
            <a:r>
              <a:rPr lang="cs-CZ" altLang="de-CZ" sz="2800" i="1" dirty="0">
                <a:latin typeface="Times New Roman" panose="02020603050405020304" pitchFamily="18" charset="0"/>
              </a:rPr>
              <a:t>vesnice</a:t>
            </a:r>
            <a:r>
              <a:rPr lang="cs-CZ" altLang="de-CZ" sz="2800" dirty="0">
                <a:latin typeface="Times New Roman" panose="02020603050405020304" pitchFamily="18" charset="0"/>
              </a:rPr>
              <a:t> město? Proč je </a:t>
            </a:r>
            <a:r>
              <a:rPr lang="cs-CZ" altLang="de-CZ" sz="2800" i="1" dirty="0">
                <a:latin typeface="Times New Roman" panose="02020603050405020304" pitchFamily="18" charset="0"/>
              </a:rPr>
              <a:t>kniha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tlustá</a:t>
            </a:r>
            <a:r>
              <a:rPr lang="cs-CZ" altLang="de-CZ" sz="2800" dirty="0">
                <a:latin typeface="Times New Roman" panose="02020603050405020304" pitchFamily="18" charset="0"/>
              </a:rPr>
              <a:t>, ale </a:t>
            </a:r>
            <a:r>
              <a:rPr lang="cs-CZ" altLang="de-CZ" sz="2800" i="1" dirty="0">
                <a:latin typeface="Times New Roman" panose="02020603050405020304" pitchFamily="18" charset="0"/>
              </a:rPr>
              <a:t>stůl</a:t>
            </a:r>
            <a:r>
              <a:rPr lang="cs-CZ" altLang="de-CZ" sz="2800" dirty="0">
                <a:latin typeface="Times New Roman" panose="02020603050405020304" pitchFamily="18" charset="0"/>
              </a:rPr>
              <a:t> je </a:t>
            </a:r>
            <a:r>
              <a:rPr lang="cs-CZ" altLang="de-CZ" sz="2800" i="1" dirty="0">
                <a:latin typeface="Times New Roman" panose="02020603050405020304" pitchFamily="18" charset="0"/>
              </a:rPr>
              <a:t>dlouhý, široký, vysoký</a:t>
            </a:r>
            <a:r>
              <a:rPr lang="cs-CZ" altLang="de-CZ" sz="2800" dirty="0">
                <a:latin typeface="Times New Roman" panose="02020603050405020304" pitchFamily="18" charset="0"/>
              </a:rPr>
              <a:t>, ale asi sotva </a:t>
            </a:r>
            <a:r>
              <a:rPr lang="cs-CZ" altLang="de-CZ" sz="2800" i="1" dirty="0">
                <a:latin typeface="Times New Roman" panose="02020603050405020304" pitchFamily="18" charset="0"/>
              </a:rPr>
              <a:t>tlustý</a:t>
            </a:r>
            <a:r>
              <a:rPr lang="cs-CZ" altLang="de-CZ" sz="2800" dirty="0">
                <a:latin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5C8385FC-2CC9-2A7D-9B2C-214982AE5F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Jaké příznaky musí mít pták, aby byl ptákem? Musí mít peří? Křídla? Musí létat? Musí nést vejce? Musí mít zobák? - Je slepice pták?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POZOR: zde nejde o přírodopis! My samozřejmě víme z biologie, že slepice nebo tučňáci jsou ptáci. Jenže přirozený jazyk nefunguje stejně jako přírodopisná terminologie. V rámci klasifikace druhů v říši zvířat je jasné, co kam patří. V přirozeném jazyce to však zdaleka tak jasné není. Když Vám někdo řekne, vyjmenujte mi tři druhy ptáků, tak asi </a:t>
            </a:r>
            <a:r>
              <a:rPr lang="cs-CZ" altLang="de-CZ" sz="2800" i="1">
                <a:latin typeface="Times New Roman" panose="02020603050405020304" pitchFamily="18" charset="0"/>
              </a:rPr>
              <a:t>slepice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tučňák</a:t>
            </a:r>
            <a:r>
              <a:rPr lang="cs-CZ" altLang="de-CZ" sz="2800">
                <a:latin typeface="Times New Roman" panose="02020603050405020304" pitchFamily="18" charset="0"/>
              </a:rPr>
              <a:t> mezi nimi nebudou. Když Vám někdo řekne, co dělají ptáci, tak asi </a:t>
            </a:r>
            <a:r>
              <a:rPr lang="cs-CZ" altLang="de-CZ" sz="2800" i="1">
                <a:latin typeface="Times New Roman" panose="02020603050405020304" pitchFamily="18" charset="0"/>
              </a:rPr>
              <a:t>ponořit se</a:t>
            </a:r>
            <a:r>
              <a:rPr lang="cs-CZ" altLang="de-CZ" sz="2800">
                <a:latin typeface="Times New Roman" panose="02020603050405020304" pitchFamily="18" charset="0"/>
              </a:rPr>
              <a:t> nebo zvláštní kolíbavý způsob chůze (jak ho má tučňák) nebudou mezi prvními odpověďmi.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přirozeném jazyce není sémantika slov většinou zorganizována tak, že můžeme jasně říct, to a to slovo má ty a ty příznaky, jiné příznaky nemá, patří tam a tam a někam jinam nepatří.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706E281B-F5C1-641B-D75A-4545BF9867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Kognitivisté tvrdí, že pojmové struktury v jazyce jsou často zakládány na našich zkušenostech, na tom, jak vnímáme svět. Člověk myslí daleko víc v metaforách, metonymiích a obrazech než v přísných kategoriích. Když kategorizuje, tak kategorizuje spíše na základě globálních podobností než analyticky na základě přítomných a nepřítomných příznaků. Kognitivisté tvrdí, že analýza světa vychází silně z tělesných zkušeností člověka, říká se tomu antropocentrický obraz světa.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Tak můžeme např. vidět, že čas se jazykově zpracovává na základě jakési metafory k prostoru. Říkáme česky </a:t>
            </a:r>
            <a:r>
              <a:rPr lang="cs-CZ" altLang="de-CZ" sz="2800" i="1">
                <a:latin typeface="Times New Roman" panose="02020603050405020304" pitchFamily="18" charset="0"/>
              </a:rPr>
              <a:t>před deseti lety</a:t>
            </a:r>
            <a:r>
              <a:rPr lang="cs-CZ" altLang="de-CZ" sz="2800">
                <a:latin typeface="Times New Roman" panose="02020603050405020304" pitchFamily="18" charset="0"/>
              </a:rPr>
              <a:t>, jak říkáme </a:t>
            </a:r>
            <a:r>
              <a:rPr lang="cs-CZ" altLang="de-CZ" sz="2800" i="1">
                <a:latin typeface="Times New Roman" panose="02020603050405020304" pitchFamily="18" charset="0"/>
              </a:rPr>
              <a:t>před domem</a:t>
            </a:r>
            <a:r>
              <a:rPr lang="cs-CZ" altLang="de-CZ" sz="2800">
                <a:latin typeface="Times New Roman" panose="02020603050405020304" pitchFamily="18" charset="0"/>
              </a:rPr>
              <a:t>. Rusky je sice motivace jiná (</a:t>
            </a:r>
            <a:r>
              <a:rPr lang="cs-CZ" altLang="de-CZ" sz="2800" i="1">
                <a:latin typeface="Times New Roman" panose="02020603050405020304" pitchFamily="18" charset="0"/>
              </a:rPr>
              <a:t>десять лет тому назад</a:t>
            </a:r>
            <a:r>
              <a:rPr lang="cs-CZ" altLang="de-CZ" sz="2800">
                <a:latin typeface="Times New Roman" panose="02020603050405020304" pitchFamily="18" charset="0"/>
              </a:rPr>
              <a:t>), ale samozřejmě je stejně prostorová, ba dokonce tělesní, výraz je příbuzný českému </a:t>
            </a:r>
            <a:r>
              <a:rPr lang="cs-CZ" altLang="de-CZ" sz="2800" i="1">
                <a:latin typeface="Times New Roman" panose="02020603050405020304" pitchFamily="18" charset="0"/>
              </a:rPr>
              <a:t>dozadu</a:t>
            </a:r>
            <a:r>
              <a:rPr lang="cs-CZ" altLang="de-CZ" sz="2800">
                <a:latin typeface="Times New Roman" panose="02020603050405020304" pitchFamily="18" charset="0"/>
              </a:rPr>
              <a:t> nebo slovu </a:t>
            </a:r>
            <a:r>
              <a:rPr lang="cs-CZ" altLang="de-CZ" sz="2800" i="1">
                <a:latin typeface="Times New Roman" panose="02020603050405020304" pitchFamily="18" charset="0"/>
              </a:rPr>
              <a:t>záda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160EEDF5-999A-6E52-B81C-129BC94952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Vidíme v čase pohyby (</a:t>
            </a:r>
            <a:r>
              <a:rPr lang="cs-CZ" altLang="de-CZ" sz="2800" i="1">
                <a:latin typeface="Times New Roman" panose="02020603050405020304" pitchFamily="18" charset="0"/>
              </a:rPr>
              <a:t>čas běží, v příštím roce</a:t>
            </a:r>
            <a:r>
              <a:rPr lang="cs-CZ" altLang="de-CZ" sz="2800">
                <a:latin typeface="Times New Roman" panose="02020603050405020304" pitchFamily="18" charset="0"/>
              </a:rPr>
              <a:t>, přičemž </a:t>
            </a:r>
            <a:r>
              <a:rPr lang="cs-CZ" altLang="de-CZ" sz="2800" i="1">
                <a:latin typeface="Times New Roman" panose="02020603050405020304" pitchFamily="18" charset="0"/>
              </a:rPr>
              <a:t>příští</a:t>
            </a:r>
            <a:r>
              <a:rPr lang="cs-CZ" altLang="de-CZ" sz="2800">
                <a:latin typeface="Times New Roman" panose="02020603050405020304" pitchFamily="18" charset="0"/>
              </a:rPr>
              <a:t> je samozřejmě příbuzné slovesu </a:t>
            </a:r>
            <a:r>
              <a:rPr lang="cs-CZ" altLang="de-CZ" sz="2800" i="1">
                <a:latin typeface="Times New Roman" panose="02020603050405020304" pitchFamily="18" charset="0"/>
              </a:rPr>
              <a:t>přijít</a:t>
            </a:r>
            <a:r>
              <a:rPr lang="cs-CZ" altLang="de-CZ" sz="2800">
                <a:latin typeface="Times New Roman" panose="02020603050405020304" pitchFamily="18" charset="0"/>
              </a:rPr>
              <a:t>), představujeme si cyklické (opakující se) časové úseky jako stoupání a klesání (</a:t>
            </a:r>
            <a:r>
              <a:rPr lang="cs-CZ" altLang="de-CZ" sz="2800" i="1">
                <a:latin typeface="Times New Roman" panose="02020603050405020304" pitchFamily="18" charset="0"/>
              </a:rPr>
              <a:t>hluboká noc, глубокая ночь</a:t>
            </a:r>
            <a:r>
              <a:rPr lang="cs-CZ" altLang="de-CZ" sz="2800">
                <a:latin typeface="Times New Roman" panose="02020603050405020304" pitchFamily="18" charset="0"/>
              </a:rPr>
              <a:t>, německy také </a:t>
            </a:r>
            <a:r>
              <a:rPr lang="cs-CZ" altLang="de-CZ" sz="2800" i="1">
                <a:latin typeface="Times New Roman" panose="02020603050405020304" pitchFamily="18" charset="0"/>
              </a:rPr>
              <a:t>tiefer Winter</a:t>
            </a:r>
            <a:r>
              <a:rPr lang="cs-CZ" altLang="de-CZ" sz="2800">
                <a:latin typeface="Times New Roman" panose="02020603050405020304" pitchFamily="18" charset="0"/>
              </a:rPr>
              <a:t> „hluboká zima“ = uprostřed zimy, tehdy když zima je nejchladnější, ba i </a:t>
            </a:r>
            <a:r>
              <a:rPr lang="cs-CZ" altLang="de-CZ" sz="2800" i="1">
                <a:latin typeface="Times New Roman" panose="02020603050405020304" pitchFamily="18" charset="0"/>
              </a:rPr>
              <a:t>Hochsommer</a:t>
            </a:r>
            <a:r>
              <a:rPr lang="cs-CZ" altLang="de-CZ" sz="2800">
                <a:latin typeface="Times New Roman" panose="02020603050405020304" pitchFamily="18" charset="0"/>
              </a:rPr>
              <a:t> „vysoké léto“ = uprostřed léta, tehdy, když léto je nejteplejší). Ba i gramatické morfémy pro vyjadření času často mají svůj původ v metaforách pohybu: srov. angl. </a:t>
            </a:r>
            <a:r>
              <a:rPr lang="cs-CZ" altLang="de-CZ" sz="2800" i="1">
                <a:latin typeface="Times New Roman" panose="02020603050405020304" pitchFamily="18" charset="0"/>
              </a:rPr>
              <a:t>it's going to rain</a:t>
            </a:r>
            <a:r>
              <a:rPr lang="cs-CZ" altLang="de-CZ" sz="2800">
                <a:latin typeface="Times New Roman" panose="02020603050405020304" pitchFamily="18" charset="0"/>
              </a:rPr>
              <a:t>, slk. </a:t>
            </a:r>
            <a:r>
              <a:rPr lang="cs-CZ" altLang="de-CZ" sz="2800" i="1">
                <a:latin typeface="Times New Roman" panose="02020603050405020304" pitchFamily="18" charset="0"/>
              </a:rPr>
              <a:t>ide byť búrka</a:t>
            </a:r>
            <a:r>
              <a:rPr lang="cs-CZ" altLang="de-CZ" sz="2800">
                <a:latin typeface="Times New Roman" panose="02020603050405020304" pitchFamily="18" charset="0"/>
              </a:rPr>
              <a:t>. Všechno to se dá vysvětlit jenom tím, že vyjadřujeme věci na základě svého vnímání, resp. to, co se vnímat nedá – např. čas – per analogiam k tomu, co vnímáme, např. k prostoru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538FBBB-0C52-4275-F0C3-78D9C5335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6988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Lexikální sémantika</a:t>
            </a:r>
            <a:endParaRPr lang="de-CH" altLang="de-CZ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71A27CA-9CEA-74E1-D511-AA7B9EC0B1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258888"/>
            <a:ext cx="9359900" cy="61214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A) Strukturalistický pohled na sémantiku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Uplatňuje se analogický přístup jak ve fonologii a v morfologii. Jak se tam hledají nejmenší jednotky rozlišující význam a nejmenší jednotky nesoucí význam, tak se zde hledají nejmenší jednotky významu, které se nazývají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sémy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Sémy mají být nejmenší izolovatelné části významu. Skupina sémů tvoří </a:t>
            </a:r>
            <a:r>
              <a:rPr lang="cs-CZ" altLang="de-CZ" sz="2800" u="sng" dirty="0" err="1">
                <a:latin typeface="Times New Roman" panose="02020603050405020304" pitchFamily="18" charset="0"/>
              </a:rPr>
              <a:t>semém</a:t>
            </a:r>
            <a:r>
              <a:rPr lang="cs-CZ" altLang="de-CZ" sz="2800" dirty="0">
                <a:latin typeface="Times New Roman" panose="02020603050405020304" pitchFamily="18" charset="0"/>
              </a:rPr>
              <a:t>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Semém</a:t>
            </a:r>
            <a:r>
              <a:rPr lang="cs-CZ" altLang="de-CZ" sz="2800" dirty="0">
                <a:latin typeface="Times New Roman" panose="02020603050405020304" pitchFamily="18" charset="0"/>
              </a:rPr>
              <a:t> je samostatně vystupující svaz sémů, které samy nevystupují samostatně (srov. fón – foném).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 dirty="0">
                <a:latin typeface="Times New Roman" panose="02020603050405020304" pitchFamily="18" charset="0"/>
              </a:rPr>
              <a:t>Lze také říci, že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semém</a:t>
            </a:r>
            <a:r>
              <a:rPr lang="cs-CZ" altLang="de-CZ" sz="2800" dirty="0">
                <a:latin typeface="Times New Roman" panose="02020603050405020304" pitchFamily="18" charset="0"/>
              </a:rPr>
              <a:t> je označované (signifié) morfému.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Semém</a:t>
            </a:r>
            <a:r>
              <a:rPr lang="cs-CZ" altLang="de-CZ" sz="2800" dirty="0">
                <a:latin typeface="Times New Roman" panose="02020603050405020304" pitchFamily="18" charset="0"/>
              </a:rPr>
              <a:t> se tedy definuje přes sémy, které obsahuje, resp. které pro něho platí. Lze to označit binárně znaky plus (platí), minus (neplatí) nebo nula (irelevantní).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9AF3A6C4-D444-01DB-65E7-CC7C3AD9D4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Samozřejmě hrají úlohu i chování, používání, pohyblivost. Tak řekneme např. </a:t>
            </a:r>
            <a:r>
              <a:rPr lang="cs-CZ" altLang="de-CZ" sz="2800" i="1">
                <a:latin typeface="Times New Roman" panose="02020603050405020304" pitchFamily="18" charset="0"/>
              </a:rPr>
              <a:t>Kolo stojí před domem</a:t>
            </a:r>
            <a:r>
              <a:rPr lang="cs-CZ" altLang="de-CZ" sz="2800">
                <a:latin typeface="Times New Roman" panose="02020603050405020304" pitchFamily="18" charset="0"/>
              </a:rPr>
              <a:t>, ale mnohem méně bychom řekli </a:t>
            </a:r>
            <a:r>
              <a:rPr lang="cs-CZ" altLang="de-CZ" sz="2800" i="1">
                <a:latin typeface="Times New Roman" panose="02020603050405020304" pitchFamily="18" charset="0"/>
              </a:rPr>
              <a:t>Dům stojí za kolem</a:t>
            </a:r>
            <a:r>
              <a:rPr lang="cs-CZ" altLang="de-CZ" sz="2800">
                <a:latin typeface="Times New Roman" panose="02020603050405020304" pitchFamily="18" charset="0"/>
              </a:rPr>
              <a:t>. Všimněme si: kdyby jazyk fungoval čistě „logicky“, pak by tyto dva výrazy měly mít stejnou platnost, protože se vztahují na stejnou situaci. Jenže pro nás hraje úlohu, že kolo je malé a pohyblivé, dům však velký a pevný. Kolo je proto ideální jako popředí, dům jako pozadí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Podívejme se na další případy: </a:t>
            </a:r>
            <a:r>
              <a:rPr lang="cs-CZ" altLang="de-CZ" sz="2800" i="1">
                <a:latin typeface="Times New Roman" panose="02020603050405020304" pitchFamily="18" charset="0"/>
              </a:rPr>
              <a:t>uši</a:t>
            </a:r>
            <a:r>
              <a:rPr lang="cs-CZ" altLang="de-CZ" sz="2800">
                <a:latin typeface="Times New Roman" panose="02020603050405020304" pitchFamily="18" charset="0"/>
              </a:rPr>
              <a:t> jsou u člověka </a:t>
            </a:r>
            <a:r>
              <a:rPr lang="cs-CZ" altLang="de-CZ" sz="2800" i="1">
                <a:latin typeface="Times New Roman" panose="02020603050405020304" pitchFamily="18" charset="0"/>
              </a:rPr>
              <a:t>velké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malé</a:t>
            </a:r>
            <a:r>
              <a:rPr lang="cs-CZ" altLang="de-CZ" sz="2800">
                <a:latin typeface="Times New Roman" panose="02020603050405020304" pitchFamily="18" charset="0"/>
              </a:rPr>
              <a:t>, ale spíše ne </a:t>
            </a:r>
            <a:r>
              <a:rPr lang="cs-CZ" altLang="de-CZ" sz="2800" i="1">
                <a:latin typeface="Times New Roman" panose="02020603050405020304" pitchFamily="18" charset="0"/>
              </a:rPr>
              <a:t>dlouhé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krátké</a:t>
            </a:r>
            <a:r>
              <a:rPr lang="cs-CZ" altLang="de-CZ" sz="2800">
                <a:latin typeface="Times New Roman" panose="02020603050405020304" pitchFamily="18" charset="0"/>
              </a:rPr>
              <a:t>. To proto, že je vidíme jako plochu.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Proč je </a:t>
            </a:r>
            <a:r>
              <a:rPr lang="cs-CZ" altLang="de-CZ" sz="2800" i="1">
                <a:latin typeface="Times New Roman" panose="02020603050405020304" pitchFamily="18" charset="0"/>
              </a:rPr>
              <a:t>žebřík</a:t>
            </a:r>
            <a:r>
              <a:rPr lang="cs-CZ" altLang="de-CZ" sz="2800">
                <a:latin typeface="Times New Roman" panose="02020603050405020304" pitchFamily="18" charset="0"/>
              </a:rPr>
              <a:t> jednou </a:t>
            </a:r>
            <a:r>
              <a:rPr lang="cs-CZ" altLang="de-CZ" sz="2800" i="1">
                <a:latin typeface="Times New Roman" panose="02020603050405020304" pitchFamily="18" charset="0"/>
              </a:rPr>
              <a:t>vysoký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высокая деревянная лестница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a jednou </a:t>
            </a:r>
            <a:r>
              <a:rPr lang="cs-CZ" altLang="de-CZ" sz="2800" i="1">
                <a:latin typeface="Times New Roman" panose="02020603050405020304" pitchFamily="18" charset="0"/>
              </a:rPr>
              <a:t>dlouhý</a:t>
            </a:r>
            <a:r>
              <a:rPr lang="ru-RU" altLang="de-CZ" sz="2800" i="1">
                <a:latin typeface="Times New Roman" panose="02020603050405020304" pitchFamily="18" charset="0"/>
              </a:rPr>
              <a:t> (длинная верёвочная лестница)</a:t>
            </a:r>
            <a:r>
              <a:rPr lang="cs-CZ" altLang="de-CZ" sz="2800">
                <a:latin typeface="Times New Roman" panose="02020603050405020304" pitchFamily="18" charset="0"/>
              </a:rPr>
              <a:t>? Protože </a:t>
            </a:r>
            <a:r>
              <a:rPr lang="cs-CZ" altLang="de-CZ" sz="2800" i="1">
                <a:latin typeface="Times New Roman" panose="02020603050405020304" pitchFamily="18" charset="0"/>
              </a:rPr>
              <a:t>dřevěný žebřík stojí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provazový žebřík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visí</a:t>
            </a:r>
            <a:r>
              <a:rPr lang="cs-CZ" altLang="de-CZ" sz="2800">
                <a:latin typeface="Times New Roman" panose="02020603050405020304" pitchFamily="18" charset="0"/>
              </a:rPr>
              <a:t>. Podle toho mají i různá přídavná jména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vyjadřující zásadně stejnou vlastnost.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17EB30C5-D3C9-51C1-26AC-86DA127F33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Samozřejmě hrají úlohu i chování, používání, pohyblivost. Tak řekneme např. </a:t>
            </a:r>
            <a:r>
              <a:rPr lang="cs-CZ" altLang="de-CZ" sz="2800" i="1">
                <a:latin typeface="Times New Roman" panose="02020603050405020304" pitchFamily="18" charset="0"/>
              </a:rPr>
              <a:t>Kolo stojí před domem</a:t>
            </a:r>
            <a:r>
              <a:rPr lang="cs-CZ" altLang="de-CZ" sz="2800">
                <a:latin typeface="Times New Roman" panose="02020603050405020304" pitchFamily="18" charset="0"/>
              </a:rPr>
              <a:t>, ale mnohem méně bychom řekli </a:t>
            </a:r>
            <a:r>
              <a:rPr lang="cs-CZ" altLang="de-CZ" sz="2800" i="1">
                <a:latin typeface="Times New Roman" panose="02020603050405020304" pitchFamily="18" charset="0"/>
              </a:rPr>
              <a:t>Dům stojí za kolem</a:t>
            </a:r>
            <a:r>
              <a:rPr lang="cs-CZ" altLang="de-CZ" sz="2800">
                <a:latin typeface="Times New Roman" panose="02020603050405020304" pitchFamily="18" charset="0"/>
              </a:rPr>
              <a:t>. Všimněme si: kdyby jazyk fungoval čistě „logicky“, pak by tyto dva výrazy měly mít stejnou platnost, protože se vztahují na stejnou situaci. Jenže pro nás hraje úlohu, že kolo je malé a pohyblivé, dům však velký a pevný. Kolo je proto ideální jako popředí, dům jako pozadí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Podívejme se na další případy: </a:t>
            </a:r>
            <a:r>
              <a:rPr lang="cs-CZ" altLang="de-CZ" sz="2800" i="1">
                <a:latin typeface="Times New Roman" panose="02020603050405020304" pitchFamily="18" charset="0"/>
              </a:rPr>
              <a:t>uši</a:t>
            </a:r>
            <a:r>
              <a:rPr lang="cs-CZ" altLang="de-CZ" sz="2800">
                <a:latin typeface="Times New Roman" panose="02020603050405020304" pitchFamily="18" charset="0"/>
              </a:rPr>
              <a:t> jsou u člověka </a:t>
            </a:r>
            <a:r>
              <a:rPr lang="cs-CZ" altLang="de-CZ" sz="2800" i="1">
                <a:latin typeface="Times New Roman" panose="02020603050405020304" pitchFamily="18" charset="0"/>
              </a:rPr>
              <a:t>velké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malé</a:t>
            </a:r>
            <a:r>
              <a:rPr lang="cs-CZ" altLang="de-CZ" sz="2800">
                <a:latin typeface="Times New Roman" panose="02020603050405020304" pitchFamily="18" charset="0"/>
              </a:rPr>
              <a:t>, ale spíše ne </a:t>
            </a:r>
            <a:r>
              <a:rPr lang="cs-CZ" altLang="de-CZ" sz="2800" i="1">
                <a:latin typeface="Times New Roman" panose="02020603050405020304" pitchFamily="18" charset="0"/>
              </a:rPr>
              <a:t>dlouhé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krátké</a:t>
            </a:r>
            <a:r>
              <a:rPr lang="cs-CZ" altLang="de-CZ" sz="2800">
                <a:latin typeface="Times New Roman" panose="02020603050405020304" pitchFamily="18" charset="0"/>
              </a:rPr>
              <a:t>. To proto, že je vidíme jako plochu.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Proč je </a:t>
            </a:r>
            <a:r>
              <a:rPr lang="cs-CZ" altLang="de-CZ" sz="2800" i="1">
                <a:latin typeface="Times New Roman" panose="02020603050405020304" pitchFamily="18" charset="0"/>
              </a:rPr>
              <a:t>žebřík</a:t>
            </a:r>
            <a:r>
              <a:rPr lang="cs-CZ" altLang="de-CZ" sz="2800">
                <a:latin typeface="Times New Roman" panose="02020603050405020304" pitchFamily="18" charset="0"/>
              </a:rPr>
              <a:t> jednou </a:t>
            </a:r>
            <a:r>
              <a:rPr lang="cs-CZ" altLang="de-CZ" sz="2800" i="1">
                <a:latin typeface="Times New Roman" panose="02020603050405020304" pitchFamily="18" charset="0"/>
              </a:rPr>
              <a:t>vysoký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высокая деревянная лестница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a jednou </a:t>
            </a:r>
            <a:r>
              <a:rPr lang="cs-CZ" altLang="de-CZ" sz="2800" i="1">
                <a:latin typeface="Times New Roman" panose="02020603050405020304" pitchFamily="18" charset="0"/>
              </a:rPr>
              <a:t>dlouhý</a:t>
            </a:r>
            <a:r>
              <a:rPr lang="ru-RU" altLang="de-CZ" sz="2800" i="1">
                <a:latin typeface="Times New Roman" panose="02020603050405020304" pitchFamily="18" charset="0"/>
              </a:rPr>
              <a:t> (длинная верёвочная лестница)</a:t>
            </a:r>
            <a:r>
              <a:rPr lang="cs-CZ" altLang="de-CZ" sz="2800">
                <a:latin typeface="Times New Roman" panose="02020603050405020304" pitchFamily="18" charset="0"/>
              </a:rPr>
              <a:t>? Protože </a:t>
            </a:r>
            <a:r>
              <a:rPr lang="cs-CZ" altLang="de-CZ" sz="2800" i="1">
                <a:latin typeface="Times New Roman" panose="02020603050405020304" pitchFamily="18" charset="0"/>
              </a:rPr>
              <a:t>dřevěný žebřík stojí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provazový žebřík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visí</a:t>
            </a:r>
            <a:r>
              <a:rPr lang="cs-CZ" altLang="de-CZ" sz="2800">
                <a:latin typeface="Times New Roman" panose="02020603050405020304" pitchFamily="18" charset="0"/>
              </a:rPr>
              <a:t>. Podle toho mají i různá přídavná jména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vyjadřující zásadně stejnou vlastnost.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16C133B0-1FCF-A1BE-71E2-FD26CB82F3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Proč je </a:t>
            </a:r>
            <a:r>
              <a:rPr lang="cs-CZ" altLang="de-CZ" sz="2800" i="1">
                <a:latin typeface="Times New Roman" panose="02020603050405020304" pitchFamily="18" charset="0"/>
              </a:rPr>
              <a:t>высокие сапоги</a:t>
            </a:r>
            <a:r>
              <a:rPr lang="cs-CZ" altLang="de-CZ" sz="2800">
                <a:latin typeface="Times New Roman" panose="02020603050405020304" pitchFamily="18" charset="0"/>
              </a:rPr>
              <a:t> (holínky), ale </a:t>
            </a:r>
            <a:r>
              <a:rPr lang="cs-CZ" altLang="de-CZ" sz="2800" i="1">
                <a:latin typeface="Times New Roman" panose="02020603050405020304" pitchFamily="18" charset="0"/>
              </a:rPr>
              <a:t>глубокие галоши</a:t>
            </a:r>
            <a:r>
              <a:rPr lang="cs-CZ" altLang="de-CZ" sz="2800">
                <a:latin typeface="Times New Roman" panose="02020603050405020304" pitchFamily="18" charset="0"/>
              </a:rPr>
              <a:t> (galoše, gumové přezůvky)? To zřejmě souvisí s tím, na co je potřebujeme: holínky musí být takové, aby se tam nahoře nedostala do nich voda (to znamená „vysoké“), galoše jako přezůvky si však představujeme jako nějakou schránku, do které zasunujeme nohy včetně bot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Vidíme tedy, že to je naše vnímání věcí (jejich vlastností, účelů atd.), které podmíní, jak něco označujeme. Velkost můžeme označit jednou přídavným jménem </a:t>
            </a:r>
            <a:r>
              <a:rPr lang="cs-CZ" altLang="de-CZ" sz="2800" i="1">
                <a:latin typeface="Times New Roman" panose="02020603050405020304" pitchFamily="18" charset="0"/>
              </a:rPr>
              <a:t>velký, dlouhý, vysoký</a:t>
            </a:r>
            <a:r>
              <a:rPr lang="cs-CZ" altLang="de-CZ" sz="2800">
                <a:latin typeface="Times New Roman" panose="02020603050405020304" pitchFamily="18" charset="0"/>
              </a:rPr>
              <a:t> atd., přičemž to většinou nejsou věci samy a jejich vlastnosti, které to implikují, ale náš způsob vnímání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5E3D0406-137C-830D-7AB9-3E30707815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Alternativní strukturou sémantického pole se zabývá </a:t>
            </a:r>
            <a:r>
              <a:rPr lang="cs-CZ" altLang="de-CZ" sz="2800" u="sng">
                <a:latin typeface="Times New Roman" panose="02020603050405020304" pitchFamily="18" charset="0"/>
              </a:rPr>
              <a:t>teorie prototypů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Vychází ze zjištění, že v rámci sémantického pole nejsou všechny elementy na stejné rovině. Řekli jsme, že z hlediska jazyka příslušnost </a:t>
            </a:r>
            <a:r>
              <a:rPr lang="cs-CZ" altLang="de-CZ" sz="2800" i="1">
                <a:latin typeface="Times New Roman" panose="02020603050405020304" pitchFamily="18" charset="0"/>
              </a:rPr>
              <a:t>tučňáka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slepice</a:t>
            </a:r>
            <a:r>
              <a:rPr lang="cs-CZ" altLang="de-CZ" sz="2800">
                <a:latin typeface="Times New Roman" panose="02020603050405020304" pitchFamily="18" charset="0"/>
              </a:rPr>
              <a:t> k </a:t>
            </a:r>
            <a:r>
              <a:rPr lang="cs-CZ" altLang="de-CZ" sz="2800" i="1">
                <a:latin typeface="Times New Roman" panose="02020603050405020304" pitchFamily="18" charset="0"/>
              </a:rPr>
              <a:t>ptákům</a:t>
            </a:r>
            <a:r>
              <a:rPr lang="cs-CZ" altLang="de-CZ" sz="2800">
                <a:latin typeface="Times New Roman" panose="02020603050405020304" pitchFamily="18" charset="0"/>
              </a:rPr>
              <a:t> je mnohem problematičtější než z hlediska biologie. Sémantické pole má centrum a periférii. Existují tedy v rámci sémantického pole jaksi „lepší“ anebo právě prototypičtější představitelé dané kategorie a existují periférnější, méně jednoznační představitelé.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Srov. schéma s ptáky udělané na základě výzkumu nositelů němčiny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NB: zde máme sémantické pole, které nějak odpovídá přírodovědecké klasifikaci a také jeho hyperonymum – </a:t>
            </a:r>
            <a:r>
              <a:rPr lang="cs-CZ" altLang="de-CZ" sz="2800" i="1">
                <a:latin typeface="Times New Roman" panose="02020603050405020304" pitchFamily="18" charset="0"/>
              </a:rPr>
              <a:t>pták</a:t>
            </a:r>
            <a:r>
              <a:rPr lang="cs-CZ" altLang="de-CZ" sz="2800">
                <a:latin typeface="Times New Roman" panose="02020603050405020304" pitchFamily="18" charset="0"/>
              </a:rPr>
              <a:t> – má v biologické klasifikaci své místo; čili rozdíl mezi přírodovědeckou a jazykovou klasifikací není až tak závratný.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Grafik 3">
            <a:extLst>
              <a:ext uri="{FF2B5EF4-FFF2-40B4-BE49-F238E27FC236}">
                <a16:creationId xmlns:a16="http://schemas.microsoft.com/office/drawing/2014/main" id="{CCE46927-121F-4D6E-EF6B-3A14161A3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0"/>
            <a:ext cx="7346950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5EF44167-93FC-79FA-0359-D578B8A221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Není tomu tak vždy: </a:t>
            </a:r>
            <a:r>
              <a:rPr lang="cs-CZ" altLang="de-CZ" sz="2800" i="1">
                <a:latin typeface="Times New Roman" panose="02020603050405020304" pitchFamily="18" charset="0"/>
              </a:rPr>
              <a:t>vlk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pes</a:t>
            </a:r>
            <a:r>
              <a:rPr lang="cs-CZ" altLang="de-CZ" sz="2800">
                <a:latin typeface="Times New Roman" panose="02020603050405020304" pitchFamily="18" charset="0"/>
              </a:rPr>
              <a:t> jsou dost úzce příbuzná zvířata, a biologická klasifikace je shrnuje pod skupinou </a:t>
            </a:r>
            <a:r>
              <a:rPr lang="cs-CZ" altLang="de-CZ" sz="2800" i="1">
                <a:latin typeface="Times New Roman" panose="02020603050405020304" pitchFamily="18" charset="0"/>
              </a:rPr>
              <a:t>Canidae</a:t>
            </a:r>
            <a:r>
              <a:rPr lang="cs-CZ" altLang="de-CZ" sz="2800">
                <a:latin typeface="Times New Roman" panose="02020603050405020304" pitchFamily="18" charset="0"/>
              </a:rPr>
              <a:t>, tedy </a:t>
            </a:r>
            <a:r>
              <a:rPr lang="cs-CZ" altLang="de-CZ" sz="2800" i="1">
                <a:latin typeface="Times New Roman" panose="02020603050405020304" pitchFamily="18" charset="0"/>
              </a:rPr>
              <a:t>psovití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 i="1">
                <a:latin typeface="Times New Roman" panose="02020603050405020304" pitchFamily="18" charset="0"/>
              </a:rPr>
              <a:t>Vlk</a:t>
            </a:r>
            <a:r>
              <a:rPr lang="cs-CZ" altLang="de-CZ" sz="2800">
                <a:latin typeface="Times New Roman" panose="02020603050405020304" pitchFamily="18" charset="0"/>
              </a:rPr>
              <a:t>, to je prostě divoký pes (něm. definice ‘Wildhund’). V přirozeném jazyce však takové hyperonymum nebylo, a ani dnes ho běžně neznáme a už vůbec nepoužíváme. Důvod je jasný: pes a vlk jsou pro člověka zcela různá zvířata co do významu a zkušeností, které s nimi mají, společné hyperonymum není nutné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biologii patří </a:t>
            </a:r>
            <a:r>
              <a:rPr lang="cs-CZ" altLang="de-CZ" sz="2800" i="1">
                <a:latin typeface="Times New Roman" panose="02020603050405020304" pitchFamily="18" charset="0"/>
              </a:rPr>
              <a:t>hmyz</a:t>
            </a:r>
            <a:r>
              <a:rPr lang="cs-CZ" altLang="de-CZ" sz="2800">
                <a:latin typeface="Times New Roman" panose="02020603050405020304" pitchFamily="18" charset="0"/>
              </a:rPr>
              <a:t> do říše zvířat. Je však hmyz zvíře v jazyce? Co řeknete, když vidíte, že soused nebo sousedka má něco blíže neidentifikovatelného vypadajícího jako hmyz na vlasech? Můžete říci: „Máš tam nějaké zvíře?“ Nebo to nejde, protože zvíře je prototypicky něco, co má čtyři nohy a možná srst, čili savec? Ani s ptákem to není tak jednoznačné: mohu říci „Dneska ráno u nás na balkoně seděly dvě malá zvířata“, když to byli ptáci? Je pták zvíře – jazykově?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7A9B7089-8AD1-715A-8058-353E51D265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 základě toho, že jazykově všichni představitelé sémantického pole nejsou stejně „dobrými“ představiteli, můžeme se pak dostat k takovým výrazům jako sexistické </a:t>
            </a:r>
            <a:r>
              <a:rPr lang="cs-CZ" altLang="de-CZ" sz="2800" i="1">
                <a:latin typeface="Times New Roman" panose="02020603050405020304" pitchFamily="18" charset="0"/>
              </a:rPr>
              <a:t>Курица не птица, баба не человек</a:t>
            </a:r>
            <a:r>
              <a:rPr lang="cs-CZ" altLang="de-CZ" sz="2800">
                <a:latin typeface="Times New Roman" panose="02020603050405020304" pitchFamily="18" charset="0"/>
              </a:rPr>
              <a:t>. Spočívá právě v tom, že ta slepice jaksi pták je, ale nějaký „divný“, neobyčejný. Prototyp má prototypické vlastnosti – u ptáků je to např. létat, slepice ji má jenom ve velmi omezené míře. Stejně tak je muž – to se dá doložit – prototypický člověk (srov. práce k slovu </a:t>
            </a:r>
            <a:r>
              <a:rPr lang="cs-CZ" altLang="de-CZ" sz="2800" i="1">
                <a:latin typeface="Times New Roman" panose="02020603050405020304" pitchFamily="18" charset="0"/>
              </a:rPr>
              <a:t>человек</a:t>
            </a:r>
            <a:r>
              <a:rPr lang="cs-CZ" altLang="de-CZ" sz="2800">
                <a:latin typeface="Times New Roman" panose="02020603050405020304" pitchFamily="18" charset="0"/>
              </a:rPr>
              <a:t> v ruštině), nebo jak řekla francouzská lingvistka, která zkoumala slovo </a:t>
            </a:r>
            <a:r>
              <a:rPr lang="cs-CZ" altLang="de-CZ" sz="2800" i="1">
                <a:latin typeface="Times New Roman" panose="02020603050405020304" pitchFamily="18" charset="0"/>
              </a:rPr>
              <a:t>homme</a:t>
            </a:r>
            <a:r>
              <a:rPr lang="cs-CZ" altLang="de-CZ" sz="2800">
                <a:latin typeface="Times New Roman" panose="02020603050405020304" pitchFamily="18" charset="0"/>
              </a:rPr>
              <a:t> ve francouzštině: „L’être humain est un homme jusqu’à la preuve qu’il est une femme“ – Člověk je muž, dokud není dokázáno, že je žena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Z" altLang="de-CZ" sz="2800">
                <a:latin typeface="Times New Roman" panose="02020603050405020304" pitchFamily="18" charset="0"/>
              </a:rPr>
              <a:t>NB: Není vyloučeno, že v některých případech už došlo k posunu sémantiky, ale muselo by se to znova zkoumat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69438230-B067-78EA-AC32-73AAE44C84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Můžeme narazit na výrazy typu „Tučňák je něco jako pták, je nějaký druh ptáka“. Tím se vyjadřuje, že jaksi patří k té kategorii, ale ne úplně. Těmto výrazům se říká angl. </a:t>
            </a:r>
            <a:r>
              <a:rPr lang="cs-CZ" altLang="de-CZ" sz="2800" i="1" u="sng">
                <a:latin typeface="Times New Roman" panose="02020603050405020304" pitchFamily="18" charset="0"/>
              </a:rPr>
              <a:t>hedges</a:t>
            </a:r>
            <a:r>
              <a:rPr lang="cs-CZ" altLang="de-CZ" sz="2800">
                <a:latin typeface="Times New Roman" panose="02020603050405020304" pitchFamily="18" charset="0"/>
              </a:rPr>
              <a:t> („živý plot“), čímž se vyjadřuje jejich funkce ohraničit kategorii (angl. </a:t>
            </a:r>
            <a:r>
              <a:rPr lang="cs-CZ" altLang="de-CZ" sz="2800" i="1">
                <a:latin typeface="Times New Roman" panose="02020603050405020304" pitchFamily="18" charset="0"/>
              </a:rPr>
              <a:t>something like, a kind of</a:t>
            </a:r>
            <a:r>
              <a:rPr lang="cs-CZ" altLang="de-CZ" sz="2800">
                <a:latin typeface="Times New Roman" panose="02020603050405020304" pitchFamily="18" charset="0"/>
              </a:rPr>
              <a:t> atd.).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Ovšem tyto hranice právě nejsou pevné a jednoznačné. Sémantické pole nemá ostré hranice, resp. přesněji řečeno: neostrá je </a:t>
            </a:r>
            <a:r>
              <a:rPr lang="cs-CZ" altLang="de-CZ" sz="2800" u="sng">
                <a:latin typeface="Times New Roman" panose="02020603050405020304" pitchFamily="18" charset="0"/>
              </a:rPr>
              <a:t>extenze</a:t>
            </a:r>
            <a:r>
              <a:rPr lang="cs-CZ" altLang="de-CZ" sz="2800">
                <a:latin typeface="Times New Roman" panose="02020603050405020304" pitchFamily="18" charset="0"/>
              </a:rPr>
              <a:t> (co všechno k pojmu patří). My sice máme jasný pojem o to, co je to pták (</a:t>
            </a:r>
            <a:r>
              <a:rPr lang="cs-CZ" altLang="de-CZ" sz="2800" u="sng">
                <a:latin typeface="Times New Roman" panose="02020603050405020304" pitchFamily="18" charset="0"/>
              </a:rPr>
              <a:t>intenze</a:t>
            </a:r>
            <a:r>
              <a:rPr lang="cs-CZ" altLang="de-CZ" sz="2800">
                <a:latin typeface="Times New Roman" panose="02020603050405020304" pitchFamily="18" charset="0"/>
              </a:rPr>
              <a:t>, jeho vlastnosti, zejm. ty prototypické), pomáhá nám k tomu prototyp, ale nemáme úplně jasné představy o tom, až kam kategorie sáhne (extenze)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Jednotliví představitelé kategorie mohou být spojení pouze tím, že mají s dalším představitelem jeden společný příznak, to znamená, že v extrémním případě dva periferní představitelé téhož sémantického pole nemají vůbec společné příznaky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Inhaltsplatzhalter 2">
            <a:extLst>
              <a:ext uri="{FF2B5EF4-FFF2-40B4-BE49-F238E27FC236}">
                <a16:creationId xmlns:a16="http://schemas.microsoft.com/office/drawing/2014/main" id="{4BA35878-9F17-A19C-C280-65631024E2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Protypičnost nezávisí pouze na tom, jak dobře jednotlivé představitele známe, jak jsme už řekli. Mohli bychom říci, že není divu, že </a:t>
            </a:r>
            <a:r>
              <a:rPr lang="cs-CZ" altLang="de-CZ" sz="2800" i="1">
                <a:latin typeface="Times New Roman" panose="02020603050405020304" pitchFamily="18" charset="0"/>
              </a:rPr>
              <a:t>tučňák</a:t>
            </a:r>
            <a:r>
              <a:rPr lang="cs-CZ" altLang="de-CZ" sz="2800">
                <a:latin typeface="Times New Roman" panose="02020603050405020304" pitchFamily="18" charset="0"/>
              </a:rPr>
              <a:t> je méně prototypický představitel ptáka, když se s nim vlastně ani nesetkáváme. Toto ovšem není zřejmě důvod, protože slepice patří k úplně nejběžnějším domácím zvířatům, a přece prý není pták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Prototyp nemusí v mimojazykové realitě jako konkrétní druh existovat. Jsou kategorie, kde centrum kategorie tvoří jakási „ideální představa“ (mohli bychom říci i „konstrukt“), kterému však neodpovídá třída referentů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Můžeme si ještě klást otázku, k čemu to celé nám vůbec je. Jaký má smysl srovnávat jevy mimojazykového světa s nějakým prototypem, který nemusí ani existovat? Má to smysl, protože pomáhá nám to členit a zařadit masu různých dojmů poměrně jednoduchým způsobem.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D45ED6FE-F5D2-9441-F6D3-6475811A7D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Přitom je důležité, že se neporovnává analyticky (příznak za příznak, ano, ne, a pak se rozhoduje), ale srovnává se globálně, na základě celkového dojmu. Na základě jazykových významů leží tzv. „naivní obraz světa“. Ten může dokonce řídit i gramatické kategorie: srov. v jazycích s členem věty </a:t>
            </a:r>
            <a:r>
              <a:rPr lang="cs-CZ" altLang="de-CZ" sz="2800" i="1" dirty="0">
                <a:latin typeface="Times New Roman" panose="02020603050405020304" pitchFamily="18" charset="0"/>
              </a:rPr>
              <a:t>Dostali jsme se do vesnice. Kostel byl zavřen</a:t>
            </a:r>
            <a:r>
              <a:rPr lang="cs-CZ" altLang="de-CZ" sz="2800" dirty="0">
                <a:latin typeface="Times New Roman" panose="02020603050405020304" pitchFamily="18" charset="0"/>
              </a:rPr>
              <a:t>. – Jaký se používá člen? Určitý, ačkoliv </a:t>
            </a:r>
            <a:r>
              <a:rPr lang="ru-RU" altLang="de-CZ" sz="2800">
                <a:latin typeface="Times New Roman" panose="02020603050405020304" pitchFamily="18" charset="0"/>
              </a:rPr>
              <a:t>о </a:t>
            </a:r>
            <a:r>
              <a:rPr lang="cs-CZ" altLang="de-CZ" sz="2800">
                <a:latin typeface="Times New Roman" panose="02020603050405020304" pitchFamily="18" charset="0"/>
              </a:rPr>
              <a:t>žádném kostele ještě nebyla řeč – protože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protoypická</a:t>
            </a:r>
            <a:r>
              <a:rPr lang="cs-CZ" altLang="de-CZ" sz="2800" dirty="0">
                <a:latin typeface="Times New Roman" panose="02020603050405020304" pitchFamily="18" charset="0"/>
              </a:rPr>
              <a:t> vesnice má jeden kostel…</a:t>
            </a:r>
            <a:endParaRPr lang="de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Výzkumy naivního obrazu světa se dějí právě v Rusku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Arut'junova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Rachilina</a:t>
            </a:r>
            <a:r>
              <a:rPr lang="cs-CZ" altLang="de-CZ" sz="2800" dirty="0">
                <a:latin typeface="Times New Roman" panose="02020603050405020304" pitchFamily="18" charset="0"/>
              </a:rPr>
              <a:t> aj.)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3C08FB4D-9AE6-3796-FBB2-DC00D9CFE5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Na základě různých sémů se liší významově podobné jednotky jednoho lexikálního (sémantického) pole. Sémantické nebo lexikální pole je skupina slov s podobnými významy, které diferencují všeobecnější skutečnost (jev apod.)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Strukturalisticky by se tedy řeklo, že všechny jednotky jednoho sémantického pole mají nějaké společné sémy, alespoň jeden. Význam nějakého slova (lexému) v rámci pole je určen a ohraničen významem ostatních lexémů, to znamená, že komplexy sémů jsou vzájemně na sobě závislé, jestli se ztratí jeden, tak se změní celý systém a tím i všechno ostatní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Takové sémantické pole mohou třeba tvořit lexémy označující lidské obydlí: </a:t>
            </a:r>
            <a:r>
              <a:rPr lang="cs-CZ" altLang="de-CZ" sz="2800" i="1">
                <a:latin typeface="Times New Roman" panose="02020603050405020304" pitchFamily="18" charset="0"/>
              </a:rPr>
              <a:t>dům, vila, chata, chalupa, chatrč, chýše, stan, maringotka, byt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09A08678-D58A-EA4B-D10F-592BC2C313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Jestli zde hledáme sémy – bez větších teoretických nároků –, tak se dostaneme ke kandidátům jako materiál (podle SSČŠV je </a:t>
            </a:r>
            <a:r>
              <a:rPr lang="cs-CZ" altLang="de-CZ" sz="2800" i="1">
                <a:latin typeface="Times New Roman" panose="02020603050405020304" pitchFamily="18" charset="0"/>
              </a:rPr>
              <a:t>stan</a:t>
            </a:r>
            <a:r>
              <a:rPr lang="cs-CZ" altLang="de-CZ" sz="2800">
                <a:latin typeface="Times New Roman" panose="02020603050405020304" pitchFamily="18" charset="0"/>
              </a:rPr>
              <a:t> „z nepromokavé látky“, u ostatních slov však takové údaje nejsou), velkost (podle SSČŠV jsou </a:t>
            </a:r>
            <a:r>
              <a:rPr lang="cs-CZ" altLang="de-CZ" sz="2800" i="1">
                <a:latin typeface="Times New Roman" panose="02020603050405020304" pitchFamily="18" charset="0"/>
              </a:rPr>
              <a:t>chata, chalupa</a:t>
            </a:r>
            <a:r>
              <a:rPr lang="cs-CZ" altLang="de-CZ" sz="2800">
                <a:latin typeface="Times New Roman" panose="02020603050405020304" pitchFamily="18" charset="0"/>
              </a:rPr>
              <a:t> „menší stavba, resp. stavení“, u ostatních slov však takové upřesnění není), trvání pobytu (podle SSČŠV jsou </a:t>
            </a:r>
            <a:r>
              <a:rPr lang="cs-CZ" altLang="de-CZ" sz="2800" i="1">
                <a:latin typeface="Times New Roman" panose="02020603050405020304" pitchFamily="18" charset="0"/>
              </a:rPr>
              <a:t>chata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stan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maringotka</a:t>
            </a:r>
            <a:r>
              <a:rPr lang="cs-CZ" altLang="de-CZ" sz="2800">
                <a:latin typeface="Times New Roman" panose="02020603050405020304" pitchFamily="18" charset="0"/>
              </a:rPr>
              <a:t> na přechodné pobyty, u ostatních slov to nehraje úlohu), jakési faktory sociálního prestiže (</a:t>
            </a:r>
            <a:r>
              <a:rPr lang="cs-CZ" altLang="de-CZ" sz="2800" i="1">
                <a:latin typeface="Times New Roman" panose="02020603050405020304" pitchFamily="18" charset="0"/>
              </a:rPr>
              <a:t>vila</a:t>
            </a:r>
            <a:r>
              <a:rPr lang="cs-CZ" altLang="de-CZ" sz="2800">
                <a:latin typeface="Times New Roman" panose="02020603050405020304" pitchFamily="18" charset="0"/>
              </a:rPr>
              <a:t> je prý „výstavnější obytný dům“, </a:t>
            </a:r>
            <a:r>
              <a:rPr lang="cs-CZ" altLang="de-CZ" sz="2800" i="1">
                <a:latin typeface="Times New Roman" panose="02020603050405020304" pitchFamily="18" charset="0"/>
              </a:rPr>
              <a:t>chatrč</a:t>
            </a:r>
            <a:r>
              <a:rPr lang="cs-CZ" altLang="de-CZ" sz="2800">
                <a:latin typeface="Times New Roman" panose="02020603050405020304" pitchFamily="18" charset="0"/>
              </a:rPr>
              <a:t> „nuzná, primitivní chalupa“) atd. atd.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Nejde zde o to, zda je SSČŠV vhodnou pomůckou na hledání sémů. Jde pouze o to ukázat, že tento přístup k sémantice přináší některé problémy: zatímco ve fonologii máme do činění s přehledným počtem distinktivních rysů (znělost, palatalizovanost, plosiva vs. frikativa atd.), je počet sémů nepopsatelný a otázka, se kterými sémy v jazyce lze vůbec počítat, není nijak triviální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46877601-F5EC-081B-3003-D63E5E235A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504362" cy="26638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Kromě toho musíme často jednotlivý sém přijmout pouze kvůli jednomu slovu, tedy výskyt jednotlivých sémů v rámci sémantického pole je někdy značně asymetrický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Výjimku tvoří sémantická pole označující lidi a zvířata, jak ukáže Erhart, zvlášť pokud jde o příbuzenské vztahy, ale v jiných oblastech je to často složitější a méně praktické</a:t>
            </a:r>
          </a:p>
        </p:txBody>
      </p:sp>
      <p:pic>
        <p:nvPicPr>
          <p:cNvPr id="21506" name="Grafik 2">
            <a:extLst>
              <a:ext uri="{FF2B5EF4-FFF2-40B4-BE49-F238E27FC236}">
                <a16:creationId xmlns:a16="http://schemas.microsoft.com/office/drawing/2014/main" id="{14CAD72A-771C-1D7D-4623-83BCBAE26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3203575"/>
            <a:ext cx="10080625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46BC3DD6-B167-FFF0-A111-05497EDD57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Často jsou v sémantickém poli jakoby „mezery“. Např. existují slova </a:t>
            </a:r>
            <a:r>
              <a:rPr lang="cs-CZ" altLang="de-CZ" sz="2800" i="1" dirty="0">
                <a:latin typeface="Times New Roman" panose="02020603050405020304" pitchFamily="18" charset="0"/>
              </a:rPr>
              <a:t>hluchý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cs-CZ" altLang="de-CZ" sz="2800" i="1" dirty="0">
                <a:latin typeface="Times New Roman" panose="02020603050405020304" pitchFamily="18" charset="0"/>
              </a:rPr>
              <a:t>slepý</a:t>
            </a:r>
            <a:r>
              <a:rPr lang="cs-CZ" altLang="de-CZ" sz="2800" dirty="0">
                <a:latin typeface="Times New Roman" panose="02020603050405020304" pitchFamily="18" charset="0"/>
              </a:rPr>
              <a:t> pro nedostatek jednoho ze smyslů. Neexistují však slova označující nedostatek čichu nebo hmatu.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Nakonec v sémantickém poli zřejmě často slova nejsou pečlivě rozlišována, najdou se často případy částečného překrývání.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649C8382-BD8D-C9C2-4DD2-8D3CAC4A95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Nejen koncept nejmenší jednotky byl přenesen na sémantiku, ale i koncept </a:t>
            </a:r>
            <a:r>
              <a:rPr lang="cs-CZ" altLang="de-CZ" sz="2800" u="sng">
                <a:latin typeface="Times New Roman" panose="02020603050405020304" pitchFamily="18" charset="0"/>
              </a:rPr>
              <a:t>neutralizace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Lze např. u určitých sémanticky omezených skupin slov zjistit neutralizaci určitých gramatických kategorií. Srov. např. u slova </a:t>
            </a:r>
            <a:r>
              <a:rPr lang="cs-CZ" altLang="de-CZ" sz="2800" i="1">
                <a:latin typeface="Times New Roman" panose="02020603050405020304" pitchFamily="18" charset="0"/>
              </a:rPr>
              <a:t>nenávist</a:t>
            </a:r>
            <a:r>
              <a:rPr lang="cs-CZ" altLang="de-CZ" sz="2800">
                <a:latin typeface="Times New Roman" panose="02020603050405020304" pitchFamily="18" charset="0"/>
              </a:rPr>
              <a:t> kategorii čísla: má to slovo plurál?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Jak je to se slovem </a:t>
            </a:r>
            <a:r>
              <a:rPr lang="cs-CZ" altLang="de-CZ" sz="2800" i="1">
                <a:latin typeface="Times New Roman" panose="02020603050405020304" pitchFamily="18" charset="0"/>
              </a:rPr>
              <a:t>svoboda</a:t>
            </a:r>
            <a:r>
              <a:rPr lang="cs-CZ" altLang="de-CZ" sz="2800">
                <a:latin typeface="Times New Roman" panose="02020603050405020304" pitchFamily="18" charset="0"/>
              </a:rPr>
              <a:t>? Pokud tato slova vůbec plurál mají, tak se zřejmě mění význam - různé svobody, pokud existují, jsou určitá různá práva (srov. „sedmá svoboda“ v letecké dopravě), ale sotva je to množné číslo svobody jako takové. Tato slova jsou </a:t>
            </a:r>
            <a:r>
              <a:rPr lang="cs-CZ" altLang="de-CZ" sz="2800" u="sng">
                <a:latin typeface="Times New Roman" panose="02020603050405020304" pitchFamily="18" charset="0"/>
              </a:rPr>
              <a:t>abstrakta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Srov. dále slova jako </a:t>
            </a:r>
            <a:r>
              <a:rPr lang="cs-CZ" altLang="de-CZ" sz="2800" i="1">
                <a:latin typeface="Times New Roman" panose="02020603050405020304" pitchFamily="18" charset="0"/>
              </a:rPr>
              <a:t>cukr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víno</a:t>
            </a:r>
            <a:r>
              <a:rPr lang="cs-CZ" altLang="de-CZ" sz="2800">
                <a:latin typeface="Times New Roman" panose="02020603050405020304" pitchFamily="18" charset="0"/>
              </a:rPr>
              <a:t>: pokud mají plurál, tak se jedná o různé druhy cukru nebo vína, ale nikoliv o plurál cukru nebo vína jako takového. Jsou to slova označující látku, která nemá pevné hranice a kterou nelze prostě počítat. Jsou to tzv. </a:t>
            </a:r>
            <a:r>
              <a:rPr lang="cs-CZ" altLang="de-CZ" sz="2800" u="sng">
                <a:latin typeface="Times New Roman" panose="02020603050405020304" pitchFamily="18" charset="0"/>
              </a:rPr>
              <a:t>kontinuativa</a:t>
            </a:r>
            <a:r>
              <a:rPr lang="cs-CZ" altLang="de-CZ" sz="2800">
                <a:latin typeface="Times New Roman" panose="02020603050405020304" pitchFamily="18" charset="0"/>
              </a:rPr>
              <a:t> (látková substantiva)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D8BD249D-9D7E-1A29-88B6-6C2325FE6A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Třetí skupina jsou </a:t>
            </a:r>
            <a:r>
              <a:rPr lang="cs-CZ" altLang="de-CZ" sz="2800" u="sng">
                <a:latin typeface="Times New Roman" panose="02020603050405020304" pitchFamily="18" charset="0"/>
              </a:rPr>
              <a:t>kolektiva</a:t>
            </a:r>
            <a:r>
              <a:rPr lang="cs-CZ" altLang="de-CZ" sz="2800">
                <a:latin typeface="Times New Roman" panose="02020603050405020304" pitchFamily="18" charset="0"/>
              </a:rPr>
              <a:t> (hromadná jména), to znamená, podstatná jména označující nějakou skupinu, např. </a:t>
            </a:r>
            <a:r>
              <a:rPr lang="cs-CZ" altLang="de-CZ" sz="2800" i="1">
                <a:latin typeface="Times New Roman" panose="02020603050405020304" pitchFamily="18" charset="0"/>
              </a:rPr>
              <a:t>průmysl</a:t>
            </a:r>
            <a:r>
              <a:rPr lang="cs-CZ" altLang="de-CZ" sz="2800">
                <a:latin typeface="Times New Roman" panose="02020603050405020304" pitchFamily="18" charset="0"/>
              </a:rPr>
              <a:t>. Jestli zde v jazycích jsou plurály možné, tak se zase jedná o sémantickou specifikaci, jednotlivá odvětví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Neutralizace čísla může vést k tomu, že daná slova už od začátku se vyskytují pouze v plurálu, což je výrazným svědectvím neutralizace dané kategorie. Tak např. v němčině slovo </a:t>
            </a:r>
            <a:r>
              <a:rPr lang="cs-CZ" altLang="de-CZ" sz="2800" i="1">
                <a:latin typeface="Times New Roman" panose="02020603050405020304" pitchFamily="18" charset="0"/>
              </a:rPr>
              <a:t>Eltern</a:t>
            </a:r>
            <a:r>
              <a:rPr lang="cs-CZ" altLang="de-CZ" sz="2800">
                <a:latin typeface="Times New Roman" panose="02020603050405020304" pitchFamily="18" charset="0"/>
              </a:rPr>
              <a:t> „rodiče“ nemá singulár (jeden *</a:t>
            </a:r>
            <a:r>
              <a:rPr lang="cs-CZ" altLang="de-CZ" sz="2800" i="1">
                <a:latin typeface="Times New Roman" panose="02020603050405020304" pitchFamily="18" charset="0"/>
              </a:rPr>
              <a:t>Elter</a:t>
            </a:r>
            <a:r>
              <a:rPr lang="cs-CZ" altLang="de-CZ" sz="2800">
                <a:latin typeface="Times New Roman" panose="02020603050405020304" pitchFamily="18" charset="0"/>
              </a:rPr>
              <a:t> neexistuje, oproti tomu č. </a:t>
            </a:r>
            <a:r>
              <a:rPr lang="cs-CZ" altLang="de-CZ" sz="2800" i="1">
                <a:latin typeface="Times New Roman" panose="02020603050405020304" pitchFamily="18" charset="0"/>
              </a:rPr>
              <a:t>rodič</a:t>
            </a:r>
            <a:r>
              <a:rPr lang="cs-CZ" altLang="de-CZ" sz="2800">
                <a:latin typeface="Times New Roman" panose="02020603050405020304" pitchFamily="18" charset="0"/>
              </a:rPr>
              <a:t>), je to kolektivum.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Anebo srov. rus. </a:t>
            </a:r>
            <a:r>
              <a:rPr lang="cs-CZ" altLang="de-CZ" sz="2800" i="1">
                <a:latin typeface="Times New Roman" panose="02020603050405020304" pitchFamily="18" charset="0"/>
              </a:rPr>
              <a:t>сливки</a:t>
            </a:r>
            <a:r>
              <a:rPr lang="cs-CZ" altLang="de-CZ" sz="2800">
                <a:latin typeface="Times New Roman" panose="02020603050405020304" pitchFamily="18" charset="0"/>
              </a:rPr>
              <a:t> „(sladká) smetana“ nebo </a:t>
            </a:r>
            <a:r>
              <a:rPr lang="cs-CZ" altLang="de-CZ" sz="2800" i="1">
                <a:latin typeface="Times New Roman" panose="02020603050405020304" pitchFamily="18" charset="0"/>
              </a:rPr>
              <a:t>чернила</a:t>
            </a:r>
            <a:r>
              <a:rPr lang="cs-CZ" altLang="de-CZ" sz="2800">
                <a:latin typeface="Times New Roman" panose="02020603050405020304" pitchFamily="18" charset="0"/>
              </a:rPr>
              <a:t> „inkoust“. Jsou to slova označující látku, to znamená kontinuativa, kategorie čísla je neutralizována, mohou se stejně dobře vyskytovat pouze v plurálu, jak v singuláru. Slova vyskytující se pouze v plurálu se nazývají pomnožná podstatná jména (</a:t>
            </a:r>
            <a:r>
              <a:rPr lang="cs-CZ" altLang="de-CZ" sz="2800" u="sng">
                <a:latin typeface="Times New Roman" panose="02020603050405020304" pitchFamily="18" charset="0"/>
              </a:rPr>
              <a:t>pluralia tantum</a:t>
            </a:r>
            <a:r>
              <a:rPr lang="cs-CZ" altLang="de-CZ" sz="2800">
                <a:latin typeface="Times New Roman" panose="02020603050405020304" pitchFamily="18" charset="0"/>
              </a:rPr>
              <a:t>)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252F6049-C38B-A129-49BE-A1FB2B9B2F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Existují i pluralia tantum, u nichž tato vlastnost je spíše arbitrární, srov. </a:t>
            </a:r>
            <a:r>
              <a:rPr lang="cs-CZ" altLang="de-CZ" sz="2800" i="1">
                <a:latin typeface="Times New Roman" panose="02020603050405020304" pitchFamily="18" charset="0"/>
              </a:rPr>
              <a:t>kalhoty (брюки)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nůžky (ножницы)</a:t>
            </a:r>
            <a:r>
              <a:rPr lang="cs-CZ" altLang="de-CZ" sz="2800">
                <a:latin typeface="Times New Roman" panose="02020603050405020304" pitchFamily="18" charset="0"/>
              </a:rPr>
              <a:t>. Jsou i značné rozdíly mezi jazyky, jak jsme už viděli na příkladu němčiny i češtiny. Ruština jich má zřejmě víc než čeština. Tak najdete např. za ruské </a:t>
            </a:r>
            <a:r>
              <a:rPr lang="cs-CZ" altLang="de-CZ" sz="2800" i="1">
                <a:latin typeface="Times New Roman" panose="02020603050405020304" pitchFamily="18" charset="0"/>
              </a:rPr>
              <a:t>саранчá</a:t>
            </a:r>
            <a:r>
              <a:rPr lang="cs-CZ" altLang="de-CZ" sz="2800">
                <a:latin typeface="Times New Roman" panose="02020603050405020304" pitchFamily="18" charset="0"/>
              </a:rPr>
              <a:t> český překlad „kobylky“ s vysvětlením „hromadné jméno“.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Jsou ale různě koncipována i kontinuativa obecně, tedy i ta v singuláru, srov. ruské </a:t>
            </a:r>
            <a:r>
              <a:rPr lang="cs-CZ" altLang="de-CZ" sz="2800" i="1">
                <a:latin typeface="Times New Roman" panose="02020603050405020304" pitchFamily="18" charset="0"/>
              </a:rPr>
              <a:t>картофель</a:t>
            </a:r>
            <a:r>
              <a:rPr lang="cs-CZ" altLang="de-CZ" sz="2800">
                <a:latin typeface="Times New Roman" panose="02020603050405020304" pitchFamily="18" charset="0"/>
              </a:rPr>
              <a:t> bez plurálu, protože je kolektivum a označuje „brambory“ jako takové a ne jeden „brambor“.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[ilustrace]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3626</Words>
  <Application>Microsoft Macintosh PowerPoint</Application>
  <PresentationFormat>Benutzerdefiniert</PresentationFormat>
  <Paragraphs>77</Paragraphs>
  <Slides>29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4" baseType="lpstr">
      <vt:lpstr>Arial Unicode MS</vt:lpstr>
      <vt:lpstr>Arial</vt:lpstr>
      <vt:lpstr>Times New Roman</vt:lpstr>
      <vt:lpstr>Wingdings</vt:lpstr>
      <vt:lpstr>Office-Design</vt:lpstr>
      <vt:lpstr>Lexikologie a slovotvorba ruštiny</vt:lpstr>
      <vt:lpstr>Lexikální sémantika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353</cp:revision>
  <cp:lastPrinted>1601-01-01T00:00:00Z</cp:lastPrinted>
  <dcterms:created xsi:type="dcterms:W3CDTF">2012-10-11T18:59:19Z</dcterms:created>
  <dcterms:modified xsi:type="dcterms:W3CDTF">2026-03-11T07:52:03Z</dcterms:modified>
</cp:coreProperties>
</file>