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3.xml" ContentType="application/vnd.openxmlformats-officedocument.presentationml.notesSlide+xml"/>
  <Override PartName="/ppt/tags/tag5.xml" ContentType="application/vnd.openxmlformats-officedocument.presentationml.tags+xml"/>
  <Override PartName="/ppt/notesSlides/notesSlide2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5.xml" ContentType="application/vnd.openxmlformats-officedocument.presentationml.notesSlide+xml"/>
  <Override PartName="/ppt/tags/tag8.xml" ContentType="application/vnd.openxmlformats-officedocument.presentationml.tags+xml"/>
  <Override PartName="/ppt/notesSlides/notesSlide2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7.xml" ContentType="application/vnd.openxmlformats-officedocument.presentationml.notesSlide+xml"/>
  <Override PartName="/ppt/tags/tag11.xml" ContentType="application/vnd.openxmlformats-officedocument.presentationml.tags+xml"/>
  <Override PartName="/ppt/notesSlides/notesSlide28.xml" ContentType="application/vnd.openxmlformats-officedocument.presentationml.notesSlide+xml"/>
  <Override PartName="/ppt/tags/tag12.xml" ContentType="application/vnd.openxmlformats-officedocument.presentationml.tags+xml"/>
  <Override PartName="/ppt/notesSlides/notesSlide29.xml" ContentType="application/vnd.openxmlformats-officedocument.presentationml.notesSlide+xml"/>
  <Override PartName="/ppt/tags/tag13.xml" ContentType="application/vnd.openxmlformats-officedocument.presentationml.tags+xml"/>
  <Override PartName="/ppt/notesSlides/notesSlide30.xml" ContentType="application/vnd.openxmlformats-officedocument.presentationml.notesSlide+xml"/>
  <Override PartName="/ppt/tags/tag14.xml" ContentType="application/vnd.openxmlformats-officedocument.presentationml.tags+xml"/>
  <Override PartName="/ppt/notesSlides/notesSlide31.xml" ContentType="application/vnd.openxmlformats-officedocument.presentationml.notesSlide+xml"/>
  <Override PartName="/ppt/tags/tag15.xml" ContentType="application/vnd.openxmlformats-officedocument.presentationml.tags+xml"/>
  <Override PartName="/ppt/notesSlides/notesSlide3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3.xml" ContentType="application/vnd.openxmlformats-officedocument.presentationml.notesSlide+xml"/>
  <Override PartName="/ppt/tags/tag18.xml" ContentType="application/vnd.openxmlformats-officedocument.presentationml.tags+xml"/>
  <Override PartName="/ppt/notesSlides/notesSlide34.xml" ContentType="application/vnd.openxmlformats-officedocument.presentationml.notesSlide+xml"/>
  <Override PartName="/ppt/tags/tag19.xml" ContentType="application/vnd.openxmlformats-officedocument.presentationml.tags+xml"/>
  <Override PartName="/ppt/notesSlides/notesSlide35.xml" ContentType="application/vnd.openxmlformats-officedocument.presentationml.notesSlide+xml"/>
  <Override PartName="/ppt/tags/tag20.xml" ContentType="application/vnd.openxmlformats-officedocument.presentationml.tags+xml"/>
  <Override PartName="/ppt/notesSlides/notesSlide36.xml" ContentType="application/vnd.openxmlformats-officedocument.presentationml.notesSlide+xml"/>
  <Override PartName="/ppt/tags/tag21.xml" ContentType="application/vnd.openxmlformats-officedocument.presentationml.tags+xml"/>
  <Override PartName="/ppt/notesSlides/notesSlide37.xml" ContentType="application/vnd.openxmlformats-officedocument.presentationml.notesSlide+xml"/>
  <Override PartName="/ppt/tags/tag2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77"/>
  </p:notesMasterIdLst>
  <p:sldIdLst>
    <p:sldId id="314" r:id="rId2"/>
    <p:sldId id="338" r:id="rId3"/>
    <p:sldId id="340" r:id="rId4"/>
    <p:sldId id="416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51" r:id="rId13"/>
    <p:sldId id="352" r:id="rId14"/>
    <p:sldId id="417" r:id="rId15"/>
    <p:sldId id="423" r:id="rId16"/>
    <p:sldId id="356" r:id="rId17"/>
    <p:sldId id="327" r:id="rId18"/>
    <p:sldId id="357" r:id="rId19"/>
    <p:sldId id="358" r:id="rId20"/>
    <p:sldId id="364" r:id="rId21"/>
    <p:sldId id="367" r:id="rId22"/>
    <p:sldId id="368" r:id="rId23"/>
    <p:sldId id="372" r:id="rId24"/>
    <p:sldId id="418" r:id="rId25"/>
    <p:sldId id="419" r:id="rId26"/>
    <p:sldId id="375" r:id="rId27"/>
    <p:sldId id="379" r:id="rId28"/>
    <p:sldId id="380" r:id="rId29"/>
    <p:sldId id="422" r:id="rId30"/>
    <p:sldId id="381" r:id="rId31"/>
    <p:sldId id="420" r:id="rId32"/>
    <p:sldId id="383" r:id="rId33"/>
    <p:sldId id="384" r:id="rId34"/>
    <p:sldId id="385" r:id="rId35"/>
    <p:sldId id="387" r:id="rId36"/>
    <p:sldId id="421" r:id="rId37"/>
    <p:sldId id="390" r:id="rId38"/>
    <p:sldId id="424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2" r:id="rId53"/>
    <p:sldId id="301" r:id="rId54"/>
    <p:sldId id="303" r:id="rId55"/>
    <p:sldId id="304" r:id="rId56"/>
    <p:sldId id="305" r:id="rId57"/>
    <p:sldId id="306" r:id="rId58"/>
    <p:sldId id="307" r:id="rId59"/>
    <p:sldId id="426" r:id="rId60"/>
    <p:sldId id="427" r:id="rId61"/>
    <p:sldId id="428" r:id="rId62"/>
    <p:sldId id="429" r:id="rId63"/>
    <p:sldId id="430" r:id="rId64"/>
    <p:sldId id="425" r:id="rId65"/>
    <p:sldId id="315" r:id="rId66"/>
    <p:sldId id="397" r:id="rId67"/>
    <p:sldId id="399" r:id="rId68"/>
    <p:sldId id="409" r:id="rId69"/>
    <p:sldId id="400" r:id="rId70"/>
    <p:sldId id="410" r:id="rId71"/>
    <p:sldId id="411" r:id="rId72"/>
    <p:sldId id="412" r:id="rId73"/>
    <p:sldId id="414" r:id="rId74"/>
    <p:sldId id="413" r:id="rId75"/>
    <p:sldId id="415" r:id="rId76"/>
  </p:sldIdLst>
  <p:sldSz cx="12192000" cy="6858000"/>
  <p:notesSz cx="6858000" cy="9144000"/>
  <p:custDataLst>
    <p:tags r:id="rId78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84360" autoAdjust="0"/>
  </p:normalViewPr>
  <p:slideViewPr>
    <p:cSldViewPr snapToGrid="0">
      <p:cViewPr varScale="1">
        <p:scale>
          <a:sx n="95" d="100"/>
          <a:sy n="95" d="100"/>
        </p:scale>
        <p:origin x="-124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085EA-2122-4701-B107-E52BD146A990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28463-9BA1-45C9-8966-016B5733D6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222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86E6EC0-1E68-4F05-A05D-D8EFAFAA2798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2</a:t>
            </a:fld>
            <a:endParaRPr lang="cs-CZ" alt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821A922-64B7-4387-B3B9-B670333ED9B0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18</a:t>
            </a:fld>
            <a:endParaRPr lang="cs-CZ" altLang="cs-CZ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C453A64-8D6C-4AD9-8EAF-9921EC4874DB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19</a:t>
            </a:fld>
            <a:endParaRPr lang="cs-CZ" altLang="cs-CZ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09EA7DB-5D1C-4AB0-BF7D-B1BE9537BE00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20</a:t>
            </a:fld>
            <a:endParaRPr lang="cs-CZ" altLang="cs-CZ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4B80CCA-CE56-4215-BBFD-10EF5BA9AD42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21</a:t>
            </a:fld>
            <a:endParaRPr lang="cs-CZ" altLang="cs-CZ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76AD710-A9AE-455D-9940-6DACA8664259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22</a:t>
            </a:fld>
            <a:endParaRPr lang="cs-CZ" altLang="cs-CZ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54FD86B-4D14-4425-BF91-1E1B530A1E80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23</a:t>
            </a:fld>
            <a:endParaRPr lang="cs-CZ" altLang="cs-CZ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348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PAF </a:t>
            </a:r>
            <a:r>
              <a:rPr lang="cs-CZ" baseline="0" dirty="0" smtClean="0"/>
              <a:t> - </a:t>
            </a:r>
            <a:r>
              <a:rPr lang="cs-CZ" baseline="0" dirty="0" err="1" smtClean="0"/>
              <a:t>platelet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activating</a:t>
            </a:r>
            <a:r>
              <a:rPr lang="cs-CZ" baseline="0" dirty="0" smtClean="0"/>
              <a:t> </a:t>
            </a:r>
            <a:r>
              <a:rPr lang="cs-CZ" baseline="0" dirty="0" err="1" smtClean="0"/>
              <a:t>factor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116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C60455A-2F4A-4C81-8C75-9DAFC31CDB35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26</a:t>
            </a:fld>
            <a:endParaRPr lang="cs-CZ" altLang="cs-CZ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68338" lvl="1" indent="-268288" eaLnBrk="1" hangingPunct="1">
              <a:lnSpc>
                <a:spcPct val="95000"/>
              </a:lnSpc>
              <a:spcAft>
                <a:spcPts val="600"/>
              </a:spcAft>
              <a:buClr>
                <a:srgbClr val="B0E2DC"/>
              </a:buClr>
            </a:pPr>
            <a:endParaRPr lang="cs-CZ" altLang="cs-CZ" sz="2000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947BFA2-0186-4418-A615-01DB41739DFB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27</a:t>
            </a:fld>
            <a:endParaRPr lang="cs-CZ" altLang="cs-CZ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E856380-6183-433D-9645-37966546ACA7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3</a:t>
            </a:fld>
            <a:endParaRPr lang="cs-CZ" alt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dirty="0" smtClean="0"/>
              <a:t>Histamin </a:t>
            </a:r>
            <a:r>
              <a:rPr lang="cs-CZ" altLang="cs-CZ" dirty="0" err="1" smtClean="0"/>
              <a:t>objavil</a:t>
            </a:r>
            <a:r>
              <a:rPr lang="cs-CZ" altLang="cs-CZ" dirty="0" smtClean="0"/>
              <a:t> </a:t>
            </a:r>
            <a:r>
              <a:rPr lang="cs-CZ" altLang="cs-CZ" dirty="0" smtClean="0"/>
              <a:t>1910 </a:t>
            </a:r>
            <a:r>
              <a:rPr lang="cs-CZ" altLang="cs-CZ" dirty="0" smtClean="0"/>
              <a:t>Henry </a:t>
            </a:r>
            <a:r>
              <a:rPr lang="cs-CZ" altLang="cs-CZ" dirty="0" err="1" smtClean="0"/>
              <a:t>Dale</a:t>
            </a:r>
            <a:r>
              <a:rPr lang="cs-CZ" altLang="cs-CZ" dirty="0" smtClean="0"/>
              <a:t>, </a:t>
            </a:r>
            <a:r>
              <a:rPr lang="cs-CZ" altLang="cs-CZ" dirty="0" smtClean="0"/>
              <a:t>1920 potvrzený jako hlavní mediátor alergické reakce</a:t>
            </a:r>
          </a:p>
          <a:p>
            <a:pPr eaLnBrk="1" hangingPunct="1"/>
            <a:r>
              <a:rPr lang="cs-CZ" altLang="cs-CZ" dirty="0" smtClean="0"/>
              <a:t>Histamin </a:t>
            </a:r>
            <a:r>
              <a:rPr lang="cs-CZ" altLang="cs-CZ" baseline="0" dirty="0" smtClean="0"/>
              <a:t> </a:t>
            </a:r>
            <a:r>
              <a:rPr lang="cs-CZ" altLang="cs-CZ" baseline="0" dirty="0" smtClean="0"/>
              <a:t>je </a:t>
            </a:r>
            <a:r>
              <a:rPr lang="cs-CZ" altLang="cs-CZ" baseline="0" dirty="0" err="1" smtClean="0"/>
              <a:t>imunomodulátor</a:t>
            </a:r>
            <a:r>
              <a:rPr lang="cs-CZ" altLang="cs-CZ" baseline="0" dirty="0" smtClean="0"/>
              <a:t> - </a:t>
            </a:r>
            <a:r>
              <a:rPr lang="cs-CZ" altLang="cs-CZ" dirty="0" smtClean="0"/>
              <a:t>o</a:t>
            </a:r>
            <a:r>
              <a:rPr lang="cs-CZ" altLang="cs-CZ" baseline="0" dirty="0" smtClean="0"/>
              <a:t>vlivňuje dozrávání lymfocytů T na subpopulace, které můžou mít </a:t>
            </a:r>
            <a:r>
              <a:rPr lang="cs-CZ" altLang="cs-CZ" baseline="0" dirty="0" smtClean="0"/>
              <a:t>protizánětlivé </a:t>
            </a:r>
            <a:r>
              <a:rPr lang="cs-CZ" altLang="cs-CZ" baseline="0" dirty="0" smtClean="0"/>
              <a:t>nebo prozánětlivé účinky. Může tedy třeba stimulovat tvorbu prozánětlivých IL-k, které </a:t>
            </a:r>
            <a:r>
              <a:rPr lang="cs-CZ" altLang="cs-CZ" baseline="0" dirty="0" smtClean="0"/>
              <a:t>prodlužují </a:t>
            </a:r>
            <a:r>
              <a:rPr lang="cs-CZ" altLang="cs-CZ" baseline="0" dirty="0" smtClean="0"/>
              <a:t>životnost eozinofilů. Některá ATH tedy můžou tlumit i eozinofilní </a:t>
            </a:r>
            <a:r>
              <a:rPr lang="cs-CZ" altLang="cs-CZ" baseline="0" dirty="0" smtClean="0"/>
              <a:t>zánět.</a:t>
            </a:r>
            <a:endParaRPr lang="cs-CZ" altLang="cs-CZ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A9751F4-74D5-438C-A4AC-7584ADF2A337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28</a:t>
            </a:fld>
            <a:endParaRPr lang="cs-CZ" altLang="cs-CZ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E8BF24F-5FDC-4448-9813-4F79ADEA0471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30</a:t>
            </a:fld>
            <a:endParaRPr lang="cs-CZ" altLang="cs-CZ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167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764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1696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3407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0904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3583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045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2690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5BAB5E3-D8B1-4216-8CC6-DEA871725707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5</a:t>
            </a:fld>
            <a:endParaRPr lang="cs-CZ" alt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14227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34963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1359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4169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5483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33658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7287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1985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1081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095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83ED11D-7095-49FE-A0D5-F1242B8FBD41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6</a:t>
            </a:fld>
            <a:endParaRPr lang="cs-CZ" alt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2413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28463-9BA1-45C9-8966-016B5733D6F9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949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715BD1A-66AC-4FC3-9D69-CDC8A44991FF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7</a:t>
            </a:fld>
            <a:endParaRPr lang="cs-CZ" altLang="cs-CZ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E8A7994-5078-4B54-90C1-30A66252C22F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8</a:t>
            </a:fld>
            <a:endParaRPr lang="cs-CZ" altLang="cs-CZ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CBB28B1-13AF-4A41-A56C-5DA24A9BDAAF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9</a:t>
            </a:fld>
            <a:endParaRPr lang="cs-CZ" alt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105EA8B-3D3E-44A1-978B-CE0C575BA07A}" type="slidenum">
              <a:rPr lang="cs-CZ" altLang="cs-CZ" smtClean="0"/>
              <a:pPr eaLnBrk="1" hangingPunct="1">
                <a:spcBef>
                  <a:spcPct val="0"/>
                </a:spcBef>
                <a:defRPr/>
              </a:pPr>
              <a:t>16</a:t>
            </a:fld>
            <a:endParaRPr lang="cs-CZ" altLang="cs-CZ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 dirty="0" smtClean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776BDF5-BCEB-4F55-A33F-065A0A0B4FDB}" type="slidenum">
              <a:rPr lang="cs-CZ" altLang="en-US">
                <a:latin typeface="Calibri" pitchFamily="34" charset="0"/>
              </a:rPr>
              <a:pPr/>
              <a:t>17</a:t>
            </a:fld>
            <a:endParaRPr lang="cs-CZ" altLang="en-US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E3B9-8AD8-46FA-A29B-2F03F12BA3A5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600F-AFCF-44AA-A13C-AC83AEC5A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1940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E3B9-8AD8-46FA-A29B-2F03F12BA3A5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600F-AFCF-44AA-A13C-AC83AEC5A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822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E3B9-8AD8-46FA-A29B-2F03F12BA3A5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600F-AFCF-44AA-A13C-AC83AEC5A962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049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E3B9-8AD8-46FA-A29B-2F03F12BA3A5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600F-AFCF-44AA-A13C-AC83AEC5A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842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E3B9-8AD8-46FA-A29B-2F03F12BA3A5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600F-AFCF-44AA-A13C-AC83AEC5A96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8169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E3B9-8AD8-46FA-A29B-2F03F12BA3A5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600F-AFCF-44AA-A13C-AC83AEC5A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220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E3B9-8AD8-46FA-A29B-2F03F12BA3A5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600F-AFCF-44AA-A13C-AC83AEC5A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160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E3B9-8AD8-46FA-A29B-2F03F12BA3A5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600F-AFCF-44AA-A13C-AC83AEC5A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83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E3B9-8AD8-46FA-A29B-2F03F12BA3A5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600F-AFCF-44AA-A13C-AC83AEC5A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74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E3B9-8AD8-46FA-A29B-2F03F12BA3A5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600F-AFCF-44AA-A13C-AC83AEC5A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28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E3B9-8AD8-46FA-A29B-2F03F12BA3A5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600F-AFCF-44AA-A13C-AC83AEC5A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68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E3B9-8AD8-46FA-A29B-2F03F12BA3A5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600F-AFCF-44AA-A13C-AC83AEC5A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892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E3B9-8AD8-46FA-A29B-2F03F12BA3A5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600F-AFCF-44AA-A13C-AC83AEC5A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396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E3B9-8AD8-46FA-A29B-2F03F12BA3A5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600F-AFCF-44AA-A13C-AC83AEC5A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343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E3B9-8AD8-46FA-A29B-2F03F12BA3A5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600F-AFCF-44AA-A13C-AC83AEC5A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62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E3B9-8AD8-46FA-A29B-2F03F12BA3A5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600F-AFCF-44AA-A13C-AC83AEC5A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717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8E3B9-8AD8-46FA-A29B-2F03F12BA3A5}" type="datetimeFigureOut">
              <a:rPr lang="cs-CZ" smtClean="0"/>
              <a:t>17.4.2020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EA5600F-AFCF-44AA-A13C-AC83AEC5A9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70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http://www.google.cz/imgres?imgurl=http://s3.hubimg.com/u/498198_f520.jpg&amp;imgrefurl=http://hubpages.com/hub/Food-Allergy&amp;usg=__Aj73CinrdUKFe3xUIlwXN00rXG0=&amp;h=705&amp;w=520&amp;sz=35&amp;hl=cs&amp;start=2&amp;zoom=1&amp;tbnid=k1qnrI6tdlPNCM:&amp;tbnh=140&amp;tbnw=103&amp;ei=kO2STauRJcjLswa2i8nRBg&amp;prev=/images?q%3Dfood%2Ballergy%26hl%3Dcs%26sa%3DG%26gbv%3D2%26tbm%3Disch&amp;itbs=1" TargetMode="External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7/Histidine_decarboxylase.sv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6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8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66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70.gif"/><Relationship Id="rId4" Type="http://schemas.openxmlformats.org/officeDocument/2006/relationships/image" Target="../media/image6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7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8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83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095426" y="-428978"/>
            <a:ext cx="7766936" cy="1646302"/>
          </a:xfrm>
        </p:spPr>
        <p:txBody>
          <a:bodyPr/>
          <a:lstStyle/>
          <a:p>
            <a:r>
              <a:rPr lang="cs-CZ" b="1" dirty="0" smtClean="0"/>
              <a:t>ANTIHISTAMINIKA</a:t>
            </a:r>
            <a:endParaRPr lang="cs-CZ" b="1" dirty="0"/>
          </a:p>
        </p:txBody>
      </p:sp>
      <p:sp>
        <p:nvSpPr>
          <p:cNvPr id="6" name="Podnadpis 3"/>
          <p:cNvSpPr txBox="1">
            <a:spLocks/>
          </p:cNvSpPr>
          <p:nvPr/>
        </p:nvSpPr>
        <p:spPr>
          <a:xfrm>
            <a:off x="6463384" y="4714147"/>
            <a:ext cx="3512193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cs-CZ" sz="1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Mgr. Matej Ľupták</a:t>
            </a:r>
          </a:p>
          <a:p>
            <a:pPr>
              <a:spcBef>
                <a:spcPts val="0"/>
              </a:spcBef>
            </a:pPr>
            <a:r>
              <a:rPr lang="cs-CZ" sz="1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Farmakologický</a:t>
            </a:r>
            <a:r>
              <a:rPr lang="cs-CZ" sz="6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cs-CZ" sz="1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ústav</a:t>
            </a:r>
          </a:p>
          <a:p>
            <a:pPr>
              <a:spcBef>
                <a:spcPts val="0"/>
              </a:spcBef>
            </a:pPr>
            <a:r>
              <a:rPr lang="cs-CZ" sz="1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1. LF UK</a:t>
            </a:r>
          </a:p>
          <a:p>
            <a:pPr>
              <a:spcBef>
                <a:spcPts val="0"/>
              </a:spcBef>
            </a:pPr>
            <a:r>
              <a:rPr lang="cs-CZ" sz="1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mat.luptak@gmail.com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29" y="1444978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803794" y="191310"/>
            <a:ext cx="8596668" cy="1320800"/>
          </a:xfrm>
        </p:spPr>
        <p:txBody>
          <a:bodyPr>
            <a:normAutofit/>
          </a:bodyPr>
          <a:lstStyle/>
          <a:p>
            <a:r>
              <a:rPr lang="cs-CZ" altLang="cs-CZ" b="1" dirty="0" smtClean="0"/>
              <a:t>H</a:t>
            </a:r>
            <a:r>
              <a:rPr lang="cs-CZ" altLang="cs-CZ" b="1" baseline="-25000" dirty="0" smtClean="0"/>
              <a:t>1</a:t>
            </a:r>
            <a:r>
              <a:rPr lang="cs-CZ" altLang="cs-CZ" b="1" dirty="0" smtClean="0"/>
              <a:t> účinky histaminu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560602" y="1469925"/>
            <a:ext cx="8596668" cy="4765505"/>
          </a:xfrm>
        </p:spPr>
        <p:txBody>
          <a:bodyPr>
            <a:noAutofit/>
          </a:bodyPr>
          <a:lstStyle/>
          <a:p>
            <a:r>
              <a:rPr lang="cs-CZ" altLang="cs-CZ" sz="2200" dirty="0" smtClean="0"/>
              <a:t>aktivace H</a:t>
            </a:r>
            <a:r>
              <a:rPr lang="cs-CZ" altLang="cs-CZ" sz="2200" baseline="-18000" dirty="0" smtClean="0"/>
              <a:t>1</a:t>
            </a:r>
            <a:r>
              <a:rPr lang="cs-CZ" altLang="cs-CZ" sz="2200" dirty="0" smtClean="0"/>
              <a:t> receptorů</a:t>
            </a:r>
          </a:p>
          <a:p>
            <a:pPr lvl="1">
              <a:lnSpc>
                <a:spcPts val="23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200" dirty="0" smtClean="0"/>
              <a:t>vazodilatace</a:t>
            </a:r>
          </a:p>
          <a:p>
            <a:pPr lvl="1">
              <a:lnSpc>
                <a:spcPts val="23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200" dirty="0" smtClean="0"/>
              <a:t>zvýšení permeability stěny cév</a:t>
            </a:r>
          </a:p>
          <a:p>
            <a:pPr lvl="1">
              <a:lnSpc>
                <a:spcPts val="23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200" dirty="0" err="1"/>
              <a:t>b</a:t>
            </a:r>
            <a:r>
              <a:rPr lang="cs-CZ" altLang="cs-CZ" sz="2200" dirty="0" err="1" smtClean="0"/>
              <a:t>ronchokonstrikce</a:t>
            </a:r>
            <a:endParaRPr lang="cs-CZ" altLang="cs-CZ" sz="2200" dirty="0" smtClean="0"/>
          </a:p>
          <a:p>
            <a:pPr lvl="1">
              <a:lnSpc>
                <a:spcPts val="23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200" dirty="0" smtClean="0"/>
              <a:t>kontrakce hladké svaloviny trávícího traktu</a:t>
            </a:r>
          </a:p>
          <a:p>
            <a:pPr lvl="1">
              <a:lnSpc>
                <a:spcPts val="23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200" dirty="0" smtClean="0"/>
              <a:t>zvýšení srdeční frekvence a kontraktility (aktivací H</a:t>
            </a:r>
            <a:r>
              <a:rPr lang="cs-CZ" altLang="cs-CZ" sz="2200" baseline="-25000" dirty="0" smtClean="0"/>
              <a:t>2</a:t>
            </a:r>
            <a:r>
              <a:rPr lang="cs-CZ" altLang="cs-CZ" sz="2200" dirty="0" smtClean="0"/>
              <a:t> </a:t>
            </a:r>
            <a:r>
              <a:rPr lang="en-US" altLang="cs-CZ" sz="2200" dirty="0" smtClean="0"/>
              <a:t>&gt; </a:t>
            </a:r>
            <a:r>
              <a:rPr lang="cs-CZ" altLang="cs-CZ" sz="2200" dirty="0" smtClean="0"/>
              <a:t>H</a:t>
            </a:r>
            <a:r>
              <a:rPr lang="cs-CZ" altLang="cs-CZ" sz="2200" baseline="-25000" dirty="0" smtClean="0"/>
              <a:t>1</a:t>
            </a:r>
            <a:r>
              <a:rPr lang="cs-CZ" altLang="cs-CZ" sz="2200" dirty="0" smtClean="0"/>
              <a:t>) + reflexní mechanizmus v důsledku vazodilatace</a:t>
            </a:r>
          </a:p>
          <a:p>
            <a:pPr lvl="1">
              <a:lnSpc>
                <a:spcPts val="23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200" dirty="0" smtClean="0"/>
              <a:t>stimulace senzorických nervů: svědění, štípání</a:t>
            </a:r>
          </a:p>
          <a:p>
            <a:pPr lvl="1"/>
            <a:endParaRPr lang="cs-CZ" altLang="cs-CZ" sz="2200" dirty="0" smtClean="0"/>
          </a:p>
          <a:p>
            <a:pPr lvl="1"/>
            <a:endParaRPr lang="cs-CZ" altLang="cs-CZ" sz="2200" dirty="0" smtClean="0"/>
          </a:p>
          <a:p>
            <a:endParaRPr lang="cs-CZ" altLang="cs-CZ" sz="2200" dirty="0" smtClean="0"/>
          </a:p>
        </p:txBody>
      </p:sp>
    </p:spTree>
    <p:extLst>
      <p:ext uri="{BB962C8B-B14F-4D97-AF65-F5344CB8AC3E}">
        <p14:creationId xmlns:p14="http://schemas.microsoft.com/office/powerpoint/2010/main" val="79603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784339" y="171855"/>
            <a:ext cx="8596668" cy="1320800"/>
          </a:xfrm>
        </p:spPr>
        <p:txBody>
          <a:bodyPr>
            <a:normAutofit/>
          </a:bodyPr>
          <a:lstStyle/>
          <a:p>
            <a:r>
              <a:rPr lang="cs-CZ" altLang="cs-CZ" b="1" dirty="0" smtClean="0"/>
              <a:t>Klinické projevy po uvolnění histaminu:        H</a:t>
            </a:r>
            <a:r>
              <a:rPr lang="cs-CZ" altLang="cs-CZ" b="1" baseline="-25000" dirty="0" smtClean="0"/>
              <a:t>1</a:t>
            </a:r>
            <a:r>
              <a:rPr lang="cs-CZ" altLang="cs-CZ" b="1" dirty="0" smtClean="0"/>
              <a:t> účinky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239185" y="1484313"/>
            <a:ext cx="9427329" cy="4419600"/>
          </a:xfrm>
        </p:spPr>
        <p:txBody>
          <a:bodyPr>
            <a:normAutofit/>
          </a:bodyPr>
          <a:lstStyle/>
          <a:p>
            <a:pPr lvl="1">
              <a:lnSpc>
                <a:spcPts val="2300"/>
              </a:lnSpc>
              <a:spcAft>
                <a:spcPts val="600"/>
              </a:spcAft>
              <a:buClr>
                <a:srgbClr val="B0E2DC"/>
              </a:buClr>
              <a:defRPr/>
            </a:pPr>
            <a:r>
              <a:rPr lang="cs-CZ" altLang="cs-CZ" sz="2000" dirty="0"/>
              <a:t>l</a:t>
            </a:r>
            <a:r>
              <a:rPr lang="cs-CZ" altLang="cs-CZ" sz="2000" dirty="0" smtClean="0"/>
              <a:t>okální otok, zarudnutí, svědění a pocit horka (kopřivka, </a:t>
            </a:r>
            <a:r>
              <a:rPr lang="cs-CZ" altLang="cs-CZ" sz="2000" dirty="0" err="1" smtClean="0"/>
              <a:t>angioedém</a:t>
            </a:r>
            <a:r>
              <a:rPr lang="cs-CZ" altLang="cs-CZ" sz="2000" dirty="0" smtClean="0"/>
              <a:t>)</a:t>
            </a:r>
          </a:p>
          <a:p>
            <a:pPr lvl="1">
              <a:lnSpc>
                <a:spcPts val="2300"/>
              </a:lnSpc>
              <a:spcAft>
                <a:spcPts val="600"/>
              </a:spcAft>
              <a:buClr>
                <a:srgbClr val="B0E2DC"/>
              </a:buClr>
              <a:defRPr/>
            </a:pPr>
            <a:r>
              <a:rPr lang="cs-CZ" altLang="cs-CZ" sz="2000" dirty="0" smtClean="0"/>
              <a:t>otok a svědění sliznic oční spojivky a nosohltanu spojené se slzením, vodnatou nosní sekrecí, kýcháním, kašláním nebo i se </a:t>
            </a:r>
            <a:r>
              <a:rPr lang="cs-CZ" altLang="cs-CZ" sz="2000" dirty="0" err="1" smtClean="0"/>
              <a:t>stridorem</a:t>
            </a:r>
            <a:r>
              <a:rPr lang="cs-CZ" altLang="cs-CZ" sz="2000" dirty="0" smtClean="0"/>
              <a:t> laryngu</a:t>
            </a:r>
          </a:p>
          <a:p>
            <a:pPr lvl="1">
              <a:lnSpc>
                <a:spcPts val="2300"/>
              </a:lnSpc>
              <a:spcAft>
                <a:spcPts val="600"/>
              </a:spcAft>
              <a:buClr>
                <a:srgbClr val="B0E2DC"/>
              </a:buClr>
              <a:defRPr/>
            </a:pPr>
            <a:r>
              <a:rPr lang="cs-CZ" altLang="cs-CZ" sz="2000" dirty="0" err="1" smtClean="0"/>
              <a:t>bronchokonstrikce</a:t>
            </a:r>
            <a:r>
              <a:rPr lang="cs-CZ" altLang="cs-CZ" sz="2000" dirty="0" smtClean="0"/>
              <a:t> s tvorbou vazkého hlenu </a:t>
            </a:r>
            <a:endParaRPr lang="cs-CZ" altLang="cs-CZ" sz="2000" dirty="0"/>
          </a:p>
          <a:p>
            <a:pPr lvl="1">
              <a:lnSpc>
                <a:spcPts val="2300"/>
              </a:lnSpc>
              <a:spcAft>
                <a:spcPts val="600"/>
              </a:spcAft>
              <a:buClr>
                <a:srgbClr val="B0E2DC"/>
              </a:buClr>
              <a:defRPr/>
            </a:pPr>
            <a:r>
              <a:rPr lang="cs-CZ" altLang="cs-CZ" sz="2000" dirty="0" smtClean="0"/>
              <a:t>v trávícím traktu se uvolnění histaminu a aktivace histaminových receptorů projeví překyselením žaludku, kolikovitými bolestmi břicha a zvýšenou peristaltikou a </a:t>
            </a:r>
            <a:r>
              <a:rPr lang="cs-CZ" altLang="cs-CZ" sz="2000" dirty="0" err="1" smtClean="0"/>
              <a:t>hlenotvorbou</a:t>
            </a:r>
            <a:r>
              <a:rPr lang="cs-CZ" altLang="cs-CZ" sz="2000" dirty="0" smtClean="0"/>
              <a:t> ve střevě </a:t>
            </a:r>
          </a:p>
          <a:p>
            <a:pPr marL="457200" lvl="1" indent="0">
              <a:buFont typeface="Wingdings" pitchFamily="2" charset="2"/>
              <a:buNone/>
              <a:defRPr/>
            </a:pPr>
            <a:endParaRPr lang="cs-CZ" altLang="cs-CZ" sz="2000" dirty="0" smtClean="0"/>
          </a:p>
          <a:p>
            <a:pPr lvl="1">
              <a:defRPr/>
            </a:pPr>
            <a:endParaRPr lang="cs-CZ" altLang="cs-CZ" sz="2000" dirty="0" smtClean="0"/>
          </a:p>
          <a:p>
            <a:pPr>
              <a:defRPr/>
            </a:pPr>
            <a:endParaRPr lang="cs-CZ" altLang="cs-CZ" sz="2000" dirty="0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68" y="4443694"/>
            <a:ext cx="3628085" cy="212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7"/>
          <a:stretch>
            <a:fillRect/>
          </a:stretch>
        </p:blipFill>
        <p:spPr bwMode="auto">
          <a:xfrm>
            <a:off x="4604233" y="4443695"/>
            <a:ext cx="2086359" cy="212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 descr="ANd9GcTCP3uuu5xKqZM8KST8hl4XTRKSyeOrrkW0XtQvOmCc1g5KWR5F6vRw6qCv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463" y="4426084"/>
            <a:ext cx="2104519" cy="214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11378\Desktop\Pix\syl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999" y="4154481"/>
            <a:ext cx="4792405" cy="270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1378\Desktop\Pix\co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337" y="780470"/>
            <a:ext cx="2530509" cy="337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1378\Desktop\Pix\colla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846" y="1325556"/>
            <a:ext cx="36861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1378\Desktop\Pix\cosakdj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4" y="1367729"/>
            <a:ext cx="5435001" cy="549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70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784338" y="191311"/>
            <a:ext cx="8596668" cy="1320800"/>
          </a:xfrm>
        </p:spPr>
        <p:txBody>
          <a:bodyPr>
            <a:normAutofit/>
          </a:bodyPr>
          <a:lstStyle/>
          <a:p>
            <a:r>
              <a:rPr lang="cs-CZ" altLang="cs-CZ" b="1" dirty="0" smtClean="0"/>
              <a:t>Klinické projevy po uvolnění histaminu:        H</a:t>
            </a:r>
            <a:r>
              <a:rPr lang="cs-CZ" altLang="cs-CZ" b="1" baseline="-25000" dirty="0" smtClean="0"/>
              <a:t>1</a:t>
            </a:r>
            <a:r>
              <a:rPr lang="cs-CZ" altLang="cs-CZ" b="1" dirty="0" smtClean="0"/>
              <a:t> účinky</a:t>
            </a:r>
            <a:endParaRPr lang="cs-CZ" altLang="cs-CZ" b="1" baseline="-25000" dirty="0" smtClean="0"/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589785" y="1848977"/>
            <a:ext cx="8596668" cy="3880773"/>
          </a:xfrm>
        </p:spPr>
        <p:txBody>
          <a:bodyPr>
            <a:noAutofit/>
          </a:bodyPr>
          <a:lstStyle/>
          <a:p>
            <a:r>
              <a:rPr lang="cs-CZ" altLang="cs-CZ" sz="2400" dirty="0"/>
              <a:t>p</a:t>
            </a:r>
            <a:r>
              <a:rPr lang="cs-CZ" altLang="cs-CZ" sz="2400" dirty="0" smtClean="0"/>
              <a:t>okles TK, arytmie</a:t>
            </a:r>
          </a:p>
          <a:p>
            <a:r>
              <a:rPr lang="cs-CZ" altLang="cs-CZ" sz="2400" dirty="0" smtClean="0"/>
              <a:t>CNS – dráždění a dezorientace</a:t>
            </a:r>
          </a:p>
          <a:p>
            <a:r>
              <a:rPr lang="cs-CZ" altLang="cs-CZ" sz="2400" dirty="0" smtClean="0"/>
              <a:t>kožní reakce po aktivaci H</a:t>
            </a:r>
            <a:r>
              <a:rPr lang="cs-CZ" altLang="cs-CZ" sz="2400" baseline="-18000" dirty="0" smtClean="0"/>
              <a:t>1</a:t>
            </a:r>
            <a:r>
              <a:rPr lang="cs-CZ" altLang="cs-CZ" sz="2400" dirty="0" smtClean="0"/>
              <a:t> receptorů: </a:t>
            </a:r>
          </a:p>
          <a:p>
            <a:r>
              <a:rPr lang="cs-CZ" altLang="cs-CZ" sz="2400" dirty="0" smtClean="0"/>
              <a:t>intradermální aplikace histaminu – </a:t>
            </a:r>
            <a:r>
              <a:rPr lang="cs-CZ" altLang="cs-CZ" sz="2400" dirty="0" err="1" smtClean="0"/>
              <a:t>Lewisova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trojreakce</a:t>
            </a:r>
            <a:endParaRPr lang="cs-CZ" altLang="cs-CZ" sz="2400" dirty="0" smtClean="0"/>
          </a:p>
          <a:p>
            <a:pPr lvl="2">
              <a:lnSpc>
                <a:spcPts val="2300"/>
              </a:lnSpc>
              <a:spcAft>
                <a:spcPts val="600"/>
              </a:spcAft>
            </a:pPr>
            <a:r>
              <a:rPr lang="cs-CZ" altLang="cs-CZ" sz="2400" dirty="0" smtClean="0"/>
              <a:t>zčervenání kůže (dilatace malých arteriol)</a:t>
            </a:r>
          </a:p>
          <a:p>
            <a:pPr lvl="2">
              <a:lnSpc>
                <a:spcPts val="2300"/>
              </a:lnSpc>
              <a:spcAft>
                <a:spcPts val="600"/>
              </a:spcAft>
            </a:pPr>
            <a:r>
              <a:rPr lang="cs-CZ" altLang="cs-CZ" sz="2400" dirty="0" smtClean="0"/>
              <a:t>pupen (zvýšená </a:t>
            </a:r>
            <a:r>
              <a:rPr lang="cs-CZ" altLang="cs-CZ" sz="2400" dirty="0" err="1" smtClean="0"/>
              <a:t>postkapilární</a:t>
            </a:r>
            <a:r>
              <a:rPr lang="cs-CZ" altLang="cs-CZ" sz="2400" dirty="0" smtClean="0"/>
              <a:t> permeabilita)</a:t>
            </a:r>
          </a:p>
          <a:p>
            <a:pPr lvl="2">
              <a:lnSpc>
                <a:spcPts val="2300"/>
              </a:lnSpc>
              <a:spcAft>
                <a:spcPts val="600"/>
              </a:spcAft>
            </a:pPr>
            <a:r>
              <a:rPr lang="cs-CZ" altLang="cs-CZ" sz="2400" dirty="0" smtClean="0"/>
              <a:t>zarudnutí (axonový reflex)</a:t>
            </a:r>
          </a:p>
          <a:p>
            <a:pPr>
              <a:lnSpc>
                <a:spcPts val="2300"/>
              </a:lnSpc>
              <a:spcAft>
                <a:spcPts val="600"/>
              </a:spcAft>
            </a:pPr>
            <a:r>
              <a:rPr lang="cs-CZ" altLang="cs-CZ" sz="2400" dirty="0" smtClean="0"/>
              <a:t>histamin dráždí periferní nervová zakončení                                                      a vyvolává svědění a bolest</a:t>
            </a:r>
          </a:p>
          <a:p>
            <a:pPr lvl="1"/>
            <a:endParaRPr lang="cs-CZ" altLang="cs-CZ" sz="2400" dirty="0" smtClean="0"/>
          </a:p>
          <a:p>
            <a:pPr lvl="1"/>
            <a:endParaRPr lang="cs-CZ" altLang="cs-CZ" sz="2400" dirty="0" smtClean="0"/>
          </a:p>
          <a:p>
            <a:endParaRPr lang="cs-CZ" altLang="cs-CZ" sz="2400" dirty="0" smtClean="0"/>
          </a:p>
        </p:txBody>
      </p:sp>
      <p:pic>
        <p:nvPicPr>
          <p:cNvPr id="17412" name="Picture 2" descr="http://img.mf.cz/379/114/2-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95" y="1104530"/>
            <a:ext cx="2495551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71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813522" y="220493"/>
            <a:ext cx="8596668" cy="1320800"/>
          </a:xfrm>
        </p:spPr>
        <p:txBody>
          <a:bodyPr/>
          <a:lstStyle/>
          <a:p>
            <a:r>
              <a:rPr lang="cs-CZ" altLang="cs-CZ" sz="3200" b="1" dirty="0" smtClean="0"/>
              <a:t>Účinky histaminu na H</a:t>
            </a:r>
            <a:r>
              <a:rPr lang="cs-CZ" altLang="cs-CZ" sz="3200" b="1" baseline="-25000" dirty="0" smtClean="0"/>
              <a:t>2 </a:t>
            </a:r>
            <a:r>
              <a:rPr lang="cs-CZ" altLang="cs-CZ" sz="3200" b="1" dirty="0" smtClean="0"/>
              <a:t>receptorech</a:t>
            </a:r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>
          <a:xfrm>
            <a:off x="414687" y="1022453"/>
            <a:ext cx="9526982" cy="3880773"/>
          </a:xfrm>
        </p:spPr>
        <p:txBody>
          <a:bodyPr>
            <a:normAutofit/>
          </a:bodyPr>
          <a:lstStyle/>
          <a:p>
            <a:r>
              <a:rPr lang="cs-CZ" altLang="cs-CZ" sz="2400" dirty="0" smtClean="0"/>
              <a:t>aktivace H</a:t>
            </a:r>
            <a:r>
              <a:rPr lang="cs-CZ" altLang="cs-CZ" sz="2400" baseline="-18000" dirty="0" smtClean="0"/>
              <a:t>2</a:t>
            </a:r>
            <a:r>
              <a:rPr lang="cs-CZ" altLang="cs-CZ" sz="2400" dirty="0" smtClean="0"/>
              <a:t> receptorů</a:t>
            </a:r>
          </a:p>
          <a:p>
            <a:pPr lvl="1">
              <a:buClr>
                <a:srgbClr val="B0E2DC"/>
              </a:buClr>
            </a:pPr>
            <a:r>
              <a:rPr lang="cs-CZ" altLang="cs-CZ" sz="2400" dirty="0" smtClean="0"/>
              <a:t>stimulace sekrece </a:t>
            </a:r>
            <a:r>
              <a:rPr lang="cs-CZ" altLang="cs-CZ" sz="2400" dirty="0" err="1" smtClean="0"/>
              <a:t>HCl</a:t>
            </a:r>
            <a:r>
              <a:rPr lang="cs-CZ" altLang="cs-CZ" sz="2400" dirty="0" smtClean="0"/>
              <a:t> v žaludku</a:t>
            </a:r>
          </a:p>
          <a:p>
            <a:pPr lvl="1">
              <a:buClr>
                <a:srgbClr val="B0E2DC"/>
              </a:buClr>
            </a:pPr>
            <a:r>
              <a:rPr lang="cs-CZ" altLang="cs-CZ" sz="2400" dirty="0" smtClean="0"/>
              <a:t>stimulace sekrece pepsinu</a:t>
            </a:r>
          </a:p>
          <a:p>
            <a:pPr lvl="1">
              <a:buClr>
                <a:srgbClr val="B0E2DC"/>
              </a:buClr>
            </a:pPr>
            <a:r>
              <a:rPr lang="cs-CZ" altLang="cs-CZ" sz="2400" dirty="0" smtClean="0"/>
              <a:t>zvýšení srdeční frekvence</a:t>
            </a:r>
            <a:endParaRPr lang="en-US" altLang="cs-CZ" sz="2400" dirty="0" smtClean="0"/>
          </a:p>
          <a:p>
            <a:pPr lvl="1">
              <a:buClr>
                <a:srgbClr val="B0E2DC"/>
              </a:buClr>
            </a:pPr>
            <a:r>
              <a:rPr lang="cs-CZ" altLang="cs-CZ" sz="2400" dirty="0"/>
              <a:t>s</a:t>
            </a:r>
            <a:r>
              <a:rPr lang="cs-CZ" altLang="cs-CZ" sz="2400" dirty="0" smtClean="0"/>
              <a:t>timulace žláz s vnější sekrecí (slinné, potní, bronchiální, pankreatu)</a:t>
            </a:r>
          </a:p>
          <a:p>
            <a:pPr lvl="1">
              <a:buFont typeface="Wingdings" pitchFamily="2" charset="2"/>
              <a:buNone/>
            </a:pPr>
            <a:endParaRPr lang="cs-CZ" altLang="cs-CZ" sz="2400" dirty="0" smtClean="0"/>
          </a:p>
          <a:p>
            <a:pPr lvl="1"/>
            <a:endParaRPr lang="cs-CZ" altLang="cs-CZ" sz="2400" dirty="0" smtClean="0"/>
          </a:p>
          <a:p>
            <a:pPr lvl="1"/>
            <a:endParaRPr lang="cs-CZ" altLang="cs-CZ" sz="2400" dirty="0" smtClean="0"/>
          </a:p>
          <a:p>
            <a:endParaRPr lang="cs-CZ" altLang="cs-CZ" sz="2400" dirty="0" smtClean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63325" y="4328811"/>
            <a:ext cx="8953049" cy="2665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Aft>
                <a:spcPts val="600"/>
              </a:spcAft>
              <a:buNone/>
            </a:pPr>
            <a:r>
              <a:rPr lang="cs-CZ" altLang="cs-CZ" sz="2000" b="1" dirty="0" smtClean="0"/>
              <a:t>Další účinky histaminu</a:t>
            </a:r>
          </a:p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cs-CZ" altLang="cs-CZ" sz="2000" dirty="0" smtClean="0"/>
              <a:t>histamin je také mediátorem dalších tělesných funkcí (některé typy zvracení) </a:t>
            </a:r>
          </a:p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cs-CZ" altLang="cs-CZ" sz="2000" dirty="0" smtClean="0"/>
              <a:t>působí jako blokátor uvolnění </a:t>
            </a:r>
            <a:r>
              <a:rPr lang="cs-CZ" altLang="cs-CZ" sz="2000" dirty="0" err="1" smtClean="0"/>
              <a:t>neuromediátorů</a:t>
            </a:r>
            <a:r>
              <a:rPr lang="cs-CZ" altLang="cs-CZ" sz="2000" dirty="0" smtClean="0"/>
              <a:t> v CNS (H</a:t>
            </a:r>
            <a:r>
              <a:rPr lang="cs-CZ" altLang="cs-CZ" sz="2000" baseline="-25000" dirty="0" smtClean="0"/>
              <a:t>3</a:t>
            </a:r>
            <a:r>
              <a:rPr lang="cs-CZ" altLang="cs-CZ" sz="2000" dirty="0" smtClean="0"/>
              <a:t> a další) a regulátor imunitních reakcí (zejména H</a:t>
            </a:r>
            <a:r>
              <a:rPr lang="cs-CZ" altLang="cs-CZ" sz="2000" baseline="-25000" dirty="0" smtClean="0"/>
              <a:t>4</a:t>
            </a:r>
            <a:r>
              <a:rPr lang="cs-CZ" altLang="cs-CZ" sz="2000" dirty="0" smtClean="0"/>
              <a:t>)</a:t>
            </a:r>
          </a:p>
          <a:p>
            <a:pPr lvl="1">
              <a:buFont typeface="Wingdings" pitchFamily="2" charset="2"/>
              <a:buNone/>
            </a:pPr>
            <a:endParaRPr lang="cs-CZ" altLang="cs-CZ" sz="2000" dirty="0" smtClean="0"/>
          </a:p>
          <a:p>
            <a:pPr lvl="1"/>
            <a:endParaRPr lang="cs-CZ" altLang="cs-CZ" sz="2000" dirty="0" smtClean="0"/>
          </a:p>
          <a:p>
            <a:pPr lvl="1"/>
            <a:endParaRPr lang="cs-CZ" altLang="cs-CZ" sz="2000" dirty="0" smtClean="0"/>
          </a:p>
          <a:p>
            <a:endParaRPr lang="cs-CZ" alt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395026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4484" y="1603680"/>
            <a:ext cx="8596668" cy="3880773"/>
          </a:xfrm>
        </p:spPr>
        <p:txBody>
          <a:bodyPr>
            <a:noAutofit/>
          </a:bodyPr>
          <a:lstStyle/>
          <a:p>
            <a:r>
              <a:rPr lang="cs-CZ" sz="2000" b="1" dirty="0" smtClean="0"/>
              <a:t>1. Antagonisté histaminových receptorů</a:t>
            </a:r>
          </a:p>
          <a:p>
            <a:pPr lvl="1"/>
            <a:r>
              <a:rPr lang="cs-CZ" sz="1800" dirty="0"/>
              <a:t>i</a:t>
            </a:r>
            <a:r>
              <a:rPr lang="cs-CZ" sz="1800" dirty="0" smtClean="0"/>
              <a:t>nverzní </a:t>
            </a:r>
            <a:r>
              <a:rPr lang="cs-CZ" sz="1800" dirty="0" err="1" smtClean="0"/>
              <a:t>agonizmus</a:t>
            </a:r>
            <a:r>
              <a:rPr lang="cs-CZ" sz="1800" dirty="0" smtClean="0"/>
              <a:t>, selektivní blokáda receptorů – H</a:t>
            </a:r>
            <a:r>
              <a:rPr lang="cs-CZ" sz="1800" baseline="-25000" dirty="0" smtClean="0"/>
              <a:t>1</a:t>
            </a:r>
            <a:r>
              <a:rPr lang="cs-CZ" sz="1800" dirty="0" smtClean="0"/>
              <a:t> nebo H</a:t>
            </a:r>
            <a:r>
              <a:rPr lang="cs-CZ" sz="1800" baseline="-25000" dirty="0" smtClean="0"/>
              <a:t>2</a:t>
            </a:r>
          </a:p>
          <a:p>
            <a:pPr lvl="1"/>
            <a:r>
              <a:rPr lang="cs-CZ" sz="1800" dirty="0"/>
              <a:t>n</a:t>
            </a:r>
            <a:r>
              <a:rPr lang="cs-CZ" sz="1800" dirty="0" smtClean="0"/>
              <a:t>ezasahují </a:t>
            </a:r>
            <a:r>
              <a:rPr lang="cs-CZ" sz="1800" dirty="0" smtClean="0"/>
              <a:t>do syntézy a uvolňování histaminu</a:t>
            </a:r>
          </a:p>
          <a:p>
            <a:r>
              <a:rPr lang="cs-CZ" sz="2000" b="1" dirty="0" smtClean="0"/>
              <a:t>2. </a:t>
            </a:r>
            <a:r>
              <a:rPr lang="cs-CZ" sz="2000" b="1" dirty="0" smtClean="0"/>
              <a:t>Ovlivnění </a:t>
            </a:r>
            <a:r>
              <a:rPr lang="cs-CZ" sz="2000" b="1" dirty="0" smtClean="0"/>
              <a:t>jiných receptorů</a:t>
            </a:r>
          </a:p>
          <a:p>
            <a:pPr lvl="1"/>
            <a:r>
              <a:rPr lang="cs-CZ" sz="1800" dirty="0"/>
              <a:t>f</a:t>
            </a:r>
            <a:r>
              <a:rPr lang="cs-CZ" sz="1800" dirty="0" smtClean="0"/>
              <a:t>unkční </a:t>
            </a:r>
            <a:r>
              <a:rPr lang="cs-CZ" sz="1800" dirty="0" smtClean="0"/>
              <a:t>antagonizmus – např. adrenalin a </a:t>
            </a:r>
            <a:r>
              <a:rPr lang="cs-CZ" sz="1800" dirty="0" err="1" smtClean="0"/>
              <a:t>salbutamol</a:t>
            </a:r>
            <a:endParaRPr lang="cs-CZ" sz="1800" dirty="0" smtClean="0"/>
          </a:p>
          <a:p>
            <a:r>
              <a:rPr lang="cs-CZ" sz="2000" b="1" dirty="0" smtClean="0"/>
              <a:t>3. Monoklonální protilátky proti </a:t>
            </a:r>
            <a:r>
              <a:rPr lang="cs-CZ" sz="2000" b="1" dirty="0" err="1" smtClean="0"/>
              <a:t>IgE</a:t>
            </a:r>
            <a:endParaRPr lang="cs-CZ" sz="2000" b="1" dirty="0" smtClean="0"/>
          </a:p>
          <a:p>
            <a:pPr lvl="1"/>
            <a:r>
              <a:rPr lang="cs-CZ" altLang="cs-CZ" sz="1800" dirty="0"/>
              <a:t>s</a:t>
            </a:r>
            <a:r>
              <a:rPr lang="cs-CZ" altLang="cs-CZ" sz="1800" dirty="0" smtClean="0"/>
              <a:t>nížení </a:t>
            </a:r>
            <a:r>
              <a:rPr lang="cs-CZ" altLang="cs-CZ" sz="1800" dirty="0"/>
              <a:t>koncentrace </a:t>
            </a:r>
            <a:r>
              <a:rPr lang="cs-CZ" altLang="cs-CZ" sz="1800" dirty="0" smtClean="0"/>
              <a:t>cirkulujícího </a:t>
            </a:r>
            <a:r>
              <a:rPr lang="cs-CZ" altLang="cs-CZ" sz="1800" dirty="0"/>
              <a:t>i vázaného </a:t>
            </a:r>
            <a:r>
              <a:rPr lang="cs-CZ" altLang="cs-CZ" sz="1800" dirty="0" err="1"/>
              <a:t>IgE</a:t>
            </a:r>
            <a:r>
              <a:rPr lang="cs-CZ" altLang="cs-CZ" sz="1800" dirty="0"/>
              <a:t> (po snížení exprese </a:t>
            </a:r>
            <a:r>
              <a:rPr lang="cs-CZ" altLang="cs-CZ" sz="1800" dirty="0" err="1"/>
              <a:t>IgE</a:t>
            </a:r>
            <a:r>
              <a:rPr lang="cs-CZ" altLang="cs-CZ" sz="1800" dirty="0"/>
              <a:t> receptorů na mastocytech a </a:t>
            </a:r>
            <a:r>
              <a:rPr lang="cs-CZ" altLang="cs-CZ" sz="1800" dirty="0" err="1"/>
              <a:t>bazofilech</a:t>
            </a:r>
            <a:r>
              <a:rPr lang="cs-CZ" altLang="cs-CZ" sz="1800" dirty="0" smtClean="0"/>
              <a:t>)</a:t>
            </a:r>
          </a:p>
          <a:p>
            <a:r>
              <a:rPr lang="cs-CZ" altLang="cs-CZ" sz="2000" b="1" dirty="0" smtClean="0"/>
              <a:t>4. Specifická alergenová terapie</a:t>
            </a:r>
          </a:p>
          <a:p>
            <a:pPr lvl="1"/>
            <a:r>
              <a:rPr lang="cs-CZ" altLang="cs-CZ" sz="1800" dirty="0"/>
              <a:t>s</a:t>
            </a:r>
            <a:r>
              <a:rPr lang="cs-CZ" altLang="cs-CZ" sz="1800" dirty="0" smtClean="0"/>
              <a:t>nížení </a:t>
            </a:r>
            <a:r>
              <a:rPr lang="cs-CZ" altLang="cs-CZ" sz="1800" dirty="0" smtClean="0"/>
              <a:t>uvolňování histaminu v průběhu alergické reakce</a:t>
            </a:r>
          </a:p>
          <a:p>
            <a:pPr lvl="1"/>
            <a:r>
              <a:rPr lang="cs-CZ" altLang="cs-CZ" sz="1800" dirty="0" err="1"/>
              <a:t>h</a:t>
            </a:r>
            <a:r>
              <a:rPr lang="cs-CZ" altLang="cs-CZ" sz="1800" dirty="0" err="1" smtClean="0"/>
              <a:t>yposenzibilizace</a:t>
            </a:r>
            <a:endParaRPr lang="cs-CZ" altLang="cs-CZ" sz="1800" dirty="0" smtClean="0"/>
          </a:p>
          <a:p>
            <a:r>
              <a:rPr lang="cs-CZ" altLang="cs-CZ" sz="2000" b="1" dirty="0" smtClean="0"/>
              <a:t>5. Blokáda </a:t>
            </a:r>
            <a:r>
              <a:rPr lang="cs-CZ" altLang="cs-CZ" sz="2000" b="1" dirty="0" err="1" smtClean="0"/>
              <a:t>degranulace</a:t>
            </a:r>
            <a:r>
              <a:rPr lang="cs-CZ" altLang="cs-CZ" sz="2000" b="1" dirty="0" smtClean="0"/>
              <a:t> žírných buněk</a:t>
            </a:r>
          </a:p>
          <a:p>
            <a:pPr lvl="1"/>
            <a:r>
              <a:rPr lang="cs-CZ" altLang="cs-CZ" sz="1800" dirty="0"/>
              <a:t>p</a:t>
            </a:r>
            <a:r>
              <a:rPr lang="cs-CZ" altLang="cs-CZ" sz="1800" dirty="0" smtClean="0"/>
              <a:t>omalu </a:t>
            </a:r>
            <a:r>
              <a:rPr lang="cs-CZ" altLang="cs-CZ" sz="1800" dirty="0" smtClean="0"/>
              <a:t>obsolentní</a:t>
            </a:r>
          </a:p>
          <a:p>
            <a:pPr lvl="1"/>
            <a:endParaRPr lang="cs-CZ" altLang="cs-CZ" sz="2000" dirty="0"/>
          </a:p>
          <a:p>
            <a:pPr lvl="1"/>
            <a:endParaRPr lang="cs-CZ" sz="20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84338" y="152400"/>
            <a:ext cx="8596668" cy="1320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Možnosti ovlivnění účinků histaminu: mechanizmy působení léčiv</a:t>
            </a:r>
          </a:p>
        </p:txBody>
      </p:sp>
    </p:spTree>
    <p:extLst>
      <p:ext uri="{BB962C8B-B14F-4D97-AF65-F5344CB8AC3E}">
        <p14:creationId xmlns:p14="http://schemas.microsoft.com/office/powerpoint/2010/main" val="554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…trocha humoru z lékárny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83" y="1388532"/>
            <a:ext cx="4213409" cy="52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21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03493" y="209550"/>
            <a:ext cx="8596668" cy="1320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H</a:t>
            </a:r>
            <a:r>
              <a:rPr lang="cs-CZ" altLang="cs-CZ" b="1" baseline="-18000" dirty="0" smtClean="0"/>
              <a:t>1</a:t>
            </a:r>
            <a:r>
              <a:rPr lang="cs-CZ" altLang="cs-CZ" b="1" dirty="0" smtClean="0"/>
              <a:t>-antihistaminika MÚ</a:t>
            </a:r>
          </a:p>
        </p:txBody>
      </p:sp>
      <p:grpSp>
        <p:nvGrpSpPr>
          <p:cNvPr id="22531" name="Group 5"/>
          <p:cNvGrpSpPr>
            <a:grpSpLocks noChangeAspect="1"/>
          </p:cNvGrpSpPr>
          <p:nvPr/>
        </p:nvGrpSpPr>
        <p:grpSpPr bwMode="auto">
          <a:xfrm>
            <a:off x="34904" y="993881"/>
            <a:ext cx="9365257" cy="2289841"/>
            <a:chOff x="240" y="1344"/>
            <a:chExt cx="5307" cy="1916"/>
          </a:xfrm>
        </p:grpSpPr>
        <p:pic>
          <p:nvPicPr>
            <p:cNvPr id="2254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344"/>
              <a:ext cx="5307" cy="1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9" name="Text Box 7"/>
            <p:cNvSpPr txBox="1">
              <a:spLocks noChangeArrowheads="1"/>
            </p:cNvSpPr>
            <p:nvPr/>
          </p:nvSpPr>
          <p:spPr bwMode="auto">
            <a:xfrm>
              <a:off x="1008" y="1536"/>
              <a:ext cx="432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en-US" altLang="cs-CZ" sz="1800"/>
            </a:p>
          </p:txBody>
        </p:sp>
        <p:sp>
          <p:nvSpPr>
            <p:cNvPr id="22550" name="Text Box 8"/>
            <p:cNvSpPr txBox="1">
              <a:spLocks noChangeArrowheads="1"/>
            </p:cNvSpPr>
            <p:nvPr/>
          </p:nvSpPr>
          <p:spPr bwMode="auto">
            <a:xfrm>
              <a:off x="720" y="2957"/>
              <a:ext cx="1248" cy="21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200" b="1"/>
                <a:t>intracelulární prostor</a:t>
              </a:r>
            </a:p>
          </p:txBody>
        </p:sp>
        <p:sp>
          <p:nvSpPr>
            <p:cNvPr id="22551" name="Text Box 9"/>
            <p:cNvSpPr txBox="1">
              <a:spLocks noChangeArrowheads="1"/>
            </p:cNvSpPr>
            <p:nvPr/>
          </p:nvSpPr>
          <p:spPr bwMode="auto">
            <a:xfrm>
              <a:off x="679" y="1494"/>
              <a:ext cx="1248" cy="21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200" b="1"/>
                <a:t>extracelulární prostor</a:t>
              </a:r>
            </a:p>
          </p:txBody>
        </p:sp>
        <p:sp>
          <p:nvSpPr>
            <p:cNvPr id="22552" name="Text Box 10"/>
            <p:cNvSpPr txBox="1">
              <a:spLocks noChangeArrowheads="1"/>
            </p:cNvSpPr>
            <p:nvPr/>
          </p:nvSpPr>
          <p:spPr bwMode="auto">
            <a:xfrm>
              <a:off x="2336" y="1486"/>
              <a:ext cx="1248" cy="21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200" b="1"/>
                <a:t>extracelulární prostor</a:t>
              </a:r>
            </a:p>
          </p:txBody>
        </p:sp>
        <p:sp>
          <p:nvSpPr>
            <p:cNvPr id="22553" name="Text Box 11"/>
            <p:cNvSpPr txBox="1">
              <a:spLocks noChangeArrowheads="1"/>
            </p:cNvSpPr>
            <p:nvPr/>
          </p:nvSpPr>
          <p:spPr bwMode="auto">
            <a:xfrm>
              <a:off x="4064" y="1485"/>
              <a:ext cx="1248" cy="21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200" b="1"/>
                <a:t>extracelulární prostor</a:t>
              </a:r>
            </a:p>
          </p:txBody>
        </p:sp>
        <p:sp>
          <p:nvSpPr>
            <p:cNvPr id="22554" name="Text Box 12"/>
            <p:cNvSpPr txBox="1">
              <a:spLocks noChangeArrowheads="1"/>
            </p:cNvSpPr>
            <p:nvPr/>
          </p:nvSpPr>
          <p:spPr bwMode="auto">
            <a:xfrm>
              <a:off x="2287" y="2941"/>
              <a:ext cx="1248" cy="21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200" b="1"/>
                <a:t>intracelulární prostor</a:t>
              </a:r>
            </a:p>
          </p:txBody>
        </p:sp>
        <p:sp>
          <p:nvSpPr>
            <p:cNvPr id="22555" name="Text Box 13"/>
            <p:cNvSpPr txBox="1">
              <a:spLocks noChangeArrowheads="1"/>
            </p:cNvSpPr>
            <p:nvPr/>
          </p:nvSpPr>
          <p:spPr bwMode="auto">
            <a:xfrm>
              <a:off x="3967" y="2941"/>
              <a:ext cx="1248" cy="21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200" b="1"/>
                <a:t>intracelulární prostor</a:t>
              </a:r>
            </a:p>
          </p:txBody>
        </p:sp>
        <p:sp>
          <p:nvSpPr>
            <p:cNvPr id="22556" name="Text Box 14"/>
            <p:cNvSpPr txBox="1">
              <a:spLocks noChangeArrowheads="1"/>
            </p:cNvSpPr>
            <p:nvPr/>
          </p:nvSpPr>
          <p:spPr bwMode="auto">
            <a:xfrm>
              <a:off x="532" y="2774"/>
              <a:ext cx="585" cy="20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100" b="1"/>
                <a:t>neaktivní</a:t>
              </a:r>
            </a:p>
          </p:txBody>
        </p:sp>
        <p:sp>
          <p:nvSpPr>
            <p:cNvPr id="22557" name="Text Box 15"/>
            <p:cNvSpPr txBox="1">
              <a:spLocks noChangeArrowheads="1"/>
            </p:cNvSpPr>
            <p:nvPr/>
          </p:nvSpPr>
          <p:spPr bwMode="auto">
            <a:xfrm>
              <a:off x="1501" y="2798"/>
              <a:ext cx="480" cy="215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200" b="1"/>
                <a:t>aktivní</a:t>
              </a:r>
            </a:p>
          </p:txBody>
        </p:sp>
        <p:sp>
          <p:nvSpPr>
            <p:cNvPr id="22558" name="Text Box 16"/>
            <p:cNvSpPr txBox="1">
              <a:spLocks noChangeArrowheads="1"/>
            </p:cNvSpPr>
            <p:nvPr/>
          </p:nvSpPr>
          <p:spPr bwMode="auto">
            <a:xfrm>
              <a:off x="2196" y="2759"/>
              <a:ext cx="585" cy="20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100" b="1"/>
                <a:t>neaktivní</a:t>
              </a:r>
            </a:p>
          </p:txBody>
        </p:sp>
        <p:sp>
          <p:nvSpPr>
            <p:cNvPr id="22559" name="Text Box 17"/>
            <p:cNvSpPr txBox="1">
              <a:spLocks noChangeArrowheads="1"/>
            </p:cNvSpPr>
            <p:nvPr/>
          </p:nvSpPr>
          <p:spPr bwMode="auto">
            <a:xfrm>
              <a:off x="3213" y="2769"/>
              <a:ext cx="480" cy="215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200" b="1"/>
                <a:t>aktivní</a:t>
              </a:r>
            </a:p>
          </p:txBody>
        </p:sp>
        <p:sp>
          <p:nvSpPr>
            <p:cNvPr id="22560" name="Text Box 18"/>
            <p:cNvSpPr txBox="1">
              <a:spLocks noChangeArrowheads="1"/>
            </p:cNvSpPr>
            <p:nvPr/>
          </p:nvSpPr>
          <p:spPr bwMode="auto">
            <a:xfrm>
              <a:off x="4885" y="2768"/>
              <a:ext cx="480" cy="215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200" b="1"/>
                <a:t>aktivní</a:t>
              </a:r>
            </a:p>
          </p:txBody>
        </p:sp>
        <p:sp>
          <p:nvSpPr>
            <p:cNvPr id="22561" name="Text Box 19"/>
            <p:cNvSpPr txBox="1">
              <a:spLocks noChangeArrowheads="1"/>
            </p:cNvSpPr>
            <p:nvPr/>
          </p:nvSpPr>
          <p:spPr bwMode="auto">
            <a:xfrm>
              <a:off x="3840" y="2772"/>
              <a:ext cx="585" cy="20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1100" b="1"/>
                <a:t>neaktivní</a:t>
              </a:r>
            </a:p>
          </p:txBody>
        </p:sp>
        <p:sp>
          <p:nvSpPr>
            <p:cNvPr id="22562" name="Rectangle 20"/>
            <p:cNvSpPr>
              <a:spLocks noChangeArrowheads="1"/>
            </p:cNvSpPr>
            <p:nvPr/>
          </p:nvSpPr>
          <p:spPr bwMode="auto">
            <a:xfrm>
              <a:off x="2976" y="1728"/>
              <a:ext cx="576" cy="19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CC9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200" b="1"/>
                <a:t>histamin</a:t>
              </a:r>
            </a:p>
          </p:txBody>
        </p:sp>
        <p:sp>
          <p:nvSpPr>
            <p:cNvPr id="22563" name="Rectangle 21"/>
            <p:cNvSpPr>
              <a:spLocks noChangeArrowheads="1"/>
            </p:cNvSpPr>
            <p:nvPr/>
          </p:nvSpPr>
          <p:spPr bwMode="auto">
            <a:xfrm>
              <a:off x="3744" y="1728"/>
              <a:ext cx="960" cy="192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FFCC9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100" b="1"/>
                <a:t>H</a:t>
              </a:r>
              <a:r>
                <a:rPr lang="cs-CZ" altLang="cs-CZ" sz="1100" b="1" baseline="-16000"/>
                <a:t>1</a:t>
              </a:r>
              <a:r>
                <a:rPr lang="cs-CZ" altLang="cs-CZ" sz="1100" b="1"/>
                <a:t>-antihistaminikum</a:t>
              </a:r>
            </a:p>
          </p:txBody>
        </p:sp>
      </p:grpSp>
      <p:sp>
        <p:nvSpPr>
          <p:cNvPr id="22532" name="Text Box 22"/>
          <p:cNvSpPr txBox="1">
            <a:spLocks noChangeArrowheads="1"/>
          </p:cNvSpPr>
          <p:nvPr/>
        </p:nvSpPr>
        <p:spPr bwMode="auto">
          <a:xfrm>
            <a:off x="531876" y="3503393"/>
            <a:ext cx="795736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200" dirty="0">
                <a:latin typeface="+mn-lt"/>
              </a:rPr>
              <a:t>H</a:t>
            </a:r>
            <a:r>
              <a:rPr lang="cs-CZ" altLang="cs-CZ" sz="2200" baseline="-16000" dirty="0">
                <a:latin typeface="+mn-lt"/>
              </a:rPr>
              <a:t>1</a:t>
            </a:r>
            <a:r>
              <a:rPr lang="cs-CZ" altLang="cs-CZ" sz="2200" dirty="0">
                <a:latin typeface="+mn-lt"/>
              </a:rPr>
              <a:t>-antihistaminikum je </a:t>
            </a:r>
            <a:r>
              <a:rPr lang="cs-CZ" altLang="cs-CZ" sz="2200" b="1" dirty="0">
                <a:latin typeface="+mn-lt"/>
              </a:rPr>
              <a:t>inverzní agonista</a:t>
            </a:r>
            <a:r>
              <a:rPr lang="cs-CZ" altLang="cs-CZ" sz="2200" dirty="0">
                <a:latin typeface="+mn-lt"/>
              </a:rPr>
              <a:t> na H</a:t>
            </a:r>
            <a:r>
              <a:rPr lang="cs-CZ" altLang="cs-CZ" sz="2200" baseline="-16000" dirty="0">
                <a:latin typeface="+mn-lt"/>
              </a:rPr>
              <a:t>1</a:t>
            </a:r>
            <a:r>
              <a:rPr lang="cs-CZ" altLang="cs-CZ" sz="2200" dirty="0">
                <a:latin typeface="+mn-lt"/>
              </a:rPr>
              <a:t> receptoru: </a:t>
            </a:r>
            <a:r>
              <a:rPr lang="cs-CZ" altLang="cs-CZ" sz="2200" dirty="0" smtClean="0">
                <a:latin typeface="+mn-lt"/>
              </a:rPr>
              <a:t>stabilizuje neaktivní </a:t>
            </a:r>
            <a:r>
              <a:rPr lang="cs-CZ" altLang="cs-CZ" sz="2200" dirty="0">
                <a:latin typeface="+mn-lt"/>
              </a:rPr>
              <a:t>konformaci receptoru a tím snižuje počet receptorů, které mohou být aktivovány histaminem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43073" y="4929959"/>
            <a:ext cx="92400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/>
              <a:t>u</a:t>
            </a:r>
            <a:r>
              <a:rPr lang="cs-CZ" sz="2200" dirty="0" smtClean="0"/>
              <a:t> </a:t>
            </a:r>
            <a:r>
              <a:rPr lang="cs-CZ" sz="2200" dirty="0" smtClean="0"/>
              <a:t>některých doložená taky inhibice rychlých Na</a:t>
            </a:r>
            <a:r>
              <a:rPr lang="cs-CZ" sz="2200" baseline="30000" dirty="0" smtClean="0"/>
              <a:t>+</a:t>
            </a:r>
            <a:r>
              <a:rPr lang="cs-CZ" sz="2200" dirty="0" smtClean="0"/>
              <a:t> kanálů – </a:t>
            </a:r>
            <a:r>
              <a:rPr lang="cs-CZ" sz="2200" dirty="0" err="1" smtClean="0"/>
              <a:t>antipruriginózní</a:t>
            </a:r>
            <a:r>
              <a:rPr lang="cs-CZ" sz="2200" dirty="0" smtClean="0"/>
              <a:t> efekt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04509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0"/>
            <a:ext cx="11438467" cy="50688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en-US" sz="2400" b="1" dirty="0"/>
              <a:t>a</a:t>
            </a:r>
            <a:r>
              <a:rPr lang="cs-CZ" altLang="en-US" sz="2400" b="1" dirty="0" smtClean="0"/>
              <a:t>plikace</a:t>
            </a:r>
            <a:r>
              <a:rPr lang="cs-CZ" altLang="en-US" sz="2400" b="1" dirty="0" smtClean="0"/>
              <a:t>: </a:t>
            </a:r>
          </a:p>
          <a:p>
            <a:pPr marL="898525" lvl="1" indent="-358775" eaLnBrk="1" hangingPunct="1">
              <a:lnSpc>
                <a:spcPct val="90000"/>
              </a:lnSpc>
              <a:buFont typeface="Arial" charset="0"/>
              <a:buChar char="‒"/>
            </a:pPr>
            <a:r>
              <a:rPr lang="cs-CZ" altLang="en-US" sz="2400" dirty="0" err="1" smtClean="0"/>
              <a:t>p.o</a:t>
            </a:r>
            <a:r>
              <a:rPr lang="cs-CZ" altLang="en-US" sz="2400" dirty="0" smtClean="0"/>
              <a:t>., topicky, parenterálně (</a:t>
            </a:r>
            <a:r>
              <a:rPr lang="cs-CZ" altLang="en-US" sz="2400" dirty="0" err="1" smtClean="0"/>
              <a:t>i.m</a:t>
            </a:r>
            <a:r>
              <a:rPr lang="cs-CZ" altLang="en-US" sz="2400" dirty="0" smtClean="0"/>
              <a:t>., infuze)</a:t>
            </a:r>
          </a:p>
          <a:p>
            <a:pPr>
              <a:lnSpc>
                <a:spcPct val="90000"/>
              </a:lnSpc>
            </a:pPr>
            <a:r>
              <a:rPr lang="cs-CZ" altLang="en-US" sz="2400" dirty="0" smtClean="0"/>
              <a:t>snadné a rychlé vstřebání z GIT</a:t>
            </a:r>
          </a:p>
          <a:p>
            <a:pPr>
              <a:lnSpc>
                <a:spcPct val="90000"/>
              </a:lnSpc>
            </a:pPr>
            <a:r>
              <a:rPr lang="cs-CZ" altLang="en-US" sz="2400" dirty="0" smtClean="0"/>
              <a:t>rovnoměrná distribuce v organismu</a:t>
            </a:r>
          </a:p>
          <a:p>
            <a:r>
              <a:rPr lang="cs-CZ" altLang="en-US" sz="2400" dirty="0" err="1" smtClean="0"/>
              <a:t>metabolizace</a:t>
            </a:r>
            <a:r>
              <a:rPr lang="cs-CZ" altLang="en-US" sz="2400" dirty="0" smtClean="0"/>
              <a:t> v játrech (některé jako </a:t>
            </a:r>
            <a:r>
              <a:rPr lang="cs-CZ" altLang="en-US" sz="2400" dirty="0" err="1" smtClean="0"/>
              <a:t>proléčiva</a:t>
            </a:r>
            <a:r>
              <a:rPr lang="cs-CZ" altLang="en-US" sz="2400" dirty="0" smtClean="0"/>
              <a:t>) </a:t>
            </a:r>
          </a:p>
          <a:p>
            <a:r>
              <a:rPr lang="cs-CZ" altLang="en-US" sz="2400" dirty="0" smtClean="0"/>
              <a:t>exkrece močí, stolicí</a:t>
            </a:r>
          </a:p>
          <a:p>
            <a:r>
              <a:rPr lang="cs-CZ" altLang="en-US" sz="2400" dirty="0" smtClean="0"/>
              <a:t>I. generace prostup přes HEB → centrální účinek (sedace)</a:t>
            </a:r>
          </a:p>
          <a:p>
            <a:r>
              <a:rPr lang="cs-CZ" altLang="en-US" sz="2400" dirty="0" smtClean="0"/>
              <a:t>prostupují placentou i do mateřského mléka!</a:t>
            </a:r>
            <a:endParaRPr lang="cs-CZ" altLang="en-US" sz="2400" b="1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03493" y="209550"/>
            <a:ext cx="8596668" cy="1320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H</a:t>
            </a:r>
            <a:r>
              <a:rPr lang="cs-CZ" altLang="cs-CZ" b="1" baseline="-18000" dirty="0" smtClean="0"/>
              <a:t>1</a:t>
            </a:r>
            <a:r>
              <a:rPr lang="cs-CZ" altLang="cs-CZ" b="1" dirty="0" smtClean="0"/>
              <a:t>-antihistaminika FK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132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10684" y="238125"/>
            <a:ext cx="8596668" cy="1320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H</a:t>
            </a:r>
            <a:r>
              <a:rPr lang="cs-CZ" altLang="cs-CZ" b="1" baseline="-25000" dirty="0" smtClean="0"/>
              <a:t>1</a:t>
            </a:r>
            <a:r>
              <a:rPr lang="cs-CZ" altLang="cs-CZ" b="1" dirty="0" smtClean="0"/>
              <a:t>-antihistaminika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668" y="1275644"/>
            <a:ext cx="6919623" cy="5738614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  <a:spcAft>
                <a:spcPts val="600"/>
              </a:spcAft>
            </a:pPr>
            <a:r>
              <a:rPr lang="cs-CZ" altLang="cs-CZ" sz="2000" dirty="0" smtClean="0"/>
              <a:t>profylaxe a terapie časné alergické reakce 1. typu zprostředkované protilátkami </a:t>
            </a:r>
            <a:r>
              <a:rPr lang="cs-CZ" altLang="cs-CZ" sz="2000" dirty="0" err="1" smtClean="0"/>
              <a:t>IgE</a:t>
            </a:r>
            <a:endParaRPr lang="cs-CZ" altLang="cs-CZ" sz="2000" dirty="0" smtClean="0"/>
          </a:p>
          <a:p>
            <a:pPr>
              <a:lnSpc>
                <a:spcPts val="2600"/>
              </a:lnSpc>
              <a:spcAft>
                <a:spcPts val="600"/>
              </a:spcAft>
            </a:pPr>
            <a:r>
              <a:rPr lang="sk-SK" altLang="cs-CZ" sz="2000" dirty="0"/>
              <a:t>s</a:t>
            </a:r>
            <a:r>
              <a:rPr lang="sk-SK" altLang="cs-CZ" sz="2000" dirty="0" smtClean="0"/>
              <a:t>tarší </a:t>
            </a:r>
            <a:r>
              <a:rPr lang="cs-CZ" altLang="cs-CZ" sz="2000" dirty="0" smtClean="0"/>
              <a:t>generace ovlivňují taky muskarinové, adrenergní a </a:t>
            </a:r>
            <a:r>
              <a:rPr lang="cs-CZ" altLang="cs-CZ" sz="2000" dirty="0" err="1" smtClean="0"/>
              <a:t>serotonergní</a:t>
            </a:r>
            <a:r>
              <a:rPr lang="cs-CZ" altLang="cs-CZ" sz="2000" dirty="0" smtClean="0"/>
              <a:t> </a:t>
            </a:r>
            <a:r>
              <a:rPr lang="sk-SK" altLang="cs-CZ" sz="2000" dirty="0" err="1" smtClean="0"/>
              <a:t>rp</a:t>
            </a:r>
            <a:r>
              <a:rPr lang="sk-SK" altLang="cs-CZ" sz="2000" dirty="0" smtClean="0"/>
              <a:t> (NÚ)</a:t>
            </a:r>
            <a:endParaRPr lang="cs-CZ" altLang="cs-CZ" sz="2000" dirty="0" smtClean="0"/>
          </a:p>
          <a:p>
            <a:pPr eaLnBrk="1" hangingPunct="1">
              <a:lnSpc>
                <a:spcPts val="2600"/>
              </a:lnSpc>
              <a:spcAft>
                <a:spcPts val="600"/>
              </a:spcAft>
            </a:pPr>
            <a:r>
              <a:rPr lang="cs-CZ" altLang="cs-CZ" sz="2000" b="1" dirty="0" smtClean="0"/>
              <a:t>indikace:</a:t>
            </a:r>
          </a:p>
          <a:p>
            <a:pPr marL="538163" lvl="1" eaLnBrk="1" hangingPunct="1">
              <a:lnSpc>
                <a:spcPts val="2600"/>
              </a:lnSpc>
              <a:spcAft>
                <a:spcPts val="300"/>
              </a:spcAft>
              <a:buClr>
                <a:srgbClr val="B0E2DC"/>
              </a:buClr>
            </a:pPr>
            <a:r>
              <a:rPr lang="cs-CZ" altLang="cs-CZ" sz="2000" dirty="0" smtClean="0"/>
              <a:t>sezónní a celoroční alergická rýma</a:t>
            </a:r>
          </a:p>
          <a:p>
            <a:pPr marL="538163" lvl="1" eaLnBrk="1" hangingPunct="1">
              <a:lnSpc>
                <a:spcPts val="2600"/>
              </a:lnSpc>
              <a:spcAft>
                <a:spcPts val="300"/>
              </a:spcAft>
              <a:buClr>
                <a:srgbClr val="B0E2DC"/>
              </a:buClr>
            </a:pPr>
            <a:r>
              <a:rPr lang="cs-CZ" altLang="cs-CZ" sz="2000" dirty="0" smtClean="0"/>
              <a:t>alergický </a:t>
            </a:r>
            <a:r>
              <a:rPr lang="cs-CZ" altLang="cs-CZ" sz="2000" dirty="0" err="1" smtClean="0"/>
              <a:t>exantém</a:t>
            </a:r>
            <a:r>
              <a:rPr lang="cs-CZ" altLang="cs-CZ" sz="2000" dirty="0" smtClean="0"/>
              <a:t>, atopická dermatitida, kopřivka</a:t>
            </a:r>
          </a:p>
          <a:p>
            <a:pPr marL="538163" lvl="1" eaLnBrk="1" hangingPunct="1">
              <a:lnSpc>
                <a:spcPts val="2600"/>
              </a:lnSpc>
              <a:spcAft>
                <a:spcPts val="300"/>
              </a:spcAft>
              <a:buClr>
                <a:srgbClr val="B0E2DC"/>
              </a:buClr>
            </a:pPr>
            <a:r>
              <a:rPr lang="cs-CZ" altLang="cs-CZ" sz="2000" dirty="0" smtClean="0"/>
              <a:t>alergie na hmyzí bodnutí</a:t>
            </a:r>
          </a:p>
          <a:p>
            <a:pPr marL="538163" lvl="1" eaLnBrk="1" hangingPunct="1">
              <a:lnSpc>
                <a:spcPts val="2600"/>
              </a:lnSpc>
              <a:spcAft>
                <a:spcPts val="300"/>
              </a:spcAft>
              <a:buClr>
                <a:srgbClr val="B0E2DC"/>
              </a:buClr>
            </a:pPr>
            <a:r>
              <a:rPr lang="cs-CZ" altLang="cs-CZ" sz="2000" dirty="0" smtClean="0"/>
              <a:t>alergické reakce po požití potravin</a:t>
            </a:r>
          </a:p>
          <a:p>
            <a:pPr marL="538163" lvl="1" eaLnBrk="1" hangingPunct="1">
              <a:lnSpc>
                <a:spcPts val="2600"/>
              </a:lnSpc>
              <a:spcAft>
                <a:spcPts val="300"/>
              </a:spcAft>
              <a:buClr>
                <a:srgbClr val="B0E2DC"/>
              </a:buClr>
            </a:pPr>
            <a:r>
              <a:rPr lang="cs-CZ" altLang="cs-CZ" sz="2000" dirty="0" smtClean="0"/>
              <a:t>profylaktické podání H1 antihistaminik (a KS) snižuje riziko alergické reakce na léčiva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26" y="1770926"/>
            <a:ext cx="2586144" cy="322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6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01159" y="238125"/>
            <a:ext cx="8596668" cy="1320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H</a:t>
            </a:r>
            <a:r>
              <a:rPr lang="cs-CZ" altLang="cs-CZ" b="1" baseline="-25000" dirty="0" smtClean="0"/>
              <a:t>1</a:t>
            </a:r>
            <a:r>
              <a:rPr lang="cs-CZ" altLang="cs-CZ" b="1" dirty="0" smtClean="0"/>
              <a:t>-antihistaminika: historie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990600"/>
            <a:ext cx="10566400" cy="4637088"/>
          </a:xfrm>
        </p:spPr>
        <p:txBody>
          <a:bodyPr/>
          <a:lstStyle/>
          <a:p>
            <a:pPr eaLnBrk="1" hangingPunct="1">
              <a:spcAft>
                <a:spcPts val="600"/>
              </a:spcAft>
              <a:defRPr/>
            </a:pPr>
            <a:r>
              <a:rPr lang="cs-CZ" sz="2000" dirty="0" smtClean="0"/>
              <a:t>1937 -farmakologie antihistaminik, první účinná ale toxická antihistaminika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cs-CZ" sz="2000" dirty="0" smtClean="0"/>
              <a:t>1944 - </a:t>
            </a:r>
            <a:r>
              <a:rPr lang="cs-CZ" sz="2000" dirty="0" err="1" smtClean="0"/>
              <a:t>pyrilamin</a:t>
            </a:r>
            <a:r>
              <a:rPr lang="cs-CZ" sz="2000" dirty="0" smtClean="0"/>
              <a:t> zaveden do praxe (</a:t>
            </a:r>
            <a:r>
              <a:rPr lang="cs-CZ" sz="2000" dirty="0" err="1" smtClean="0"/>
              <a:t>Bovet</a:t>
            </a:r>
            <a:r>
              <a:rPr lang="cs-CZ" sz="2000" dirty="0" smtClean="0"/>
              <a:t>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cs-CZ" sz="2000" dirty="0" smtClean="0"/>
              <a:t>1950 - </a:t>
            </a:r>
            <a:r>
              <a:rPr lang="cs-CZ" sz="2000" dirty="0" err="1" smtClean="0"/>
              <a:t>difenhydramin</a:t>
            </a:r>
            <a:r>
              <a:rPr lang="cs-CZ" sz="2000" dirty="0" smtClean="0"/>
              <a:t> (</a:t>
            </a:r>
            <a:r>
              <a:rPr lang="cs-CZ" sz="2000" dirty="0" err="1" smtClean="0"/>
              <a:t>Bovet</a:t>
            </a:r>
            <a:r>
              <a:rPr lang="cs-CZ" sz="2000" dirty="0" smtClean="0"/>
              <a:t>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cs-CZ" sz="2000" dirty="0" smtClean="0"/>
              <a:t>1950-1970: testováno více než 150 látek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cs-CZ" sz="2000" dirty="0" smtClean="0"/>
              <a:t>od 1980 -zavedení nesedativních H</a:t>
            </a:r>
            <a:r>
              <a:rPr lang="cs-CZ" sz="2000" baseline="-22000" dirty="0" smtClean="0"/>
              <a:t>1</a:t>
            </a:r>
            <a:r>
              <a:rPr lang="cs-CZ" sz="2000" dirty="0" smtClean="0"/>
              <a:t> antihistaminik 2. generace</a:t>
            </a:r>
          </a:p>
          <a:p>
            <a:pPr lvl="1">
              <a:spcAft>
                <a:spcPts val="600"/>
              </a:spcAft>
              <a:buClr>
                <a:srgbClr val="B0E2DC"/>
              </a:buClr>
              <a:defRPr/>
            </a:pPr>
            <a:r>
              <a:rPr lang="cs-CZ" sz="2000" dirty="0" smtClean="0">
                <a:ea typeface="+mn-ea"/>
                <a:cs typeface="+mn-cs"/>
              </a:rPr>
              <a:t>1981 - </a:t>
            </a:r>
            <a:r>
              <a:rPr lang="cs-CZ" sz="2000" dirty="0" err="1" smtClean="0">
                <a:ea typeface="+mn-ea"/>
                <a:cs typeface="+mn-cs"/>
              </a:rPr>
              <a:t>terfenadin</a:t>
            </a:r>
            <a:r>
              <a:rPr lang="cs-CZ" sz="2000" dirty="0" smtClean="0">
                <a:ea typeface="+mn-ea"/>
                <a:cs typeface="+mn-cs"/>
              </a:rPr>
              <a:t> (později stažen pro NÚ)</a:t>
            </a:r>
          </a:p>
          <a:p>
            <a:pPr lvl="1">
              <a:spcAft>
                <a:spcPts val="600"/>
              </a:spcAft>
              <a:buClr>
                <a:srgbClr val="B0E2DC"/>
              </a:buClr>
              <a:defRPr/>
            </a:pPr>
            <a:r>
              <a:rPr lang="cs-CZ" sz="2000" dirty="0" smtClean="0">
                <a:ea typeface="+mn-ea"/>
                <a:cs typeface="+mn-cs"/>
              </a:rPr>
              <a:t>1983 - </a:t>
            </a:r>
            <a:r>
              <a:rPr lang="cs-CZ" sz="2000" dirty="0" err="1" smtClean="0">
                <a:ea typeface="+mn-ea"/>
                <a:cs typeface="+mn-cs"/>
              </a:rPr>
              <a:t>astemizol</a:t>
            </a:r>
            <a:r>
              <a:rPr lang="cs-CZ" sz="2000" dirty="0" smtClean="0">
                <a:ea typeface="+mn-ea"/>
                <a:cs typeface="+mn-cs"/>
              </a:rPr>
              <a:t> </a:t>
            </a:r>
            <a:r>
              <a:rPr lang="cs-CZ" sz="2000" dirty="0" smtClean="0"/>
              <a:t>(později stažen pro NÚ)</a:t>
            </a:r>
            <a:endParaRPr lang="cs-CZ" sz="2000" dirty="0" smtClean="0">
              <a:ea typeface="+mn-ea"/>
              <a:cs typeface="+mn-cs"/>
            </a:endParaRPr>
          </a:p>
          <a:p>
            <a:pPr lvl="1">
              <a:spcAft>
                <a:spcPts val="600"/>
              </a:spcAft>
              <a:buClr>
                <a:srgbClr val="B0E2DC"/>
              </a:buClr>
              <a:defRPr/>
            </a:pPr>
            <a:r>
              <a:rPr lang="cs-CZ" sz="2000" dirty="0" smtClean="0">
                <a:ea typeface="+mn-ea"/>
                <a:cs typeface="+mn-cs"/>
              </a:rPr>
              <a:t>1987 - </a:t>
            </a:r>
            <a:r>
              <a:rPr lang="cs-CZ" sz="2000" dirty="0" err="1" smtClean="0">
                <a:ea typeface="+mn-ea"/>
                <a:cs typeface="+mn-cs"/>
              </a:rPr>
              <a:t>cetirizin</a:t>
            </a:r>
            <a:endParaRPr lang="cs-CZ" sz="2000" dirty="0" smtClean="0">
              <a:ea typeface="+mn-ea"/>
              <a:cs typeface="+mn-cs"/>
            </a:endParaRPr>
          </a:p>
          <a:p>
            <a:pPr lvl="1">
              <a:spcAft>
                <a:spcPts val="600"/>
              </a:spcAft>
              <a:buClr>
                <a:srgbClr val="B0E2DC"/>
              </a:buClr>
              <a:defRPr/>
            </a:pPr>
            <a:r>
              <a:rPr lang="cs-CZ" sz="2000" dirty="0" smtClean="0">
                <a:ea typeface="+mn-ea"/>
                <a:cs typeface="+mn-cs"/>
              </a:rPr>
              <a:t>1988 - </a:t>
            </a:r>
            <a:r>
              <a:rPr lang="cs-CZ" sz="2000" dirty="0" err="1" smtClean="0">
                <a:ea typeface="+mn-ea"/>
                <a:cs typeface="+mn-cs"/>
              </a:rPr>
              <a:t>loratadin</a:t>
            </a:r>
            <a:r>
              <a:rPr lang="cs-CZ" sz="2000" dirty="0" smtClean="0">
                <a:ea typeface="+mn-ea"/>
                <a:cs typeface="+mn-cs"/>
              </a:rPr>
              <a:t>, </a:t>
            </a:r>
            <a:r>
              <a:rPr lang="cs-CZ" sz="2000" dirty="0" err="1" smtClean="0">
                <a:ea typeface="+mn-ea"/>
                <a:cs typeface="+mn-cs"/>
              </a:rPr>
              <a:t>levokabastin</a:t>
            </a:r>
            <a:endParaRPr lang="cs-CZ" sz="2000" dirty="0" smtClean="0">
              <a:ea typeface="+mn-ea"/>
              <a:cs typeface="+mn-cs"/>
            </a:endParaRPr>
          </a:p>
          <a:p>
            <a:pPr>
              <a:spcAft>
                <a:spcPts val="600"/>
              </a:spcAft>
              <a:buClr>
                <a:srgbClr val="B0E2DC"/>
              </a:buClr>
              <a:defRPr/>
            </a:pPr>
            <a:endParaRPr lang="cs-CZ" sz="2200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cs-CZ" sz="22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43467" y="5780088"/>
            <a:ext cx="8643408" cy="118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  <a:defRPr/>
            </a:pPr>
            <a:r>
              <a:rPr lang="cs-CZ" altLang="cs-CZ" sz="2000" dirty="0" smtClean="0"/>
              <a:t>po chemické stránce jsou velmi různorodá: </a:t>
            </a:r>
            <a:r>
              <a:rPr lang="cs-CZ" altLang="cs-CZ" sz="2000" dirty="0" err="1" smtClean="0"/>
              <a:t>alkylaminy</a:t>
            </a:r>
            <a:r>
              <a:rPr lang="cs-CZ" altLang="cs-CZ" sz="2000" dirty="0" smtClean="0"/>
              <a:t>, etanolaminy, etylendiaminy, </a:t>
            </a:r>
            <a:r>
              <a:rPr lang="cs-CZ" altLang="cs-CZ" sz="2000" dirty="0" err="1" smtClean="0"/>
              <a:t>fenothiaziny</a:t>
            </a:r>
            <a:r>
              <a:rPr lang="cs-CZ" altLang="cs-CZ" sz="2000" dirty="0" smtClean="0"/>
              <a:t>, piperaziny, piperidiny a další struktury</a:t>
            </a:r>
          </a:p>
          <a:p>
            <a:pPr marL="0" indent="0">
              <a:spcAft>
                <a:spcPts val="300"/>
              </a:spcAft>
              <a:buFont typeface="Wingdings" pitchFamily="2" charset="2"/>
              <a:buNone/>
              <a:defRPr/>
            </a:pPr>
            <a:endParaRPr lang="cs-CZ" altLang="cs-CZ" sz="2200" dirty="0" smtClean="0"/>
          </a:p>
          <a:p>
            <a:pPr>
              <a:spcAft>
                <a:spcPts val="300"/>
              </a:spcAft>
              <a:defRPr/>
            </a:pPr>
            <a:endParaRPr lang="cs-CZ" altLang="cs-CZ" sz="2200" dirty="0" smtClean="0"/>
          </a:p>
          <a:p>
            <a:pPr>
              <a:spcAft>
                <a:spcPts val="300"/>
              </a:spcAft>
              <a:defRPr/>
            </a:pPr>
            <a:endParaRPr lang="cs-CZ" altLang="cs-CZ" sz="2200" dirty="0" smtClean="0"/>
          </a:p>
          <a:p>
            <a:pPr marL="0" indent="0">
              <a:spcAft>
                <a:spcPts val="300"/>
              </a:spcAft>
              <a:buFont typeface="Wingdings" pitchFamily="2" charset="2"/>
              <a:buNone/>
              <a:defRPr/>
            </a:pPr>
            <a:endParaRPr lang="cs-CZ" altLang="cs-CZ" sz="2200" dirty="0" smtClean="0"/>
          </a:p>
        </p:txBody>
      </p:sp>
      <p:pic>
        <p:nvPicPr>
          <p:cNvPr id="1026" name="Picture 2" descr="C:\Users\11378\Desktop\Pix\image0050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3477408"/>
            <a:ext cx="523875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33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03793" y="142672"/>
            <a:ext cx="8596668" cy="1320800"/>
          </a:xfrm>
        </p:spPr>
        <p:txBody>
          <a:bodyPr/>
          <a:lstStyle/>
          <a:p>
            <a:pPr eaLnBrk="1" hangingPunct="1"/>
            <a:r>
              <a:rPr lang="cs-CZ" altLang="cs-CZ" sz="3600" b="1" dirty="0" smtClean="0"/>
              <a:t>Prevalence alergických onemocnění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6415" y="1272239"/>
            <a:ext cx="9793128" cy="2476500"/>
          </a:xfrm>
        </p:spPr>
        <p:txBody>
          <a:bodyPr>
            <a:noAutofit/>
          </a:bodyPr>
          <a:lstStyle/>
          <a:p>
            <a:pPr eaLnBrk="1" hangingPunct="1">
              <a:lnSpc>
                <a:spcPts val="2200"/>
              </a:lnSpc>
            </a:pPr>
            <a:r>
              <a:rPr lang="cs-CZ" altLang="cs-CZ" sz="2400" dirty="0" smtClean="0"/>
              <a:t>v České republice je 25 % alergiků (2,5 milionu), 12 % lidí s alergickou rýmou (1,2 milionu), 10 % </a:t>
            </a:r>
            <a:r>
              <a:rPr lang="cs-CZ" altLang="cs-CZ" sz="2400" dirty="0" err="1" smtClean="0"/>
              <a:t>ekzematiků</a:t>
            </a:r>
            <a:r>
              <a:rPr lang="cs-CZ" altLang="cs-CZ" sz="2400" dirty="0" smtClean="0"/>
              <a:t> (1 milion), 8 % astmatiků (800 tisíc)</a:t>
            </a:r>
          </a:p>
          <a:p>
            <a:pPr>
              <a:lnSpc>
                <a:spcPts val="2200"/>
              </a:lnSpc>
            </a:pPr>
            <a:r>
              <a:rPr lang="cs-CZ" altLang="cs-CZ" sz="2400" dirty="0"/>
              <a:t>nárůst prevalence alergie </a:t>
            </a:r>
            <a:r>
              <a:rPr lang="cs-CZ" altLang="cs-CZ" sz="2400" dirty="0" smtClean="0"/>
              <a:t>a </a:t>
            </a:r>
            <a:r>
              <a:rPr lang="cs-CZ" altLang="cs-CZ" sz="2400" dirty="0"/>
              <a:t>astmatu ve vyspělých zemích je podle hygienické hypotézy spojován se zlepšením hygieny a snížením přenosu infekčních chorob (přesmyk z Th1 na vystupňovanou Th2 imunitní reakci) a souvisí pravděpodobně i s vysokou expozicí chemickým látkám v životním prostředí a se změnami životního stylu</a:t>
            </a:r>
          </a:p>
          <a:p>
            <a:pPr>
              <a:lnSpc>
                <a:spcPts val="2200"/>
              </a:lnSpc>
            </a:pPr>
            <a:endParaRPr lang="cs-CZ" altLang="cs-CZ" sz="2400" dirty="0"/>
          </a:p>
          <a:p>
            <a:pPr>
              <a:buNone/>
            </a:pPr>
            <a:endParaRPr lang="cs-CZ" altLang="cs-CZ" sz="2400" dirty="0"/>
          </a:p>
          <a:p>
            <a:pPr>
              <a:buNone/>
            </a:pPr>
            <a:r>
              <a:rPr lang="cs-CZ" altLang="cs-CZ" sz="2400" dirty="0"/>
              <a:t> </a:t>
            </a:r>
          </a:p>
          <a:p>
            <a:pPr eaLnBrk="1" hangingPunct="1">
              <a:lnSpc>
                <a:spcPts val="2200"/>
              </a:lnSpc>
            </a:pPr>
            <a:endParaRPr lang="cs-CZ" altLang="cs-CZ" sz="2400" dirty="0" smtClean="0"/>
          </a:p>
          <a:p>
            <a:pPr eaLnBrk="1" hangingPunct="1">
              <a:lnSpc>
                <a:spcPts val="2200"/>
              </a:lnSpc>
            </a:pPr>
            <a:endParaRPr lang="cs-CZ" altLang="cs-CZ" sz="2400" dirty="0" smtClean="0"/>
          </a:p>
          <a:p>
            <a:pPr eaLnBrk="1" hangingPunct="1">
              <a:lnSpc>
                <a:spcPts val="2200"/>
              </a:lnSpc>
            </a:pPr>
            <a:endParaRPr lang="cs-CZ" altLang="cs-CZ" sz="2400" dirty="0" smtClean="0"/>
          </a:p>
          <a:p>
            <a:pPr eaLnBrk="1" hangingPunct="1">
              <a:buFont typeface="Wingdings" pitchFamily="2" charset="2"/>
              <a:buNone/>
            </a:pPr>
            <a:endParaRPr lang="cs-CZ" altLang="cs-CZ" sz="2400" dirty="0" smtClean="0"/>
          </a:p>
          <a:p>
            <a:pPr eaLnBrk="1" hangingPunct="1">
              <a:buFont typeface="Wingdings" pitchFamily="2" charset="2"/>
              <a:buNone/>
            </a:pPr>
            <a:r>
              <a:rPr lang="cs-CZ" altLang="cs-CZ" sz="2400" dirty="0" smtClean="0"/>
              <a:t> </a:t>
            </a: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58" y="3978660"/>
            <a:ext cx="5540871" cy="287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98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20209" y="238125"/>
            <a:ext cx="8596668" cy="1320800"/>
          </a:xfrm>
        </p:spPr>
        <p:txBody>
          <a:bodyPr/>
          <a:lstStyle/>
          <a:p>
            <a:pPr eaLnBrk="1" hangingPunct="1"/>
            <a:r>
              <a:rPr lang="cs-CZ" altLang="cs-CZ" sz="3600" b="1" dirty="0" smtClean="0"/>
              <a:t>H</a:t>
            </a:r>
            <a:r>
              <a:rPr lang="cs-CZ" altLang="cs-CZ" sz="3600" b="1" baseline="-25000" dirty="0" smtClean="0"/>
              <a:t>1</a:t>
            </a:r>
            <a:r>
              <a:rPr lang="cs-CZ" altLang="cs-CZ" sz="3600" b="1" dirty="0" smtClean="0"/>
              <a:t>-antihistaminika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3983" y="1712914"/>
            <a:ext cx="8580967" cy="4545011"/>
          </a:xfrm>
        </p:spPr>
        <p:txBody>
          <a:bodyPr>
            <a:normAutofit/>
          </a:bodyPr>
          <a:lstStyle/>
          <a:p>
            <a:pPr eaLnBrk="1" hangingPunct="1">
              <a:spcAft>
                <a:spcPts val="300"/>
              </a:spcAft>
            </a:pPr>
            <a:r>
              <a:rPr lang="cs-CZ" altLang="cs-CZ" sz="2400" dirty="0" smtClean="0"/>
              <a:t>klinický účinek antagonistů H</a:t>
            </a:r>
            <a:r>
              <a:rPr lang="cs-CZ" altLang="cs-CZ" sz="2400" baseline="-20000" dirty="0" smtClean="0"/>
              <a:t>1</a:t>
            </a:r>
            <a:r>
              <a:rPr lang="cs-CZ" altLang="cs-CZ" sz="2400" dirty="0" smtClean="0"/>
              <a:t>-receptorů</a:t>
            </a:r>
          </a:p>
          <a:p>
            <a:pPr lvl="1" eaLnBrk="1" hangingPunct="1">
              <a:spcAft>
                <a:spcPts val="300"/>
              </a:spcAft>
              <a:buClr>
                <a:srgbClr val="B0E2DC"/>
              </a:buClr>
            </a:pPr>
            <a:r>
              <a:rPr lang="cs-CZ" altLang="cs-CZ" sz="2400" dirty="0" smtClean="0"/>
              <a:t>potlačují zvýšenou kapilární permeabilitu, sekreci a svědění</a:t>
            </a:r>
          </a:p>
          <a:p>
            <a:pPr lvl="1" eaLnBrk="1" hangingPunct="1">
              <a:spcAft>
                <a:spcPts val="300"/>
              </a:spcAft>
              <a:buClr>
                <a:srgbClr val="B0E2DC"/>
              </a:buClr>
            </a:pPr>
            <a:r>
              <a:rPr lang="cs-CZ" altLang="cs-CZ" sz="2400" dirty="0"/>
              <a:t>l</a:t>
            </a:r>
            <a:r>
              <a:rPr lang="cs-CZ" altLang="cs-CZ" sz="2400" dirty="0" smtClean="0"/>
              <a:t>okálně </a:t>
            </a:r>
            <a:r>
              <a:rPr lang="cs-CZ" altLang="cs-CZ" sz="2400" dirty="0" smtClean="0"/>
              <a:t>snižují vazodilataci a kontrakci hladkých svalů – nedostatečný účinek při anafylaxi a proti </a:t>
            </a:r>
            <a:r>
              <a:rPr lang="cs-CZ" altLang="cs-CZ" sz="2400" dirty="0" err="1" smtClean="0"/>
              <a:t>bronchokonstrikci</a:t>
            </a:r>
            <a:endParaRPr lang="cs-CZ" altLang="cs-CZ" sz="2400" dirty="0" smtClean="0"/>
          </a:p>
          <a:p>
            <a:pPr lvl="1" eaLnBrk="1" hangingPunct="1">
              <a:spcAft>
                <a:spcPts val="300"/>
              </a:spcAft>
              <a:buClr>
                <a:srgbClr val="B0E2DC"/>
              </a:buClr>
            </a:pPr>
            <a:r>
              <a:rPr lang="cs-CZ" altLang="cs-CZ" sz="2400" dirty="0" smtClean="0"/>
              <a:t>nejlepší účinek při včasném zahájení léčby</a:t>
            </a:r>
          </a:p>
          <a:p>
            <a:pPr lvl="1">
              <a:spcAft>
                <a:spcPts val="300"/>
              </a:spcAft>
              <a:buClr>
                <a:srgbClr val="B0E2DC"/>
              </a:buClr>
            </a:pPr>
            <a:r>
              <a:rPr lang="cs-CZ" altLang="cs-CZ" sz="2400" dirty="0" smtClean="0"/>
              <a:t>nepůsobí </a:t>
            </a:r>
            <a:r>
              <a:rPr lang="cs-CZ" altLang="cs-CZ" sz="2400" dirty="0"/>
              <a:t>proti edému sliznic a pocitu ucpaného </a:t>
            </a:r>
            <a:r>
              <a:rPr lang="cs-CZ" altLang="cs-CZ" sz="2400" dirty="0" smtClean="0"/>
              <a:t>nosu → možná kombinace s alfa</a:t>
            </a:r>
            <a:r>
              <a:rPr lang="cs-CZ" altLang="cs-CZ" sz="2400" baseline="-25000" dirty="0" smtClean="0"/>
              <a:t>1</a:t>
            </a:r>
            <a:r>
              <a:rPr lang="cs-CZ" altLang="cs-CZ" sz="2400" dirty="0" smtClean="0"/>
              <a:t>-mimetiky</a:t>
            </a:r>
          </a:p>
        </p:txBody>
      </p:sp>
    </p:spTree>
    <p:extLst>
      <p:ext uri="{BB962C8B-B14F-4D97-AF65-F5344CB8AC3E}">
        <p14:creationId xmlns:p14="http://schemas.microsoft.com/office/powerpoint/2010/main" val="304992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29734" y="257175"/>
            <a:ext cx="8596668" cy="1320800"/>
          </a:xfrm>
        </p:spPr>
        <p:txBody>
          <a:bodyPr/>
          <a:lstStyle/>
          <a:p>
            <a:pPr eaLnBrk="1" hangingPunct="1"/>
            <a:r>
              <a:rPr lang="cs-CZ" altLang="cs-CZ" sz="3600" b="1" dirty="0" smtClean="0"/>
              <a:t>H</a:t>
            </a:r>
            <a:r>
              <a:rPr lang="cs-CZ" altLang="cs-CZ" sz="3600" b="1" baseline="-25000" dirty="0" smtClean="0"/>
              <a:t>1</a:t>
            </a:r>
            <a:r>
              <a:rPr lang="cs-CZ" altLang="cs-CZ" sz="3600" b="1" dirty="0" smtClean="0"/>
              <a:t>-antihistaminika 1. generace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667" y="1557338"/>
            <a:ext cx="8424333" cy="5062537"/>
          </a:xfrm>
        </p:spPr>
        <p:txBody>
          <a:bodyPr>
            <a:normAutofit/>
          </a:bodyPr>
          <a:lstStyle/>
          <a:p>
            <a:pPr marL="268288" indent="-268288" eaLnBrk="1" hangingPunct="1">
              <a:spcAft>
                <a:spcPts val="300"/>
              </a:spcAft>
              <a:defRPr/>
            </a:pPr>
            <a:r>
              <a:rPr lang="cs-CZ" altLang="cs-CZ" sz="2200" b="1" dirty="0">
                <a:solidFill>
                  <a:srgbClr val="FF0000"/>
                </a:solidFill>
              </a:rPr>
              <a:t>v</a:t>
            </a:r>
            <a:r>
              <a:rPr lang="cs-CZ" altLang="cs-CZ" sz="2200" b="1" dirty="0" smtClean="0">
                <a:solidFill>
                  <a:srgbClr val="FF0000"/>
                </a:solidFill>
              </a:rPr>
              <a:t>ysoce </a:t>
            </a:r>
            <a:r>
              <a:rPr lang="cs-CZ" altLang="cs-CZ" sz="2200" b="1" dirty="0" smtClean="0">
                <a:solidFill>
                  <a:srgbClr val="FF0000"/>
                </a:solidFill>
              </a:rPr>
              <a:t>sedativní! </a:t>
            </a:r>
            <a:r>
              <a:rPr lang="cs-CZ" altLang="cs-CZ" sz="2200" dirty="0" smtClean="0">
                <a:solidFill>
                  <a:schemeClr val="tx1"/>
                </a:solidFill>
              </a:rPr>
              <a:t>(neselektivní působení i na jiné receptory)</a:t>
            </a:r>
          </a:p>
          <a:p>
            <a:pPr marL="268288" indent="-268288" eaLnBrk="1" hangingPunct="1">
              <a:spcAft>
                <a:spcPts val="300"/>
              </a:spcAft>
              <a:defRPr/>
            </a:pPr>
            <a:r>
              <a:rPr lang="cs-CZ" altLang="cs-CZ" sz="2200" b="1" dirty="0" smtClean="0"/>
              <a:t>IND:</a:t>
            </a:r>
            <a:r>
              <a:rPr lang="cs-CZ" altLang="cs-CZ" sz="2200" dirty="0" smtClean="0"/>
              <a:t> kopřivky, </a:t>
            </a:r>
            <a:r>
              <a:rPr lang="cs-CZ" altLang="cs-CZ" sz="2200" dirty="0" err="1" smtClean="0"/>
              <a:t>exantémy</a:t>
            </a:r>
            <a:r>
              <a:rPr lang="cs-CZ" altLang="cs-CZ" sz="2200" dirty="0" smtClean="0"/>
              <a:t>, svědivé </a:t>
            </a:r>
            <a:r>
              <a:rPr lang="cs-CZ" altLang="cs-CZ" sz="2200" dirty="0" smtClean="0"/>
              <a:t>dermatitidy, </a:t>
            </a:r>
            <a:r>
              <a:rPr lang="cs-CZ" altLang="cs-CZ" sz="2200" dirty="0" smtClean="0"/>
              <a:t>alergické otoky, </a:t>
            </a:r>
            <a:r>
              <a:rPr lang="cs-CZ" altLang="cs-CZ" sz="2200" dirty="0" smtClean="0"/>
              <a:t>konjunktivitidy, rhinitidy, </a:t>
            </a:r>
            <a:r>
              <a:rPr lang="cs-CZ" altLang="cs-CZ" sz="2200" dirty="0" smtClean="0"/>
              <a:t>atopický </a:t>
            </a:r>
            <a:r>
              <a:rPr lang="cs-CZ" altLang="cs-CZ" sz="2200" dirty="0" smtClean="0"/>
              <a:t>ekzém</a:t>
            </a:r>
            <a:r>
              <a:rPr lang="cs-CZ" altLang="cs-CZ" sz="2200" dirty="0" smtClean="0"/>
              <a:t>, bodnutí hmyzem, potravové alergie, kinetózy, nauzea, zvracení, </a:t>
            </a:r>
            <a:r>
              <a:rPr lang="cs-CZ" altLang="cs-CZ" sz="2200" dirty="0" smtClean="0"/>
              <a:t>insomnie, anafylaktická a </a:t>
            </a:r>
            <a:r>
              <a:rPr lang="cs-CZ" altLang="cs-CZ" sz="2200" dirty="0" err="1" smtClean="0"/>
              <a:t>anafylaktoidní</a:t>
            </a:r>
            <a:r>
              <a:rPr lang="cs-CZ" altLang="cs-CZ" sz="2200" dirty="0" smtClean="0"/>
              <a:t> reakce a jejich profylaxe, premedikace celkové anestezie</a:t>
            </a:r>
            <a:endParaRPr lang="cs-CZ" altLang="cs-CZ" sz="2200" dirty="0" smtClean="0"/>
          </a:p>
          <a:p>
            <a:pPr marL="268288" indent="-268288" eaLnBrk="1" hangingPunct="1">
              <a:spcAft>
                <a:spcPts val="300"/>
              </a:spcAft>
              <a:defRPr/>
            </a:pPr>
            <a:r>
              <a:rPr lang="cs-CZ" altLang="cs-CZ" sz="2200" b="1" dirty="0" smtClean="0"/>
              <a:t>INT:</a:t>
            </a:r>
            <a:r>
              <a:rPr lang="cs-CZ" altLang="cs-CZ" sz="2200" dirty="0" smtClean="0"/>
              <a:t> léčiva se sedativním účinkem, alkohol</a:t>
            </a:r>
          </a:p>
          <a:p>
            <a:pPr marL="268288" indent="-268288" eaLnBrk="1" hangingPunct="1">
              <a:spcAft>
                <a:spcPts val="300"/>
              </a:spcAft>
              <a:defRPr/>
            </a:pPr>
            <a:r>
              <a:rPr lang="cs-CZ" altLang="cs-CZ" sz="2200" b="1" dirty="0" smtClean="0"/>
              <a:t>NÚ:</a:t>
            </a:r>
            <a:r>
              <a:rPr lang="cs-CZ" altLang="cs-CZ" sz="2200" dirty="0" smtClean="0"/>
              <a:t> </a:t>
            </a:r>
            <a:r>
              <a:rPr lang="cs-CZ" altLang="cs-CZ" sz="2200" dirty="0" err="1" smtClean="0"/>
              <a:t>sedace</a:t>
            </a:r>
            <a:r>
              <a:rPr lang="cs-CZ" altLang="cs-CZ" sz="2200" dirty="0" smtClean="0"/>
              <a:t> a útlum, paradoxní excitační reakce u dětí, suchost v ústech, zácpa, arytmie, OS hypotenze</a:t>
            </a:r>
          </a:p>
          <a:p>
            <a:pPr marL="268288" indent="-268288" eaLnBrk="1" hangingPunct="1">
              <a:spcAft>
                <a:spcPts val="300"/>
              </a:spcAft>
              <a:defRPr/>
            </a:pPr>
            <a:r>
              <a:rPr lang="cs-CZ" altLang="cs-CZ" sz="2200" b="1" dirty="0" smtClean="0"/>
              <a:t>KI:</a:t>
            </a:r>
            <a:r>
              <a:rPr lang="cs-CZ" altLang="cs-CZ" sz="2200" dirty="0" smtClean="0"/>
              <a:t> gravidita, glaukom, retence moči, hypertrofie prostaty</a:t>
            </a:r>
          </a:p>
          <a:p>
            <a:pPr marL="268288" indent="-268288" eaLnBrk="1" hangingPunct="1">
              <a:spcAft>
                <a:spcPts val="300"/>
              </a:spcAft>
              <a:defRPr/>
            </a:pPr>
            <a:r>
              <a:rPr lang="cs-CZ" altLang="cs-CZ" sz="2200" dirty="0"/>
              <a:t>u</a:t>
            </a:r>
            <a:r>
              <a:rPr lang="cs-CZ" altLang="cs-CZ" sz="2200" dirty="0" smtClean="0"/>
              <a:t> </a:t>
            </a:r>
            <a:r>
              <a:rPr lang="cs-CZ" altLang="cs-CZ" sz="2200" dirty="0" smtClean="0"/>
              <a:t>dlouhodobé terapie (zejména alergická rinitida) a prevence spíš přednost 2. generace</a:t>
            </a:r>
          </a:p>
          <a:p>
            <a:pPr marL="400050" lvl="1" indent="0" eaLnBrk="1" hangingPunct="1">
              <a:lnSpc>
                <a:spcPts val="2800"/>
              </a:lnSpc>
              <a:spcAft>
                <a:spcPts val="300"/>
              </a:spcAft>
              <a:buClr>
                <a:srgbClr val="B0E2DC"/>
              </a:buClr>
              <a:buFont typeface="Wingdings" pitchFamily="2" charset="2"/>
              <a:buNone/>
              <a:defRPr/>
            </a:pPr>
            <a:endParaRPr lang="cs-CZ" altLang="cs-CZ" sz="2200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066" y="-83178"/>
            <a:ext cx="3188934" cy="248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1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860599" y="209550"/>
            <a:ext cx="8596668" cy="1320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H</a:t>
            </a:r>
            <a:r>
              <a:rPr lang="cs-CZ" altLang="cs-CZ" b="1" baseline="-25000" dirty="0" smtClean="0"/>
              <a:t>1</a:t>
            </a:r>
            <a:r>
              <a:rPr lang="cs-CZ" altLang="cs-CZ" b="1" dirty="0" smtClean="0"/>
              <a:t>-antihistaminika 1. generace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8801" y="1474789"/>
            <a:ext cx="11267017" cy="5021261"/>
          </a:xfrm>
        </p:spPr>
        <p:txBody>
          <a:bodyPr>
            <a:normAutofit/>
          </a:bodyPr>
          <a:lstStyle/>
          <a:p>
            <a:pPr marL="268288" indent="-268288" eaLnBrk="1" hangingPunct="1">
              <a:lnSpc>
                <a:spcPct val="95000"/>
              </a:lnSpc>
              <a:spcAft>
                <a:spcPts val="600"/>
              </a:spcAft>
            </a:pPr>
            <a:r>
              <a:rPr lang="cs-CZ" altLang="cs-CZ" sz="2000" dirty="0" smtClean="0"/>
              <a:t>v ČR se používají</a:t>
            </a:r>
          </a:p>
          <a:p>
            <a:pPr marL="668338" lvl="1" indent="-268288" eaLnBrk="1" hangingPunct="1">
              <a:lnSpc>
                <a:spcPct val="950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000" dirty="0" smtClean="0"/>
              <a:t>b</a:t>
            </a:r>
            <a:r>
              <a:rPr lang="es-ES" altLang="cs-CZ" sz="2000" dirty="0" smtClean="0"/>
              <a:t>isulepin</a:t>
            </a:r>
            <a:r>
              <a:rPr lang="cs-CZ" altLang="cs-CZ" sz="2000" dirty="0" smtClean="0"/>
              <a:t> </a:t>
            </a:r>
            <a:r>
              <a:rPr lang="cs-CZ" altLang="cs-CZ" sz="2000" b="1" dirty="0" smtClean="0"/>
              <a:t>(</a:t>
            </a:r>
            <a:r>
              <a:rPr lang="cs-CZ" altLang="cs-CZ" sz="2000" b="1" dirty="0" err="1" smtClean="0"/>
              <a:t>Dithiaden</a:t>
            </a:r>
            <a:r>
              <a:rPr lang="cs-CZ" altLang="cs-CZ" sz="2000" dirty="0" smtClean="0"/>
              <a:t>)</a:t>
            </a:r>
          </a:p>
          <a:p>
            <a:pPr marL="668338" lvl="1" indent="-268288" eaLnBrk="1" hangingPunct="1">
              <a:lnSpc>
                <a:spcPct val="950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000" dirty="0" err="1" smtClean="0"/>
              <a:t>c</a:t>
            </a:r>
            <a:r>
              <a:rPr lang="cs-CZ" altLang="cs-CZ" sz="2000" dirty="0" err="1"/>
              <a:t>y</a:t>
            </a:r>
            <a:r>
              <a:rPr lang="es-ES" altLang="cs-CZ" sz="2000" dirty="0" smtClean="0"/>
              <a:t>proheptadin</a:t>
            </a:r>
            <a:r>
              <a:rPr lang="cs-CZ" altLang="cs-CZ" sz="2000" dirty="0" smtClean="0"/>
              <a:t> (</a:t>
            </a:r>
            <a:r>
              <a:rPr lang="cs-CZ" altLang="cs-CZ" sz="2000" b="1" dirty="0" err="1" smtClean="0"/>
              <a:t>Peritol</a:t>
            </a:r>
            <a:r>
              <a:rPr lang="cs-CZ" altLang="cs-CZ" sz="2000" dirty="0" smtClean="0"/>
              <a:t>)</a:t>
            </a:r>
          </a:p>
          <a:p>
            <a:pPr marL="668338" lvl="1" indent="-268288" eaLnBrk="1" hangingPunct="1">
              <a:lnSpc>
                <a:spcPct val="950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000" dirty="0" smtClean="0"/>
              <a:t>d</a:t>
            </a:r>
            <a:r>
              <a:rPr lang="es-ES" altLang="cs-CZ" sz="2000" dirty="0" smtClean="0"/>
              <a:t>imetinden</a:t>
            </a:r>
            <a:r>
              <a:rPr lang="cs-CZ" altLang="cs-CZ" sz="2000" dirty="0" smtClean="0"/>
              <a:t>  (</a:t>
            </a:r>
            <a:r>
              <a:rPr lang="cs-CZ" altLang="cs-CZ" sz="2000" b="1" dirty="0" err="1" smtClean="0"/>
              <a:t>Fenistil</a:t>
            </a:r>
            <a:r>
              <a:rPr lang="cs-CZ" altLang="cs-CZ" sz="2000" b="1" dirty="0" smtClean="0"/>
              <a:t>, </a:t>
            </a:r>
            <a:r>
              <a:rPr lang="cs-CZ" altLang="cs-CZ" sz="2000" b="1" dirty="0" err="1" smtClean="0"/>
              <a:t>Vibrocil</a:t>
            </a:r>
            <a:r>
              <a:rPr lang="cs-CZ" altLang="cs-CZ" sz="2000" dirty="0" smtClean="0"/>
              <a:t>)</a:t>
            </a:r>
          </a:p>
          <a:p>
            <a:pPr marL="668338" lvl="1" indent="-268288" eaLnBrk="1" hangingPunct="1">
              <a:lnSpc>
                <a:spcPct val="950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000" dirty="0" err="1" smtClean="0"/>
              <a:t>dimenhydrinát</a:t>
            </a:r>
            <a:r>
              <a:rPr lang="cs-CZ" altLang="cs-CZ" sz="2000" dirty="0" smtClean="0"/>
              <a:t> (</a:t>
            </a:r>
            <a:r>
              <a:rPr lang="cs-CZ" altLang="cs-CZ" sz="2000" b="1" dirty="0" err="1" smtClean="0"/>
              <a:t>Trabel</a:t>
            </a:r>
            <a:r>
              <a:rPr lang="cs-CZ" altLang="cs-CZ" sz="2000" b="1" dirty="0" smtClean="0"/>
              <a:t>-Gum, </a:t>
            </a:r>
            <a:r>
              <a:rPr lang="cs-CZ" altLang="cs-CZ" sz="2000" b="1" dirty="0" err="1" smtClean="0"/>
              <a:t>Arlevert</a:t>
            </a:r>
            <a:r>
              <a:rPr lang="cs-CZ" altLang="cs-CZ" sz="2000" dirty="0" smtClean="0"/>
              <a:t>)</a:t>
            </a:r>
          </a:p>
          <a:p>
            <a:pPr marL="668338" lvl="1" indent="-268288" eaLnBrk="1" hangingPunct="1">
              <a:lnSpc>
                <a:spcPct val="950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000" dirty="0" smtClean="0"/>
              <a:t>p</a:t>
            </a:r>
            <a:r>
              <a:rPr lang="es-ES" altLang="cs-CZ" sz="2000" dirty="0" smtClean="0"/>
              <a:t>rometazin</a:t>
            </a:r>
            <a:r>
              <a:rPr lang="cs-CZ" altLang="cs-CZ" sz="2000" dirty="0" smtClean="0"/>
              <a:t> (</a:t>
            </a:r>
            <a:r>
              <a:rPr lang="cs-CZ" altLang="cs-CZ" sz="2000" b="1" dirty="0" err="1" smtClean="0"/>
              <a:t>Prothazin</a:t>
            </a:r>
            <a:r>
              <a:rPr lang="cs-CZ" altLang="cs-CZ" sz="2000" dirty="0" smtClean="0"/>
              <a:t>)</a:t>
            </a:r>
          </a:p>
          <a:p>
            <a:pPr marL="668338" lvl="1" indent="-268288" eaLnBrk="1" hangingPunct="1">
              <a:lnSpc>
                <a:spcPct val="950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000" dirty="0" err="1" smtClean="0"/>
              <a:t>doxylamin</a:t>
            </a:r>
            <a:r>
              <a:rPr lang="cs-CZ" altLang="cs-CZ" sz="2000" dirty="0" smtClean="0"/>
              <a:t> (</a:t>
            </a:r>
            <a:r>
              <a:rPr lang="cs-CZ" altLang="cs-CZ" sz="2000" b="1" dirty="0" err="1" smtClean="0"/>
              <a:t>Dornite</a:t>
            </a:r>
            <a:r>
              <a:rPr lang="cs-CZ" altLang="cs-CZ" sz="2000" dirty="0" smtClean="0"/>
              <a:t>)</a:t>
            </a:r>
          </a:p>
          <a:p>
            <a:pPr marL="668338" lvl="1" indent="-268288" eaLnBrk="1" hangingPunct="1">
              <a:lnSpc>
                <a:spcPct val="950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000" dirty="0" err="1" smtClean="0"/>
              <a:t>hydroxyzin</a:t>
            </a:r>
            <a:r>
              <a:rPr lang="cs-CZ" altLang="cs-CZ" sz="2000" dirty="0" smtClean="0"/>
              <a:t> (</a:t>
            </a:r>
            <a:r>
              <a:rPr lang="cs-CZ" altLang="cs-CZ" sz="2000" b="1" dirty="0" err="1" smtClean="0"/>
              <a:t>Atarax</a:t>
            </a:r>
            <a:r>
              <a:rPr lang="cs-CZ" altLang="cs-CZ" sz="2000" dirty="0" smtClean="0"/>
              <a:t>)</a:t>
            </a:r>
          </a:p>
          <a:p>
            <a:pPr marL="668338" lvl="1" indent="-268288" eaLnBrk="1" hangingPunct="1">
              <a:lnSpc>
                <a:spcPct val="950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000" dirty="0" err="1"/>
              <a:t>t</a:t>
            </a:r>
            <a:r>
              <a:rPr lang="cs-CZ" altLang="cs-CZ" sz="2000" dirty="0" err="1" smtClean="0"/>
              <a:t>iethylperazin</a:t>
            </a:r>
            <a:r>
              <a:rPr lang="cs-CZ" altLang="cs-CZ" sz="2000" dirty="0" smtClean="0"/>
              <a:t> (</a:t>
            </a:r>
            <a:r>
              <a:rPr lang="cs-CZ" altLang="cs-CZ" sz="2000" b="1" dirty="0" err="1" smtClean="0"/>
              <a:t>Torecan</a:t>
            </a:r>
            <a:r>
              <a:rPr lang="cs-CZ" altLang="cs-CZ" sz="2000" dirty="0" smtClean="0"/>
              <a:t>)</a:t>
            </a:r>
          </a:p>
          <a:p>
            <a:pPr marL="668338" lvl="1" indent="-268288" eaLnBrk="1" hangingPunct="1">
              <a:lnSpc>
                <a:spcPct val="950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000" dirty="0" err="1"/>
              <a:t>m</a:t>
            </a:r>
            <a:r>
              <a:rPr lang="cs-CZ" altLang="cs-CZ" sz="2000" dirty="0" err="1" smtClean="0"/>
              <a:t>oxastin-teoklát</a:t>
            </a:r>
            <a:r>
              <a:rPr lang="cs-CZ" altLang="cs-CZ" sz="2000" dirty="0" smtClean="0"/>
              <a:t> (</a:t>
            </a:r>
            <a:r>
              <a:rPr lang="cs-CZ" altLang="cs-CZ" sz="2000" b="1" dirty="0" err="1" smtClean="0"/>
              <a:t>Kinedryl</a:t>
            </a:r>
            <a:r>
              <a:rPr lang="cs-CZ" altLang="cs-CZ" sz="2000" dirty="0" smtClean="0"/>
              <a:t>)</a:t>
            </a:r>
          </a:p>
          <a:p>
            <a:pPr marL="668338" lvl="1" indent="-268288" eaLnBrk="1" hangingPunct="1">
              <a:lnSpc>
                <a:spcPct val="95000"/>
              </a:lnSpc>
              <a:spcAft>
                <a:spcPts val="600"/>
              </a:spcAft>
              <a:buClr>
                <a:srgbClr val="B0E2DC"/>
              </a:buClr>
            </a:pPr>
            <a:endParaRPr lang="cs-CZ" altLang="cs-CZ" sz="2000" dirty="0" smtClean="0"/>
          </a:p>
          <a:p>
            <a:pPr marL="668338" lvl="1" indent="-268288" eaLnBrk="1" hangingPunct="1">
              <a:lnSpc>
                <a:spcPct val="95000"/>
              </a:lnSpc>
            </a:pPr>
            <a:endParaRPr lang="cs-CZ" altLang="cs-CZ" sz="2000" dirty="0" smtClean="0"/>
          </a:p>
        </p:txBody>
      </p:sp>
      <p:sp>
        <p:nvSpPr>
          <p:cNvPr id="34820" name="AutoShape 5" descr="data:image/jpeg;base64,/9j/4AAQSkZJRgABAQAAAQABAAD/2wCEAAkGBhQSEBQUEhQUFBQVFBcXFBUUFBQUFBQUFhQVFBQUFBQXHCYeFxkkGhQUHy8gIycpLCwsFR4xNTAqNSYrLCkBCQoKDgwOFA8PFC4cFBwpKTUpKS0pKSkpKSkpKSkpLSkpNSkpKSkpLikpKTU1KSspNikzKSkpKSkpNik2KSkpKf/AABEIAOEA4QMBIgACEQEDEQH/xAAbAAACAwEBAQAAAAAAAAAAAAAAAQIEBQMGB//EAEgQAAEDAQUEBgcDBwsFAAAAAAEAAhEDBAUSITEGIkFREzJhgZGhFCNCUnGxwRVy0TNTYpKi4vAHF0NzgpOys8LS4SRUY5Ty/8QAGQEBAQEBAQEAAAAAAAAAAAAAAAECAwUE/8QAIxEBAQADAAEDBAMAAAAAAAAAAAECAxEiBCFBEjFxoRMUUf/aAAwDAQACEQMRAD8A+hoQmsuRJoRKATQSkSoCU0IVCTlIJwgEIQgEBCAgEJpIoTSKEQIQiEAhNKEUJpIhECChCBIQhAIQhAkJpIGhARKAKEICBoQiUAhCEDSQhAIQhAQhNCBIQgoBCEICEJoRSQmkiBCEIpQhNCIUoQhECEIRRCEBNAIQhAIQmgUIQEIGkmhQCQQmFVKU0IQCSaEAhCECCE0IFCEIRAhCECQmUkBCEIQATSQEDSQqhtuGoWuIiJHMfiEFxC4m2M9/yXC1XpTYxzy6Q2JAA4kD6qdXi6EQqVG9abnVACR0dQsOWpDWOkdkPHgV29NZ73knTjunCrens97yKl6ez3vJOnHZNcPT6fveRSNvp+95FOnFhCq+nN94eBT9PZ73kVenFlCrfaDPe8in9oM97yKdVYQq/wBoU/e/ZKf2hT97yKnYnHeUKt6ez3v2SkLwZ7/7Lk6cWkSqwvFnv+TkvtBnvfsuQWklW+0Ge95FMXjT97yKdOLCFVF5MkDFJcQBkRJOmqsq9DSTlJECEk1ASmUkKgWLen5Xu/BbRCxr0/K9ylI8ZVvi2F1rfSdZ+js1RzcFRj5c1rA874dAyKv3btlZ62FuItqFge5hY6KYNMVCXvjCGgHVZl37M069e2urtqEelGG46jKb2hjSCWggOE8VGvcr6jb1p024S91IU5GFrmspNhoPIwW96ezbYs22NlqPa1r3DG7Cx7qb2U3u0htRwAKxbVty5otJAIFK0U2NL6L2gUXFofin28yQNYzhSve9PS7N6LSs9dtV+BpD6TmMs+FzSXF5y3Q3KNZ8eF42N7haxgccV5UHDdO80dHLhzb2pwelu7aSjWqFjekY7CXhtWm6kXUx7bcWoVV+3VkEkvfgEjpOiqdE4jVrakQTkfiq+1V3vrWqi1kjFQtjMecNL6WFuI8JJWbbb2Ju91lFktHTCh0Zp9EejbhbHSB+hGWIRmT4qcG9bNr6FJoc/psBax+MUKpZhqND27wGGYcOOq4v2rp0nVemfLRX6JgZSeXNdgDsDo6zs9R8FivtxL7PTrUrR0Fno0XQyg94q1xSZGKMsLOXEqbLC82wO6N+H7TNSS0wGejgB5nQTlPNXg22X/0+JtAPZUYRjZVp4Hhp6pwu9k8/kttpMZ68Y58Vits7vtQvwnB6E1uKDhxdO44Z5xw7VtgLICEk4QiEUJpIpICYCEQklJJFEoQkgKdnLq1CNG1cTuGQpv8AqQvRhY11j1g+B+i2VqM0SgolKVUGJNEoRCTSQimsO8HeuPZ+A/jvW0XLCt9UdK7U/wDyFKPK3lt6yjWfSNF7ix2GQ9oBiNAQq385bPzD/wC8b+C8vtK0ut1cAEk1SABqTAgL2OzOxzKIFSs3HV1g5tpnkBxd2+C4dyt9nv56fS6tOOec7lZ/q/dt/Vq4BbZXtbwdUqtYCOwYZPgtc1SGguAkua2A6QMT2s1IHvclLF2FcbW7IZH8pS/zWLpOvHzyxyvjjyHaKlQD1bGv7DU6P/QQvN3jtpUoGKtke3kTVGF3wcGQfmvUB3YVC0Um1Glj24mnVrswUvWtWeGN88Pqn5eO/nMH5g/3v7i9Bs3f/pdNz8BZhdhjFinKZ0HNeI2r2VNnPSU5NFx4mTTJ0BPEcj3Fb/8AJwYs9TL+l/0Bc5cvq5Xqeo0+mvp/5NU9/wAt+he7TOKG5uAILiDhc5rgd0QQGtJ4b7c5XV160hEuif0HyOt1t3d6jjnHVPJN1laQAWmAHDU+04OMGeYB7FEWJueTiTqS4yTDxJM677v4AXV4iFqvljAY3iJEAO1DXu1A09W4SJzC6/aDJAkyTHVfqSQGnLdJLXCDyK5/Z1PPdOZJjEeIcDHLJ7vH4KTrC0mYcJMmHuAJlxBIB1BcY5SqEL0YeJiYnC+Z3sUtiQBgdmcslKpbwMBOj8WYkxhiDkMhnroo07CwCMJO7hzcTu4XNjXk5w710fZmkAFpgAgCTo4gu49gUVytF6Na0kGThkABx4ZYoGQ0nlIUvtGnOpGZElrg0RIzdEDqmOcKAu5kGQTLnEkOc2cZkg4Tm3ICDluhTdYmH2DpES6Drq2YJ3nZnSURyq3oAXQHZMxNxNeJO/kcssmSOa6OvJgmJJzjI5gBxxDLq7jt7s8X6Gzi0nTrOc45YgJJM+07xQLGzPdOc+0TAIIIGeQ3jkMs1RAXk0vAzjC4zBglpAhp0cOvPwUqd4sc7CMU88JAPW9rT2HeBSdd9PPdOf6T8pMnDvbskmYjUroyg0GQzMGRnx3v97vFRWldXX/sn6LXWPdb9869X6hazXclqM1JJCSqCR/ATRKECCRdxQSk4aIANnMrGto9a7+OAW5Kw7X+Vf8AH6BSjyVz3QHW+02h4yZWLaf34GJ3cCB3r1WMc1yoUQ0EDi97j8XOJ/Ady6h3OJWJOPo27bsst+IYcuNr0b/WU/8AMaujmrjan7rZ/OU/8YVcosApwoBxjIID+aJULTZm1GOY8S1wIcOwrC2KsJo069J2rLQ5vx3GQe8Qe9ehc5cqdGC9wA3yCfiGhvyA8FOOuO2zDLD4vP07KLnwhr5SEcVXI8YTSySDYRU0Qoh2SkCiFCajizQ4oJJQkSeSAckDQk1yU5oq9dY3j936haDmctVQurV3wWitT7MotfITlKM01UCaihE6Cg6pkKOoRpNY1r/KO+P0C12u8VkWwesKlI4tI4cyPAkHzCZErCuS9MVe00Sc2Vnub9xxzj4On9YLak8/JZldM8LheVNxVa1aN/rGf4gqW0Fas2h/08GsX02skAt3ngEkHKMMldKdOo2mwVanSOL2SQ1rGzPsgDzKcZaUqLisG2C0MtNHo62KiXhtWmWU8VMOBwnEBMHTmtsIifFJtSSQOBAPYSA75EeK5Wiu1rC55hrQS4ngBmVjbJ211alUqEkY67zHIYWBo7gAO5LXTHC3G5/EegB4IXMFLDyKMOmAJDLJKT2JjJAA5d6eiR0UwgUaIGpQkUROVEcUsJ5qUZKqhHFNpz7lIBEKC/dY63d9VfVG7T1u76q4XABajIOqAdVzD4zUw5USQo4kKDn6Qubq/ELk6zlczTKIs+kA9hWXaKpLicirD6apYJJgqWrHy68ryfRt9WozJzaz/gRMEHsIX0C5r+ZaWYmQCOswneae0cR2ryl7bE2ipXqvbgwue5wl8GCZEiFyobFWqk4Pa+mwjRwqEeeHyXGdle9t/r7tePnJlI9za7aKYBdABe1skwAXnC3PhmQO9Z99WR9QsLajqYnCWiTJJxBwMiHDD5nRZ9Ww1q9HobV0T2kjep1TTfLSCPYI4cgtix3YWMa0vquDYIxuDyI03sIJyPFdY8XLD6b9+s2hYOgr0nuqlzn+qDMxjMOOIy90wCTx4Zhbzq0AkwABJJMADtJWNadnia7a7QX1WTgdVrvwtkEQKbWQBmcslm3vs9bK+VWvRa3gwF7W+GHe70tdNWvHO+WUkZe1u1fTeqpH1YO873yDkB+iPNbew1TDYiYyFSoT8A1s/JY1P+T6o7q1qJ+BcfkF6zZ64nWeh0bnBxxOO7MQ6OfwXPHve16Pqc9GOia9V9+vl16bb2mtULm1X0mzusY4tAHCY6xjUle92C2jqWqg8VDifScAX6Yg4EtJ4TIKxLy/koqGoTRqMFMmQH4g5g5boOICctF7DZnZYWOjgacTnHE92mJ2mQ4ALtePIQdXeQS01IIdgzfi6UNGDFlk0kuOHTdzjRWq9vqB7mtYHYQ0wGvkyHk7w3RGEZHM4vhOkKB5lNtlPjr3aKIyfTK0zAwxE9HV97rYOt2R2ylRtNYAkt6xB6j3Fm7RBOGZPWecIz3TqtgWY9qfo55qKyvS63FkaSQ1z+sJyYDJgiCOGIKD7XWwYnMiQJDQWuBIpiASdS6o6Pud62vRjzPgg2Y9vggxalSsTkN5rnGMJwmKdQCHE72I4fhPYu9sfWDzgBLcAiGh0O9YdJGvqwTwWn6OeZSNHtKDGHTxk2Ye54BEAGXFgxTvAznygK1YjVJJqaYQAIgTidnpkYgcFdLe35JEji4eITpx3stUidOC7GtGZKz7IZqvGKdxh1/Sqf8ACvtsysSmKxOqmK6G2QqYsirJdKhdPRUILaiWDkpIlUcn2Vp4KhVuNsktfUZOoaWQTz3mmO5akqDiorx+0tX0ctDKlQudJOItgAREAMEkyfBZl3vqV61OS1zRr0jgBnqNQfBXNsM67QRO79VQuprTWDCyphA3iwb09kmFOOnfF7WtdrcDsNKzTGRFUnwl2a8n0tRhLS4iDo12Udy2LRdtANcWC1FwGUtYM+0yvMVC7tGff3yrY5xcrW5+KA9/655LT2XsTnue6t0TwdOkqQ7sggyvOmcQ5axlqtO4LIatVzTTquYB/RmDPeISLW5ft3RTDqVOk0j2mVcTx8M8lhU7TlnjJGvrq/0eti8bmY2k4soWjEMpcWlo+MCV5mnIBGnl8UsI7m8w+WsBDuBNotEjth1SD3r1NzXC11IOqU2uedcNYAntcCCvBikQ7QyDz/DVem2bup1fE6rTrOaNCxwEdzhCSFdb1odFXAdSeKQ4Cq8AzxD2RCl0lm40X/8AsVv9yhft3tpMDmU64M61MJb5LIbWKVJWhaWsfUY2hRcM5dNV7pGgG8YHEzC9FU2caGn1VdxwzlUaR5Lxbq5bmNR5rcuawGrSNSqLQ3P2GjD4EiEi1Wut1AF7bRQJdikElwMcjmFfx2H/ALbxP7yzb7ptpOGAVc9TVaB4QSqWM/xkg2Luuploruw0MFP2cJa0wOZdkSul/XC2jSxsoPJB1fgc3LmAFhG1uYDhEk9krdstgYaTXVX2hpdwFMOHdvfQK/COtitNjc1uKz02uIE+rbAdx7YWw257PwoUeyKbfwXi7bWY2r0dMuI4FzcJn4SV6HZ28CWmm45t6v3eXcpwbNnsVNk4GMbOuFobPgrGS4hxTxIOpUYUJRiVEk1DEhEdEQmiEESFEhdCEoQZd4XFTrOxPkOAiWn6EKNkuIU3SypUHZMfKCtUoCCtUsziD62pn+k78fnKyqmybHGTUqH44fwW8kg887Y9nvv8GrtZNm+jMtrPHZAhbcIhBmVroc4Qa7/AeGqzXbGj88/9Rp+a9LCUIPMHYofn3/3bFZsuzT6fVtDu+m36ELehOEGPaLlqvbhdaXR9z98qoNkv/KT/AGB+K9FCIQecdslyqn9T95WrLc9ZghtoI/sv+lQfJbEJgIMa23RWqwH2iRywPP8AiqFVBsmfzg/U/eXpClCDz42Vg5VSD2N/5WpZrPVaAOncQOBxfV3yVxCDKttyuquxPqkn7o+cosNwim8PxuMcIAHetWEQgQRCkiEEQhSShFEIQhB2hCEFEJCaCgiUQmhAoQE0IFCUKSRQJKFIIQIJKSECSUkkChJSQgRQmkgSE0FAoQEJoEhCEAhCUoGhJCDshKUSgZSRKUoGChJCBolKUIHKRRKEChNEpSgZQkkSgkkiUpQOUJShAEolIlEoGiUkIAolIlEogCJQkSimSiUpQgIQkhEdZRKiiUVKUpSlCByiUkSgcolRTlA5RKSUoJSlKQKEEkiUkSgcoSQgcolRRKCUpSkUIAFCSEDRKihBKUksSJQMpSlKEDQlCFBMptTQqEU0IRAkEIRSCaEKBIKEKgKZQhKEmEISAQhCBFAQhCkEIQgQTKEIEgIQpRHgmhCoTUIQgEIQoP/Z"/>
          <p:cNvSpPr>
            <a:spLocks noChangeAspect="1" noChangeArrowheads="1"/>
          </p:cNvSpPr>
          <p:nvPr/>
        </p:nvSpPr>
        <p:spPr bwMode="auto">
          <a:xfrm>
            <a:off x="1" y="-1038225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34821" name="Picture 9" descr="http://www.docsimon.cz/article_images.php?action=sendtype&amp;type=3&amp;id=81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22681" r="6761" b="24400"/>
          <a:stretch>
            <a:fillRect/>
          </a:stretch>
        </p:blipFill>
        <p:spPr bwMode="auto">
          <a:xfrm>
            <a:off x="7360709" y="5099050"/>
            <a:ext cx="2218267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1" descr="http://www.jagst-apotheke.de/cms/tl_files/shopartikel/Allgergie/2058216_Fenistil_Hydro_0,5_15g_Tub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0" b="28181"/>
          <a:stretch>
            <a:fillRect/>
          </a:stretch>
        </p:blipFill>
        <p:spPr bwMode="auto">
          <a:xfrm>
            <a:off x="5940425" y="2066925"/>
            <a:ext cx="3431116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9" descr="http://www.docsimon.cz/article_images.php?action=sendtype&amp;type=3&amp;id=95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7719" r="6761" b="14162"/>
          <a:stretch>
            <a:fillRect/>
          </a:stretch>
        </p:blipFill>
        <p:spPr bwMode="auto">
          <a:xfrm>
            <a:off x="7061200" y="192088"/>
            <a:ext cx="221826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11378\Desktop\Pix\tore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6" y="4618038"/>
            <a:ext cx="19907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1378\Desktop\Pix\ata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010" y="3486150"/>
            <a:ext cx="1536699" cy="153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3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9048750" cy="914400"/>
          </a:xfrm>
        </p:spPr>
        <p:txBody>
          <a:bodyPr>
            <a:noAutofit/>
          </a:bodyPr>
          <a:lstStyle/>
          <a:p>
            <a:pPr eaLnBrk="1" hangingPunct="1"/>
            <a:r>
              <a:rPr lang="pt-BR" altLang="cs-CZ" b="1" dirty="0" smtClean="0"/>
              <a:t>H</a:t>
            </a:r>
            <a:r>
              <a:rPr lang="pt-BR" altLang="cs-CZ" b="1" baseline="-18000" dirty="0" smtClean="0"/>
              <a:t>1</a:t>
            </a:r>
            <a:r>
              <a:rPr lang="cs-CZ" altLang="cs-CZ" b="1" dirty="0" smtClean="0"/>
              <a:t>-</a:t>
            </a:r>
            <a:r>
              <a:rPr lang="pt-BR" altLang="cs-CZ" b="1" dirty="0" smtClean="0"/>
              <a:t>antihistaminika 2. generace (nesedativní)</a:t>
            </a:r>
            <a:endParaRPr lang="cs-CZ" altLang="cs-CZ" b="1" dirty="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1" y="1122363"/>
            <a:ext cx="8347074" cy="3087687"/>
          </a:xfrm>
        </p:spPr>
        <p:txBody>
          <a:bodyPr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cs-CZ" altLang="cs-CZ" sz="2200" dirty="0"/>
              <a:t>v</a:t>
            </a:r>
            <a:r>
              <a:rPr lang="cs-CZ" altLang="cs-CZ" sz="2200" dirty="0" smtClean="0"/>
              <a:t> </a:t>
            </a:r>
            <a:r>
              <a:rPr lang="cs-CZ" altLang="cs-CZ" sz="2200" dirty="0" smtClean="0"/>
              <a:t>porovnání s 1. generací je sedativní účinek méně častý, nelze ho ale zcela vyloučit, nepůsobí na muskarinové receptory</a:t>
            </a:r>
          </a:p>
          <a:p>
            <a:pPr eaLnBrk="1" hangingPunct="1">
              <a:lnSpc>
                <a:spcPct val="95000"/>
              </a:lnSpc>
              <a:spcAft>
                <a:spcPts val="600"/>
              </a:spcAft>
            </a:pPr>
            <a:r>
              <a:rPr lang="cs-CZ" altLang="cs-CZ" sz="2200" dirty="0" smtClean="0"/>
              <a:t>kromě antihistaminových byly u nich prokázány (většinou pouze </a:t>
            </a:r>
            <a:r>
              <a:rPr lang="cs-CZ" altLang="cs-CZ" sz="2200" i="1" dirty="0" smtClean="0"/>
              <a:t>in vitro</a:t>
            </a:r>
            <a:r>
              <a:rPr lang="cs-CZ" altLang="cs-CZ" sz="2200" dirty="0" smtClean="0"/>
              <a:t>) mírné antialergické protizánětlivé účinky</a:t>
            </a:r>
          </a:p>
          <a:p>
            <a:pPr lvl="1" eaLnBrk="1" hangingPunct="1">
              <a:lnSpc>
                <a:spcPct val="950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200" dirty="0" smtClean="0"/>
              <a:t>inhibice syntézy mediátorů (prostaglandin PGD2, </a:t>
            </a:r>
            <a:r>
              <a:rPr lang="cs-CZ" altLang="cs-CZ" sz="2200" dirty="0" err="1" smtClean="0"/>
              <a:t>leukotrien</a:t>
            </a:r>
            <a:r>
              <a:rPr lang="cs-CZ" altLang="cs-CZ" sz="2200" dirty="0" smtClean="0"/>
              <a:t> LTC4)</a:t>
            </a:r>
          </a:p>
          <a:p>
            <a:pPr lvl="1" eaLnBrk="1" hangingPunct="1">
              <a:lnSpc>
                <a:spcPct val="950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200" dirty="0" smtClean="0"/>
              <a:t>inhibice uvolnění mediátorů z granulí žírných buněk a </a:t>
            </a:r>
            <a:r>
              <a:rPr lang="cs-CZ" altLang="cs-CZ" sz="2200" dirty="0" err="1" smtClean="0"/>
              <a:t>bazofilů</a:t>
            </a:r>
            <a:endParaRPr lang="cs-CZ" altLang="cs-CZ" sz="2200" dirty="0" smtClean="0"/>
          </a:p>
          <a:p>
            <a:pPr lvl="1" eaLnBrk="1" hangingPunct="1">
              <a:lnSpc>
                <a:spcPct val="95000"/>
              </a:lnSpc>
              <a:spcAft>
                <a:spcPts val="600"/>
              </a:spcAft>
              <a:buClr>
                <a:srgbClr val="B0E2DC"/>
              </a:buClr>
            </a:pPr>
            <a:r>
              <a:rPr lang="cs-CZ" altLang="cs-CZ" sz="2200" dirty="0" smtClean="0"/>
              <a:t>inhibice chemotaxe, migrace a adheze </a:t>
            </a:r>
            <a:r>
              <a:rPr lang="cs-CZ" altLang="cs-CZ" sz="2200" dirty="0" err="1" smtClean="0"/>
              <a:t>eosinofilů</a:t>
            </a:r>
            <a:endParaRPr lang="cs-CZ" altLang="cs-CZ" sz="2200" dirty="0" smtClean="0"/>
          </a:p>
          <a:p>
            <a:pPr marL="0" indent="0">
              <a:lnSpc>
                <a:spcPct val="95000"/>
              </a:lnSpc>
              <a:spcAft>
                <a:spcPts val="600"/>
              </a:spcAft>
              <a:buClr>
                <a:srgbClr val="B0E2DC"/>
              </a:buClr>
              <a:buNone/>
            </a:pPr>
            <a:endParaRPr lang="cs-CZ" altLang="cs-CZ" sz="2200" b="1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27025" y="4743450"/>
            <a:ext cx="10566400" cy="1590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cs-CZ" altLang="cs-CZ" sz="2000" dirty="0" smtClean="0"/>
              <a:t>působí 12-24 h → dávkování </a:t>
            </a:r>
            <a:r>
              <a:rPr lang="cs-CZ" altLang="cs-CZ" sz="2200" dirty="0" smtClean="0"/>
              <a:t>jednou</a:t>
            </a:r>
            <a:r>
              <a:rPr lang="cs-CZ" altLang="cs-CZ" sz="2000" dirty="0" smtClean="0"/>
              <a:t> denně → lepší </a:t>
            </a:r>
            <a:r>
              <a:rPr lang="cs-CZ" altLang="cs-CZ" sz="2000" dirty="0" err="1" smtClean="0"/>
              <a:t>compliance</a:t>
            </a:r>
            <a:r>
              <a:rPr lang="cs-CZ" altLang="cs-CZ" sz="2000" dirty="0" smtClean="0"/>
              <a:t> pacienta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endParaRPr lang="cs-CZ" altLang="cs-CZ" sz="1800" dirty="0" smtClean="0"/>
          </a:p>
        </p:txBody>
      </p:sp>
    </p:spTree>
    <p:extLst>
      <p:ext uri="{BB962C8B-B14F-4D97-AF65-F5344CB8AC3E}">
        <p14:creationId xmlns:p14="http://schemas.microsoft.com/office/powerpoint/2010/main" val="108093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7041" y="1457325"/>
            <a:ext cx="8596668" cy="4953000"/>
          </a:xfrm>
        </p:spPr>
        <p:txBody>
          <a:bodyPr>
            <a:normAutofit/>
          </a:bodyPr>
          <a:lstStyle/>
          <a:p>
            <a:r>
              <a:rPr lang="cs-CZ" sz="2200" b="1" dirty="0" smtClean="0"/>
              <a:t>IND:</a:t>
            </a:r>
            <a:r>
              <a:rPr lang="cs-CZ" sz="2200" dirty="0" smtClean="0"/>
              <a:t> alergická rýma, kopřivka, </a:t>
            </a:r>
            <a:r>
              <a:rPr lang="cs-CZ" sz="2200" dirty="0" err="1" smtClean="0"/>
              <a:t>konjuktivitida</a:t>
            </a:r>
            <a:r>
              <a:rPr lang="cs-CZ" sz="2200" dirty="0" smtClean="0"/>
              <a:t>, rhinitida</a:t>
            </a:r>
          </a:p>
          <a:p>
            <a:r>
              <a:rPr lang="cs-CZ" sz="2200" dirty="0" smtClean="0"/>
              <a:t>NÚ: </a:t>
            </a:r>
            <a:r>
              <a:rPr lang="cs-CZ" sz="2200" dirty="0" err="1" smtClean="0"/>
              <a:t>sedace</a:t>
            </a:r>
            <a:r>
              <a:rPr lang="cs-CZ" sz="2200" dirty="0" smtClean="0"/>
              <a:t>, prodloužení QT intervalu, arytmie</a:t>
            </a:r>
          </a:p>
          <a:p>
            <a:r>
              <a:rPr lang="cs-CZ" sz="2200" dirty="0" smtClean="0"/>
              <a:t>INT: diuretika, inhibitory CYP, </a:t>
            </a:r>
            <a:r>
              <a:rPr lang="cs-CZ" sz="2200" dirty="0" err="1" smtClean="0"/>
              <a:t>proarytmogenní</a:t>
            </a:r>
            <a:r>
              <a:rPr lang="cs-CZ" sz="2200" dirty="0" smtClean="0"/>
              <a:t> léčiva</a:t>
            </a:r>
          </a:p>
          <a:p>
            <a:endParaRPr lang="cs-CZ" sz="2200" dirty="0" smtClean="0"/>
          </a:p>
          <a:p>
            <a:r>
              <a:rPr lang="cs-CZ" sz="2200" dirty="0" err="1"/>
              <a:t>c</a:t>
            </a:r>
            <a:r>
              <a:rPr lang="cs-CZ" sz="2200" dirty="0" err="1" smtClean="0"/>
              <a:t>etirizin</a:t>
            </a:r>
            <a:endParaRPr lang="cs-CZ" sz="2200" dirty="0" smtClean="0"/>
          </a:p>
          <a:p>
            <a:r>
              <a:rPr lang="cs-CZ" sz="2200" dirty="0" err="1" smtClean="0"/>
              <a:t>loratadin</a:t>
            </a:r>
            <a:endParaRPr lang="cs-CZ" sz="2200" dirty="0" smtClean="0"/>
          </a:p>
          <a:p>
            <a:r>
              <a:rPr lang="cs-CZ" sz="2200" dirty="0" err="1" smtClean="0"/>
              <a:t>fexofenadin</a:t>
            </a:r>
            <a:endParaRPr lang="cs-CZ" sz="2200" dirty="0" smtClean="0"/>
          </a:p>
          <a:p>
            <a:r>
              <a:rPr lang="cs-CZ" sz="2200" dirty="0" err="1" smtClean="0"/>
              <a:t>ketotifen</a:t>
            </a:r>
            <a:endParaRPr lang="cs-CZ" sz="22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1000" y="228600"/>
            <a:ext cx="904875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altLang="cs-CZ" b="1" dirty="0" smtClean="0"/>
              <a:t>H</a:t>
            </a:r>
            <a:r>
              <a:rPr lang="pt-BR" altLang="cs-CZ" b="1" baseline="-18000" dirty="0" smtClean="0"/>
              <a:t>1</a:t>
            </a:r>
            <a:r>
              <a:rPr lang="cs-CZ" altLang="cs-CZ" b="1" dirty="0" smtClean="0"/>
              <a:t>-</a:t>
            </a:r>
            <a:r>
              <a:rPr lang="pt-BR" altLang="cs-CZ" b="1" dirty="0" smtClean="0"/>
              <a:t>antihistaminika 2. generace (nesedativní)</a:t>
            </a:r>
            <a:endParaRPr lang="cs-CZ" altLang="cs-CZ" b="1" dirty="0" smtClean="0"/>
          </a:p>
        </p:txBody>
      </p:sp>
      <p:pic>
        <p:nvPicPr>
          <p:cNvPr id="3074" name="Picture 2" descr="C:\Users\11378\Desktop\Pix\a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90" y="1276351"/>
            <a:ext cx="2066924" cy="206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1378\Desktop\Pix\ew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2883313"/>
            <a:ext cx="3105150" cy="284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1378\Desktop\Pix\keto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2" y="4914900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1378\Desktop\Pix\dddd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754" y="2686050"/>
            <a:ext cx="299174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38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7809" y="1303339"/>
            <a:ext cx="8596668" cy="3880773"/>
          </a:xfrm>
        </p:spPr>
        <p:txBody>
          <a:bodyPr>
            <a:noAutofit/>
          </a:bodyPr>
          <a:lstStyle/>
          <a:p>
            <a:r>
              <a:rPr lang="cs-CZ" sz="2000" dirty="0" err="1" smtClean="0"/>
              <a:t>imunomodulační</a:t>
            </a:r>
            <a:r>
              <a:rPr lang="cs-CZ" sz="2000" dirty="0" smtClean="0"/>
              <a:t> a protizánětlivé účinky</a:t>
            </a:r>
          </a:p>
          <a:p>
            <a:r>
              <a:rPr lang="cs-CZ" sz="2000" b="1" dirty="0" err="1" smtClean="0"/>
              <a:t>levocetiricin</a:t>
            </a:r>
            <a:r>
              <a:rPr lang="cs-CZ" sz="2000" b="1" dirty="0" smtClean="0"/>
              <a:t>, </a:t>
            </a:r>
            <a:r>
              <a:rPr lang="cs-CZ" sz="2000" b="1" dirty="0" err="1" smtClean="0"/>
              <a:t>desloratadin</a:t>
            </a:r>
            <a:endParaRPr lang="cs-CZ" sz="2000" b="1" dirty="0" smtClean="0"/>
          </a:p>
          <a:p>
            <a:pPr lvl="1"/>
            <a:r>
              <a:rPr lang="cs-CZ" sz="2000" dirty="0" err="1" smtClean="0"/>
              <a:t>enentiomer</a:t>
            </a:r>
            <a:r>
              <a:rPr lang="cs-CZ" sz="2000" dirty="0" smtClean="0"/>
              <a:t> </a:t>
            </a:r>
            <a:r>
              <a:rPr lang="cs-CZ" sz="2000" dirty="0" err="1" smtClean="0"/>
              <a:t>cetirizinu</a:t>
            </a:r>
            <a:endParaRPr lang="cs-CZ" sz="2000" dirty="0" smtClean="0"/>
          </a:p>
          <a:p>
            <a:pPr lvl="1"/>
            <a:r>
              <a:rPr lang="cs-CZ" sz="2000" dirty="0" smtClean="0"/>
              <a:t>aktivní metabolit </a:t>
            </a:r>
            <a:r>
              <a:rPr lang="cs-CZ" sz="2000" dirty="0" err="1" smtClean="0"/>
              <a:t>loratadinu</a:t>
            </a:r>
            <a:endParaRPr lang="cs-CZ" sz="2000" dirty="0" smtClean="0"/>
          </a:p>
          <a:p>
            <a:r>
              <a:rPr lang="cs-CZ" altLang="en-US" sz="2000" b="1" dirty="0" err="1"/>
              <a:t>bilastin</a:t>
            </a:r>
            <a:endParaRPr lang="cs-CZ" altLang="en-US" sz="2000" b="1" dirty="0"/>
          </a:p>
          <a:p>
            <a:pPr lvl="1"/>
            <a:r>
              <a:rPr lang="cs-CZ" altLang="en-US" sz="2000" dirty="0" smtClean="0"/>
              <a:t>vysoká selektivita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k </a:t>
            </a:r>
            <a:r>
              <a:rPr lang="en-US" altLang="en-US" sz="2000" dirty="0" smtClean="0"/>
              <a:t>H</a:t>
            </a:r>
            <a:r>
              <a:rPr lang="en-US" altLang="en-US" sz="2000" baseline="-25000" dirty="0" smtClean="0"/>
              <a:t>1</a:t>
            </a:r>
            <a:r>
              <a:rPr lang="en-US" altLang="en-US" sz="2000" dirty="0" smtClean="0"/>
              <a:t>-receptorům</a:t>
            </a:r>
            <a:endParaRPr lang="cs-CZ" altLang="en-US" sz="2000" dirty="0"/>
          </a:p>
          <a:p>
            <a:pPr lvl="1"/>
            <a:r>
              <a:rPr lang="cs-CZ" altLang="en-US" sz="2000" dirty="0" smtClean="0"/>
              <a:t>není metabolizován ani </a:t>
            </a:r>
            <a:r>
              <a:rPr lang="en-US" altLang="en-US" sz="2000" dirty="0" smtClean="0"/>
              <a:t>v</a:t>
            </a:r>
            <a:r>
              <a:rPr lang="en-US" altLang="en-US" sz="2000" dirty="0"/>
              <a:t> </a:t>
            </a:r>
            <a:r>
              <a:rPr lang="cs-CZ" altLang="en-US" sz="2000" dirty="0" smtClean="0"/>
              <a:t>játrech, ani ve střevní stěně, jeho potenciál lékových interakcí je minimální</a:t>
            </a:r>
          </a:p>
          <a:p>
            <a:r>
              <a:rPr lang="cs-CZ" altLang="en-US" sz="2000" b="1" dirty="0" err="1" smtClean="0"/>
              <a:t>rupatadin</a:t>
            </a:r>
            <a:endParaRPr lang="cs-CZ" altLang="en-US" sz="2000" b="1" dirty="0"/>
          </a:p>
          <a:p>
            <a:pPr lvl="1"/>
            <a:r>
              <a:rPr lang="cs-CZ" altLang="en-US" sz="2000" dirty="0" smtClean="0"/>
              <a:t>dlouhodobě</a:t>
            </a:r>
            <a:r>
              <a:rPr lang="en-US" altLang="en-US" sz="2000" dirty="0" smtClean="0"/>
              <a:t> </a:t>
            </a:r>
            <a:r>
              <a:rPr lang="cs-CZ" altLang="en-US" sz="2000" dirty="0" smtClean="0"/>
              <a:t>působící</a:t>
            </a:r>
          </a:p>
          <a:p>
            <a:pPr lvl="1"/>
            <a:r>
              <a:rPr lang="cs-CZ" altLang="en-US" sz="2000" dirty="0" smtClean="0"/>
              <a:t>duální </a:t>
            </a:r>
            <a:r>
              <a:rPr lang="cs-CZ" altLang="en-US" sz="2000" dirty="0"/>
              <a:t>působení (antagonista</a:t>
            </a:r>
            <a:r>
              <a:rPr lang="en-US" altLang="en-US" sz="2000" dirty="0"/>
              <a:t> H</a:t>
            </a:r>
            <a:r>
              <a:rPr lang="en-US" altLang="en-US" sz="2000" baseline="-25000" dirty="0"/>
              <a:t>1</a:t>
            </a:r>
            <a:r>
              <a:rPr lang="en-US" altLang="en-US" sz="2000" dirty="0"/>
              <a:t>-receptorů</a:t>
            </a:r>
            <a:r>
              <a:rPr lang="cs-CZ" altLang="en-US" sz="2000" dirty="0"/>
              <a:t> + blokuje receptory pro PAF)</a:t>
            </a:r>
            <a:endParaRPr lang="en-US" altLang="en-US" sz="2000" dirty="0"/>
          </a:p>
          <a:p>
            <a:r>
              <a:rPr lang="cs-CZ" sz="2000" dirty="0"/>
              <a:t>m</a:t>
            </a:r>
            <a:r>
              <a:rPr lang="cs-CZ" sz="2000" dirty="0" smtClean="0"/>
              <a:t>inimální riziko sedace a útlumu pacienta</a:t>
            </a:r>
            <a:endParaRPr lang="cs-CZ" sz="20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12209" y="217312"/>
            <a:ext cx="9048750" cy="914400"/>
          </a:xfrm>
        </p:spPr>
        <p:txBody>
          <a:bodyPr>
            <a:noAutofit/>
          </a:bodyPr>
          <a:lstStyle/>
          <a:p>
            <a:pPr eaLnBrk="1" hangingPunct="1"/>
            <a:r>
              <a:rPr lang="pt-BR" altLang="cs-CZ" b="1" dirty="0" smtClean="0"/>
              <a:t>H</a:t>
            </a:r>
            <a:r>
              <a:rPr lang="pt-BR" altLang="cs-CZ" b="1" baseline="-18000" dirty="0" smtClean="0"/>
              <a:t>1</a:t>
            </a:r>
            <a:r>
              <a:rPr lang="cs-CZ" altLang="cs-CZ" b="1" dirty="0" smtClean="0"/>
              <a:t>-</a:t>
            </a:r>
            <a:r>
              <a:rPr lang="pt-BR" altLang="cs-CZ" b="1" dirty="0" smtClean="0"/>
              <a:t>antihistaminika </a:t>
            </a:r>
            <a:r>
              <a:rPr lang="cs-CZ" altLang="cs-CZ" b="1" dirty="0" smtClean="0"/>
              <a:t>3</a:t>
            </a:r>
            <a:r>
              <a:rPr lang="pt-BR" altLang="cs-CZ" b="1" dirty="0" smtClean="0"/>
              <a:t>. generace (nesedativní)</a:t>
            </a:r>
            <a:endParaRPr lang="cs-CZ" altLang="cs-CZ" b="1" dirty="0" smtClean="0"/>
          </a:p>
        </p:txBody>
      </p:sp>
      <p:pic>
        <p:nvPicPr>
          <p:cNvPr id="6" name="Picture 5" descr="http://drugline.org/img/drug/xyzal-25029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877" y="950120"/>
            <a:ext cx="28956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http://www.procanadadrugs.com/media/catalog/product/cache/1/image/9df78eab33525d08d6e5fb8d27136e95/w/d/wds_aerius5mg20ta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31564" r="19676" b="16351"/>
          <a:stretch>
            <a:fillRect/>
          </a:stretch>
        </p:blipFill>
        <p:spPr bwMode="auto">
          <a:xfrm>
            <a:off x="7732184" y="2190138"/>
            <a:ext cx="2667001" cy="127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89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6" y="276225"/>
            <a:ext cx="11211983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cs-CZ" b="1" dirty="0" smtClean="0"/>
              <a:t>H</a:t>
            </a:r>
            <a:r>
              <a:rPr lang="pt-BR" altLang="cs-CZ" b="1" baseline="-18000" dirty="0" smtClean="0"/>
              <a:t>1</a:t>
            </a:r>
            <a:r>
              <a:rPr lang="cs-CZ" altLang="cs-CZ" b="1" dirty="0" smtClean="0"/>
              <a:t>-</a:t>
            </a:r>
            <a:r>
              <a:rPr lang="pt-BR" altLang="cs-CZ" b="1" dirty="0" smtClean="0"/>
              <a:t>antihistaminika </a:t>
            </a:r>
            <a:r>
              <a:rPr lang="cs-CZ" altLang="cs-CZ" b="1" dirty="0" smtClean="0"/>
              <a:t>pro lokální použití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7" y="1462882"/>
            <a:ext cx="6861174" cy="4652962"/>
          </a:xfrm>
        </p:spPr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cs-CZ" altLang="cs-CZ" sz="2200" dirty="0" smtClean="0"/>
              <a:t>některá antihistaminika dostupná  pouze v lokálních LF – nosní spreje a oční kapky</a:t>
            </a:r>
          </a:p>
          <a:p>
            <a:pPr lvl="1" eaLnBrk="1" hangingPunct="1">
              <a:lnSpc>
                <a:spcPct val="95000"/>
              </a:lnSpc>
              <a:buClr>
                <a:srgbClr val="B0E2DC"/>
              </a:buClr>
            </a:pPr>
            <a:r>
              <a:rPr lang="cs-CZ" altLang="cs-CZ" sz="2200" dirty="0" err="1" smtClean="0"/>
              <a:t>azelastin</a:t>
            </a:r>
            <a:r>
              <a:rPr lang="cs-CZ" altLang="cs-CZ" sz="2200" dirty="0" smtClean="0"/>
              <a:t> (</a:t>
            </a:r>
            <a:r>
              <a:rPr lang="cs-CZ" altLang="cs-CZ" sz="2200" b="1" dirty="0" err="1" smtClean="0"/>
              <a:t>Allergodil</a:t>
            </a:r>
            <a:r>
              <a:rPr lang="cs-CZ" altLang="cs-CZ" sz="2200" b="1" dirty="0" smtClean="0"/>
              <a:t>, </a:t>
            </a:r>
            <a:r>
              <a:rPr lang="cs-CZ" altLang="cs-CZ" sz="2200" b="1" dirty="0" err="1" smtClean="0"/>
              <a:t>Dymistin</a:t>
            </a:r>
            <a:r>
              <a:rPr lang="cs-CZ" altLang="cs-CZ" sz="2200" dirty="0" smtClean="0"/>
              <a:t>)</a:t>
            </a:r>
          </a:p>
          <a:p>
            <a:pPr lvl="1" eaLnBrk="1" hangingPunct="1">
              <a:lnSpc>
                <a:spcPct val="95000"/>
              </a:lnSpc>
              <a:buClr>
                <a:srgbClr val="B0E2DC"/>
              </a:buClr>
            </a:pPr>
            <a:r>
              <a:rPr lang="cs-CZ" altLang="cs-CZ" sz="2200" dirty="0" err="1" smtClean="0"/>
              <a:t>levocabastin</a:t>
            </a:r>
            <a:r>
              <a:rPr lang="cs-CZ" altLang="cs-CZ" sz="2200" dirty="0" smtClean="0"/>
              <a:t> (</a:t>
            </a:r>
            <a:r>
              <a:rPr lang="cs-CZ" altLang="cs-CZ" sz="2200" b="1" dirty="0" err="1" smtClean="0"/>
              <a:t>Livostin</a:t>
            </a:r>
            <a:r>
              <a:rPr lang="cs-CZ" altLang="cs-CZ" sz="2200" dirty="0" smtClean="0"/>
              <a:t>)</a:t>
            </a:r>
          </a:p>
          <a:p>
            <a:pPr lvl="1" eaLnBrk="1" hangingPunct="1">
              <a:lnSpc>
                <a:spcPct val="95000"/>
              </a:lnSpc>
              <a:buClr>
                <a:srgbClr val="B0E2DC"/>
              </a:buClr>
            </a:pPr>
            <a:r>
              <a:rPr lang="cs-CZ" altLang="cs-CZ" sz="2200" dirty="0" err="1" smtClean="0"/>
              <a:t>emedastin</a:t>
            </a:r>
            <a:r>
              <a:rPr lang="cs-CZ" altLang="cs-CZ" sz="2200" dirty="0" smtClean="0"/>
              <a:t> (</a:t>
            </a:r>
            <a:r>
              <a:rPr lang="cs-CZ" altLang="cs-CZ" sz="2200" b="1" dirty="0" err="1" smtClean="0"/>
              <a:t>Emadine</a:t>
            </a:r>
            <a:r>
              <a:rPr lang="cs-CZ" altLang="cs-CZ" sz="2200" dirty="0" smtClean="0"/>
              <a:t>)</a:t>
            </a:r>
          </a:p>
          <a:p>
            <a:pPr lvl="1" eaLnBrk="1" hangingPunct="1">
              <a:lnSpc>
                <a:spcPct val="95000"/>
              </a:lnSpc>
              <a:buClr>
                <a:srgbClr val="B0E2DC"/>
              </a:buClr>
            </a:pPr>
            <a:r>
              <a:rPr lang="cs-CZ" altLang="cs-CZ" sz="2200" dirty="0" err="1" smtClean="0"/>
              <a:t>epinastin</a:t>
            </a:r>
            <a:r>
              <a:rPr lang="cs-CZ" altLang="cs-CZ" sz="2200" dirty="0" smtClean="0"/>
              <a:t> (</a:t>
            </a:r>
            <a:r>
              <a:rPr lang="cs-CZ" altLang="cs-CZ" sz="2200" b="1" dirty="0" err="1" smtClean="0"/>
              <a:t>Purivist</a:t>
            </a:r>
            <a:r>
              <a:rPr lang="cs-CZ" altLang="cs-CZ" sz="2200" dirty="0" smtClean="0"/>
              <a:t>)</a:t>
            </a:r>
          </a:p>
          <a:p>
            <a:pPr lvl="1" eaLnBrk="1" hangingPunct="1">
              <a:lnSpc>
                <a:spcPct val="95000"/>
              </a:lnSpc>
              <a:buClr>
                <a:srgbClr val="B0E2DC"/>
              </a:buClr>
            </a:pPr>
            <a:r>
              <a:rPr lang="cs-CZ" altLang="cs-CZ" sz="2200" dirty="0" err="1" smtClean="0"/>
              <a:t>olopatadin</a:t>
            </a:r>
            <a:r>
              <a:rPr lang="cs-CZ" altLang="cs-CZ" sz="2200" dirty="0" smtClean="0"/>
              <a:t> (</a:t>
            </a:r>
            <a:r>
              <a:rPr lang="cs-CZ" altLang="cs-CZ" sz="2200" b="1" dirty="0" err="1" smtClean="0"/>
              <a:t>Allerpalux</a:t>
            </a:r>
            <a:r>
              <a:rPr lang="cs-CZ" altLang="cs-CZ" sz="2200" b="1" dirty="0" smtClean="0"/>
              <a:t>, </a:t>
            </a:r>
            <a:r>
              <a:rPr lang="cs-CZ" altLang="cs-CZ" sz="2200" b="1" dirty="0" err="1" smtClean="0"/>
              <a:t>Opatanol</a:t>
            </a:r>
            <a:r>
              <a:rPr lang="cs-CZ" altLang="cs-CZ" sz="2200" dirty="0" smtClean="0"/>
              <a:t>)</a:t>
            </a:r>
          </a:p>
          <a:p>
            <a:pPr lvl="1" eaLnBrk="1" hangingPunct="1">
              <a:lnSpc>
                <a:spcPct val="95000"/>
              </a:lnSpc>
              <a:buClr>
                <a:srgbClr val="B0E2DC"/>
              </a:buClr>
            </a:pPr>
            <a:r>
              <a:rPr lang="cs-CZ" altLang="cs-CZ" sz="2200" dirty="0" err="1"/>
              <a:t>k</a:t>
            </a:r>
            <a:r>
              <a:rPr lang="cs-CZ" altLang="cs-CZ" sz="2200" dirty="0" err="1" smtClean="0"/>
              <a:t>etotifen</a:t>
            </a:r>
            <a:r>
              <a:rPr lang="cs-CZ" altLang="cs-CZ" sz="2200" dirty="0" smtClean="0"/>
              <a:t> (</a:t>
            </a:r>
            <a:r>
              <a:rPr lang="cs-CZ" altLang="cs-CZ" sz="2200" b="1" dirty="0" err="1" smtClean="0"/>
              <a:t>Zaditen</a:t>
            </a:r>
            <a:r>
              <a:rPr lang="cs-CZ" altLang="cs-CZ" sz="2200" b="1" dirty="0" smtClean="0"/>
              <a:t> SDU</a:t>
            </a:r>
            <a:r>
              <a:rPr lang="cs-CZ" altLang="cs-CZ" sz="2200" dirty="0" smtClean="0"/>
              <a:t>)</a:t>
            </a:r>
          </a:p>
          <a:p>
            <a:pPr eaLnBrk="1" hangingPunct="1">
              <a:lnSpc>
                <a:spcPct val="95000"/>
              </a:lnSpc>
            </a:pPr>
            <a:endParaRPr lang="cs-CZ" altLang="cs-CZ" sz="2200" dirty="0" smtClean="0"/>
          </a:p>
          <a:p>
            <a:pPr eaLnBrk="1" hangingPunct="1">
              <a:lnSpc>
                <a:spcPct val="95000"/>
              </a:lnSpc>
            </a:pPr>
            <a:endParaRPr lang="cs-CZ" altLang="cs-CZ" sz="2200" dirty="0" smtClean="0"/>
          </a:p>
        </p:txBody>
      </p:sp>
      <p:pic>
        <p:nvPicPr>
          <p:cNvPr id="41988" name="Picture 2" descr="http://www.docsimon.cz/article_images.php?action=sendtype&amp;type=3&amp;id=385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r="19360" b="4240"/>
          <a:stretch>
            <a:fillRect/>
          </a:stretch>
        </p:blipFill>
        <p:spPr bwMode="auto">
          <a:xfrm>
            <a:off x="7839143" y="390523"/>
            <a:ext cx="1536631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http://www.oalergii.cz/images/livostin-kapk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226" y="2295524"/>
            <a:ext cx="2144124" cy="213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11378\Desktop\Pix\zad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49" y="486727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1378\Desktop\Pix\opa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4572000"/>
            <a:ext cx="2857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7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1" y="228600"/>
            <a:ext cx="8921749" cy="914400"/>
          </a:xfrm>
        </p:spPr>
        <p:txBody>
          <a:bodyPr/>
          <a:lstStyle/>
          <a:p>
            <a:pPr eaLnBrk="1" hangingPunct="1"/>
            <a:r>
              <a:rPr lang="cs-CZ" altLang="cs-CZ" sz="3200" b="1" dirty="0" smtClean="0"/>
              <a:t>Terapie alergické rýmy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1245" y="1317802"/>
            <a:ext cx="5949244" cy="4652962"/>
          </a:xfrm>
        </p:spPr>
        <p:txBody>
          <a:bodyPr/>
          <a:lstStyle/>
          <a:p>
            <a:pPr marL="407988" indent="-268288">
              <a:lnSpc>
                <a:spcPct val="110000"/>
              </a:lnSpc>
              <a:spcAft>
                <a:spcPts val="300"/>
              </a:spcAft>
              <a:buClr>
                <a:srgbClr val="B0E2DC"/>
              </a:buClr>
            </a:pPr>
            <a:r>
              <a:rPr lang="cs-CZ" altLang="cs-CZ" sz="2200" dirty="0" smtClean="0"/>
              <a:t>perorální antihistaminika 2. generace jsou lékem 1. volby u sezónní alergické rýmy s mírným průběhem, zejména jsou-li současně přítomny nosní i oční příznaky</a:t>
            </a:r>
          </a:p>
          <a:p>
            <a:pPr marL="407988" indent="-268288">
              <a:lnSpc>
                <a:spcPct val="110000"/>
              </a:lnSpc>
              <a:spcAft>
                <a:spcPts val="300"/>
              </a:spcAft>
              <a:buClr>
                <a:srgbClr val="B0E2DC"/>
              </a:buClr>
            </a:pPr>
            <a:r>
              <a:rPr lang="cs-CZ" altLang="cs-CZ" sz="2200" dirty="0" smtClean="0"/>
              <a:t>u celoroční alergické rýmy s mírným průběhem je důležitým opatřením zabránit expozici příčinným alergenům</a:t>
            </a:r>
            <a:endParaRPr lang="cs-CZ" altLang="cs-CZ" sz="2200" dirty="0"/>
          </a:p>
          <a:p>
            <a:pPr marL="407988" indent="-268288">
              <a:lnSpc>
                <a:spcPct val="110000"/>
              </a:lnSpc>
              <a:spcAft>
                <a:spcPts val="300"/>
              </a:spcAft>
              <a:buClr>
                <a:srgbClr val="B0E2DC"/>
              </a:buClr>
            </a:pPr>
            <a:r>
              <a:rPr lang="cs-CZ" altLang="cs-CZ" sz="2200" dirty="0" smtClean="0"/>
              <a:t> případě neúspěchu režimových opatření a úprav bytového prostředí se doporučuje léčba perorálním nebo lokálním antihistaminikem 2. generace nebo </a:t>
            </a:r>
            <a:r>
              <a:rPr lang="cs-CZ" altLang="cs-CZ" sz="2200" dirty="0" err="1" smtClean="0"/>
              <a:t>intranazálním</a:t>
            </a:r>
            <a:r>
              <a:rPr lang="cs-CZ" altLang="cs-CZ" sz="2200" dirty="0" smtClean="0"/>
              <a:t> kortikosteroidem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35" y="1038577"/>
            <a:ext cx="2926267" cy="295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6711" y="1142999"/>
            <a:ext cx="5678311" cy="5427133"/>
          </a:xfrm>
        </p:spPr>
        <p:txBody>
          <a:bodyPr>
            <a:normAutofit/>
          </a:bodyPr>
          <a:lstStyle/>
          <a:p>
            <a:pPr marL="407988" indent="-268288">
              <a:lnSpc>
                <a:spcPct val="110000"/>
              </a:lnSpc>
              <a:buClr>
                <a:srgbClr val="B0E2DC"/>
              </a:buClr>
            </a:pPr>
            <a:r>
              <a:rPr lang="cs-CZ" altLang="cs-CZ" sz="2200" dirty="0" smtClean="0"/>
              <a:t>u alergické rýmy se středně těžkým a těžkým průběhem se preferují </a:t>
            </a:r>
            <a:r>
              <a:rPr lang="cs-CZ" altLang="cs-CZ" sz="2200" dirty="0" err="1" smtClean="0"/>
              <a:t>intranazální</a:t>
            </a:r>
            <a:r>
              <a:rPr lang="cs-CZ" altLang="cs-CZ" sz="2200" dirty="0" smtClean="0"/>
              <a:t> kortikosteroidy  v </a:t>
            </a:r>
            <a:r>
              <a:rPr lang="cs-CZ" altLang="cs-CZ" sz="2200" dirty="0" err="1" smtClean="0"/>
              <a:t>monoterapii</a:t>
            </a:r>
            <a:r>
              <a:rPr lang="cs-CZ" altLang="cs-CZ" sz="2200" dirty="0" smtClean="0"/>
              <a:t> nebo kombinaci s perorálním H</a:t>
            </a:r>
            <a:r>
              <a:rPr lang="cs-CZ" altLang="cs-CZ" sz="2200" baseline="-16000" dirty="0" smtClean="0"/>
              <a:t>1</a:t>
            </a:r>
            <a:r>
              <a:rPr lang="cs-CZ" altLang="cs-CZ" sz="2200" dirty="0" smtClean="0"/>
              <a:t> antihistaminikem 2. generace </a:t>
            </a:r>
          </a:p>
          <a:p>
            <a:pPr marL="407988" indent="-268288">
              <a:lnSpc>
                <a:spcPct val="110000"/>
              </a:lnSpc>
              <a:buClr>
                <a:srgbClr val="B0E2DC"/>
              </a:buClr>
            </a:pPr>
            <a:r>
              <a:rPr lang="cs-CZ" altLang="cs-CZ" sz="2200" dirty="0" err="1" smtClean="0"/>
              <a:t>antileukotrieny</a:t>
            </a:r>
            <a:r>
              <a:rPr lang="cs-CZ" altLang="cs-CZ" sz="2200" dirty="0" smtClean="0"/>
              <a:t> (</a:t>
            </a:r>
            <a:r>
              <a:rPr lang="cs-CZ" altLang="cs-CZ" sz="2200" dirty="0" err="1" smtClean="0"/>
              <a:t>montelukast</a:t>
            </a:r>
            <a:r>
              <a:rPr lang="cs-CZ" altLang="cs-CZ" sz="2200" dirty="0" smtClean="0"/>
              <a:t>) mají slabší účinek, v kombinaci s výše uvedenými léčivy mohou přinést prospěch některým nemocným </a:t>
            </a:r>
          </a:p>
          <a:p>
            <a:pPr marL="407988" indent="-268288">
              <a:lnSpc>
                <a:spcPct val="110000"/>
              </a:lnSpc>
              <a:buClr>
                <a:srgbClr val="B0E2DC"/>
              </a:buClr>
            </a:pPr>
            <a:r>
              <a:rPr lang="cs-CZ" altLang="cs-CZ" sz="2200" dirty="0" smtClean="0"/>
              <a:t>alergenová imunoterapie: v indikovaných případech se provádí specifická alergenová vakcinace standardizovanými alergeny (subkutánní, </a:t>
            </a:r>
            <a:r>
              <a:rPr lang="cs-CZ" altLang="cs-CZ" sz="2200" dirty="0" err="1" smtClean="0"/>
              <a:t>sublingvální</a:t>
            </a:r>
            <a:r>
              <a:rPr lang="cs-CZ" altLang="cs-CZ" sz="2200" dirty="0" smtClean="0"/>
              <a:t>) 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60351" y="228600"/>
            <a:ext cx="8921749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altLang="cs-CZ" sz="3200" b="1" smtClean="0"/>
              <a:t>Terapie alergické rýmy</a:t>
            </a:r>
            <a:endParaRPr lang="cs-CZ" altLang="cs-CZ" sz="3200" b="1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82" y="1253066"/>
            <a:ext cx="2926267" cy="295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5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4" y="0"/>
            <a:ext cx="8949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2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13521" y="191311"/>
            <a:ext cx="8596668" cy="1320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Histamin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045" y="1069622"/>
            <a:ext cx="8360383" cy="3497094"/>
          </a:xfrm>
        </p:spPr>
        <p:txBody>
          <a:bodyPr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cs-CZ" altLang="cs-CZ" sz="2200" dirty="0" smtClean="0"/>
              <a:t>lokální hormon, endogenní amin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sz="2200" dirty="0"/>
              <a:t>v</a:t>
            </a:r>
            <a:r>
              <a:rPr lang="cs-CZ" altLang="cs-CZ" sz="2200" dirty="0" smtClean="0"/>
              <a:t>zniká dekarboxylací AMK histidinu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sz="2200" dirty="0"/>
              <a:t>p</a:t>
            </a:r>
            <a:r>
              <a:rPr lang="cs-CZ" altLang="cs-CZ" sz="2200" dirty="0" smtClean="0"/>
              <a:t>řítomný ve všech tkáních – zejména kůže, GIT a respirační orgány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sz="2200" dirty="0"/>
              <a:t>v</a:t>
            </a:r>
            <a:r>
              <a:rPr lang="cs-CZ" altLang="cs-CZ" sz="2200" dirty="0" smtClean="0"/>
              <a:t>ázaný s </a:t>
            </a:r>
            <a:r>
              <a:rPr lang="cs-CZ" altLang="cs-CZ" sz="2200" dirty="0" err="1" smtClean="0"/>
              <a:t>heparansulfátem</a:t>
            </a:r>
            <a:r>
              <a:rPr lang="cs-CZ" altLang="cs-CZ" sz="2200" dirty="0" smtClean="0"/>
              <a:t> a kyselým proteinem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sz="2200" dirty="0"/>
              <a:t>u</a:t>
            </a:r>
            <a:r>
              <a:rPr lang="cs-CZ" altLang="cs-CZ" sz="2200" dirty="0" smtClean="0"/>
              <a:t>ložený v granulích v žírných buňkách, </a:t>
            </a:r>
            <a:r>
              <a:rPr lang="cs-CZ" altLang="cs-CZ" sz="2200" dirty="0" err="1" smtClean="0"/>
              <a:t>bazofilech</a:t>
            </a:r>
            <a:r>
              <a:rPr lang="cs-CZ" altLang="cs-CZ" sz="2200" dirty="0" smtClean="0"/>
              <a:t>, </a:t>
            </a:r>
            <a:r>
              <a:rPr lang="cs-CZ" altLang="cs-CZ" sz="2200" dirty="0" err="1" smtClean="0"/>
              <a:t>enterochromafinních</a:t>
            </a:r>
            <a:r>
              <a:rPr lang="cs-CZ" altLang="cs-CZ" sz="2200" dirty="0" smtClean="0"/>
              <a:t> buňkách, lymfocytech T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sz="2200" dirty="0"/>
              <a:t>u</a:t>
            </a:r>
            <a:r>
              <a:rPr lang="cs-CZ" altLang="cs-CZ" sz="2200" dirty="0" smtClean="0"/>
              <a:t>volnění </a:t>
            </a:r>
            <a:r>
              <a:rPr lang="cs-CZ" altLang="cs-CZ" sz="2200" dirty="0" err="1" smtClean="0"/>
              <a:t>exocytózou</a:t>
            </a:r>
            <a:r>
              <a:rPr lang="cs-CZ" altLang="cs-CZ" sz="2200" dirty="0" smtClean="0"/>
              <a:t> během alergické reakce, zánětu, nebo poškození tkáně</a:t>
            </a:r>
          </a:p>
          <a:p>
            <a:pPr eaLnBrk="1" hangingPunct="1">
              <a:spcAft>
                <a:spcPts val="600"/>
              </a:spcAft>
            </a:pPr>
            <a:endParaRPr lang="cs-CZ" altLang="cs-CZ" sz="2200" dirty="0" smtClean="0"/>
          </a:p>
        </p:txBody>
      </p:sp>
      <p:grpSp>
        <p:nvGrpSpPr>
          <p:cNvPr id="6148" name="Skupina 7"/>
          <p:cNvGrpSpPr>
            <a:grpSpLocks/>
          </p:cNvGrpSpPr>
          <p:nvPr/>
        </p:nvGrpSpPr>
        <p:grpSpPr bwMode="auto">
          <a:xfrm>
            <a:off x="937100" y="4862520"/>
            <a:ext cx="6457949" cy="1808434"/>
            <a:chOff x="1691680" y="4221088"/>
            <a:chExt cx="4843463" cy="1809763"/>
          </a:xfrm>
        </p:grpSpPr>
        <p:pic>
          <p:nvPicPr>
            <p:cNvPr id="6149" name="Picture 5" descr="File:Histidine decarboxylase.sv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4365104"/>
              <a:ext cx="4843463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0" name="TextovéPole 4"/>
            <p:cNvSpPr txBox="1">
              <a:spLocks noChangeArrowheads="1"/>
            </p:cNvSpPr>
            <p:nvPr/>
          </p:nvSpPr>
          <p:spPr bwMode="auto">
            <a:xfrm>
              <a:off x="2123728" y="5661248"/>
              <a:ext cx="677108" cy="369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dirty="0">
                  <a:latin typeface="+mj-lt"/>
                </a:rPr>
                <a:t>histidin</a:t>
              </a:r>
            </a:p>
          </p:txBody>
        </p:sp>
        <p:sp>
          <p:nvSpPr>
            <p:cNvPr id="6151" name="TextovéPole 5"/>
            <p:cNvSpPr txBox="1">
              <a:spLocks noChangeArrowheads="1"/>
            </p:cNvSpPr>
            <p:nvPr/>
          </p:nvSpPr>
          <p:spPr bwMode="auto">
            <a:xfrm>
              <a:off x="5364088" y="5589240"/>
              <a:ext cx="742799" cy="369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dirty="0">
                  <a:latin typeface="+mj-lt"/>
                </a:rPr>
                <a:t>histamin</a:t>
              </a:r>
            </a:p>
          </p:txBody>
        </p:sp>
        <p:sp>
          <p:nvSpPr>
            <p:cNvPr id="6152" name="TextovéPole 6"/>
            <p:cNvSpPr txBox="1">
              <a:spLocks noChangeArrowheads="1"/>
            </p:cNvSpPr>
            <p:nvPr/>
          </p:nvSpPr>
          <p:spPr bwMode="auto">
            <a:xfrm>
              <a:off x="3707904" y="4221088"/>
              <a:ext cx="1388553" cy="308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l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400" i="1" dirty="0">
                  <a:latin typeface="+mj-lt"/>
                </a:rPr>
                <a:t>histidin dekarboxyláza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725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1" y="228600"/>
            <a:ext cx="11211983" cy="914400"/>
          </a:xfrm>
        </p:spPr>
        <p:txBody>
          <a:bodyPr/>
          <a:lstStyle/>
          <a:p>
            <a:pPr eaLnBrk="1" hangingPunct="1"/>
            <a:r>
              <a:rPr lang="cs-CZ" altLang="cs-CZ" sz="3200" b="1" dirty="0" smtClean="0"/>
              <a:t>Terapie kopřivky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509713"/>
            <a:ext cx="4933244" cy="46529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Clr>
                <a:srgbClr val="B0E2DC"/>
              </a:buClr>
            </a:pPr>
            <a:r>
              <a:rPr lang="cs-CZ" altLang="cs-CZ" sz="2200" dirty="0" err="1" smtClean="0"/>
              <a:t>antihistaminka</a:t>
            </a:r>
            <a:r>
              <a:rPr lang="cs-CZ" altLang="cs-CZ" sz="2200" dirty="0" smtClean="0"/>
              <a:t> 2. generace jsou lékem 1. volby ve </a:t>
            </a:r>
            <a:r>
              <a:rPr lang="cs-CZ" altLang="cs-CZ" sz="2200" dirty="0" smtClean="0"/>
              <a:t>farmakoterapii </a:t>
            </a:r>
            <a:r>
              <a:rPr lang="cs-CZ" altLang="cs-CZ" sz="2200" dirty="0" smtClean="0"/>
              <a:t>kopřivky</a:t>
            </a:r>
          </a:p>
          <a:p>
            <a:pPr>
              <a:lnSpc>
                <a:spcPct val="110000"/>
              </a:lnSpc>
              <a:spcAft>
                <a:spcPts val="300"/>
              </a:spcAft>
              <a:buClr>
                <a:srgbClr val="B0E2DC"/>
              </a:buClr>
            </a:pPr>
            <a:r>
              <a:rPr lang="cs-CZ" altLang="cs-CZ" sz="2200" dirty="0" err="1" smtClean="0"/>
              <a:t>cetirizin</a:t>
            </a:r>
            <a:r>
              <a:rPr lang="cs-CZ" altLang="cs-CZ" sz="2200" dirty="0" smtClean="0"/>
              <a:t> a </a:t>
            </a:r>
            <a:r>
              <a:rPr lang="cs-CZ" altLang="cs-CZ" sz="2200" dirty="0" err="1" smtClean="0"/>
              <a:t>levocetirizin</a:t>
            </a:r>
            <a:r>
              <a:rPr lang="cs-CZ" altLang="cs-CZ" sz="2200" dirty="0" smtClean="0"/>
              <a:t> rychlejší nástup účinku a o trochu silnější účinek                               </a:t>
            </a:r>
          </a:p>
          <a:p>
            <a:pPr>
              <a:lnSpc>
                <a:spcPct val="110000"/>
              </a:lnSpc>
              <a:spcAft>
                <a:spcPts val="300"/>
              </a:spcAft>
              <a:buClr>
                <a:srgbClr val="B0E2DC"/>
              </a:buClr>
            </a:pPr>
            <a:r>
              <a:rPr lang="cs-CZ" altLang="cs-CZ" sz="2200" dirty="0" smtClean="0"/>
              <a:t>u kopřivky s těžkým průběhem se doporučuje kombinovat léčbu antihistaminiky s krátkodobou terapií </a:t>
            </a:r>
            <a:r>
              <a:rPr lang="cs-CZ" altLang="cs-CZ" sz="2200" dirty="0" err="1" smtClean="0"/>
              <a:t>prednisonem</a:t>
            </a:r>
            <a:endParaRPr lang="cs-CZ" altLang="cs-CZ" sz="2200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76" y="1664934"/>
            <a:ext cx="3171825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6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259" y="209550"/>
            <a:ext cx="8596668" cy="1320800"/>
          </a:xfrm>
        </p:spPr>
        <p:txBody>
          <a:bodyPr/>
          <a:lstStyle/>
          <a:p>
            <a:r>
              <a:rPr lang="cs-CZ" b="1" dirty="0" smtClean="0"/>
              <a:t>Terapie atopické dermatitidy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6712" y="1530350"/>
            <a:ext cx="5881510" cy="3880773"/>
          </a:xfrm>
        </p:spPr>
        <p:txBody>
          <a:bodyPr>
            <a:normAutofit/>
          </a:bodyPr>
          <a:lstStyle/>
          <a:p>
            <a:pPr marL="342900" lvl="1" indent="-342900"/>
            <a:r>
              <a:rPr lang="cs-CZ" altLang="cs-CZ" sz="2200" dirty="0"/>
              <a:t>dlouhodobá léčba atopické dermatitidy je zaměřena na zvláčnění kůže (</a:t>
            </a:r>
            <a:r>
              <a:rPr lang="cs-CZ" altLang="cs-CZ" sz="2200" dirty="0" smtClean="0"/>
              <a:t>emoliencia - </a:t>
            </a:r>
            <a:r>
              <a:rPr lang="cs-CZ" altLang="cs-CZ" sz="2200" dirty="0" err="1" smtClean="0"/>
              <a:t>Excipial</a:t>
            </a:r>
            <a:r>
              <a:rPr lang="cs-CZ" altLang="cs-CZ" sz="2200" dirty="0"/>
              <a:t>, </a:t>
            </a:r>
            <a:r>
              <a:rPr lang="cs-CZ" altLang="cs-CZ" sz="2200" dirty="0" err="1" smtClean="0"/>
              <a:t>Lipobase</a:t>
            </a:r>
            <a:r>
              <a:rPr lang="cs-CZ" altLang="cs-CZ" sz="2200" dirty="0" smtClean="0"/>
              <a:t>) </a:t>
            </a:r>
            <a:r>
              <a:rPr lang="cs-CZ" altLang="cs-CZ" sz="2200" dirty="0"/>
              <a:t>a zabránění expozici dráždivým látkám </a:t>
            </a:r>
            <a:r>
              <a:rPr lang="cs-CZ" altLang="cs-CZ" sz="2200" dirty="0" smtClean="0"/>
              <a:t>            </a:t>
            </a:r>
          </a:p>
          <a:p>
            <a:pPr marL="342900" lvl="1" indent="-342900"/>
            <a:r>
              <a:rPr lang="cs-CZ" altLang="cs-CZ" sz="2200" dirty="0"/>
              <a:t>k</a:t>
            </a:r>
            <a:r>
              <a:rPr lang="cs-CZ" altLang="cs-CZ" sz="2200" dirty="0" smtClean="0"/>
              <a:t> </a:t>
            </a:r>
            <a:r>
              <a:rPr lang="cs-CZ" altLang="cs-CZ" sz="2200" dirty="0"/>
              <a:t>potlačení zánětu je třeba aplikovat lokální </a:t>
            </a:r>
            <a:r>
              <a:rPr lang="cs-CZ" altLang="cs-CZ" sz="2200" dirty="0" smtClean="0"/>
              <a:t>kortikosteroidy</a:t>
            </a:r>
          </a:p>
          <a:p>
            <a:pPr marL="342900" lvl="1" indent="-342900"/>
            <a:r>
              <a:rPr lang="cs-CZ" altLang="cs-CZ" sz="2200" dirty="0" smtClean="0"/>
              <a:t>antihistaminika </a:t>
            </a:r>
            <a:r>
              <a:rPr lang="cs-CZ" altLang="cs-CZ" sz="2200" dirty="0"/>
              <a:t>2. generace se užívají k potlačení svědění kůže a prevenci exacerbací atopické </a:t>
            </a:r>
            <a:r>
              <a:rPr lang="cs-CZ" altLang="cs-CZ" sz="2200" dirty="0" smtClean="0"/>
              <a:t>dermatitidy</a:t>
            </a:r>
            <a:endParaRPr lang="cs-CZ" sz="2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695" y="1702329"/>
            <a:ext cx="3388760" cy="229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6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>
          <a:xfrm>
            <a:off x="801159" y="228600"/>
            <a:ext cx="8596668" cy="1320800"/>
          </a:xfrm>
        </p:spPr>
        <p:txBody>
          <a:bodyPr/>
          <a:lstStyle/>
          <a:p>
            <a:r>
              <a:rPr lang="cs-CZ" altLang="cs-CZ" sz="3600" b="1" dirty="0" smtClean="0"/>
              <a:t>Alergenová imunoterapie</a:t>
            </a:r>
          </a:p>
        </p:txBody>
      </p:sp>
      <p:sp>
        <p:nvSpPr>
          <p:cNvPr id="50179" name="Zástupný symbol pro obsah 2"/>
          <p:cNvSpPr>
            <a:spLocks noGrp="1"/>
          </p:cNvSpPr>
          <p:nvPr>
            <p:ph idx="1"/>
          </p:nvPr>
        </p:nvSpPr>
        <p:spPr>
          <a:xfrm>
            <a:off x="677334" y="1703389"/>
            <a:ext cx="8596668" cy="3880773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cs-CZ" altLang="cs-CZ" sz="2200" dirty="0" smtClean="0"/>
              <a:t>podávání alergenů, které jsou příčinou přecitlivělosti časného typu, pro navození tolerance a prevenci příznaků v dalším období</a:t>
            </a:r>
          </a:p>
          <a:p>
            <a:pPr>
              <a:spcAft>
                <a:spcPts val="300"/>
              </a:spcAft>
            </a:pPr>
            <a:r>
              <a:rPr lang="cs-CZ" altLang="cs-CZ" sz="2200" dirty="0"/>
              <a:t>t</a:t>
            </a:r>
            <a:r>
              <a:rPr lang="cs-CZ" altLang="cs-CZ" sz="2200" dirty="0" smtClean="0"/>
              <a:t>itrace dávky až do nejvyšší dobře tolerované dávky a koncentrace (úvodní léčba). Tato nejvyšší dávka se pak podává opakovaně po dobu 3–6 let (udržovací léčba)</a:t>
            </a:r>
          </a:p>
          <a:p>
            <a:pPr>
              <a:spcAft>
                <a:spcPts val="300"/>
              </a:spcAft>
            </a:pPr>
            <a:r>
              <a:rPr lang="cs-CZ" altLang="cs-CZ" sz="2200" dirty="0" smtClean="0"/>
              <a:t>jejich použití v současnosti je doprovázeno snahou  o co nejdůslednější standardizaci alergenových vakcín</a:t>
            </a:r>
          </a:p>
          <a:p>
            <a:pPr>
              <a:spcAft>
                <a:spcPts val="300"/>
              </a:spcAft>
            </a:pPr>
            <a:r>
              <a:rPr lang="cs-CZ" altLang="cs-CZ" sz="2200" dirty="0" smtClean="0"/>
              <a:t>jsou připravovány standardizované rekombinantní alergeny</a:t>
            </a:r>
          </a:p>
          <a:p>
            <a:pPr>
              <a:spcAft>
                <a:spcPts val="300"/>
              </a:spcAft>
            </a:pPr>
            <a:r>
              <a:rPr lang="cs-CZ" altLang="cs-CZ" sz="2200" dirty="0" smtClean="0"/>
              <a:t>přešlo se na alergenové roztoky vázané na nosiče (aluminium </a:t>
            </a:r>
            <a:r>
              <a:rPr lang="cs-CZ" altLang="cs-CZ" sz="2200" dirty="0" err="1" smtClean="0"/>
              <a:t>hydrochlorid</a:t>
            </a:r>
            <a:r>
              <a:rPr lang="cs-CZ" altLang="cs-CZ" sz="2200" dirty="0" smtClean="0"/>
              <a:t>, tyrozin, </a:t>
            </a:r>
            <a:r>
              <a:rPr lang="cs-CZ" altLang="cs-CZ" sz="2200" dirty="0" err="1" smtClean="0"/>
              <a:t>kalciumfosfát</a:t>
            </a:r>
            <a:r>
              <a:rPr lang="cs-CZ" altLang="cs-CZ" sz="2200" dirty="0" smtClean="0"/>
              <a:t>), ze kterých se alergeny uvolňují pozvolna a tím se významně sníží četnost a závažnost nežádoucích reakcí</a:t>
            </a:r>
          </a:p>
          <a:p>
            <a:endParaRPr lang="cs-CZ" altLang="cs-CZ" sz="2200" dirty="0" smtClean="0"/>
          </a:p>
        </p:txBody>
      </p:sp>
    </p:spTree>
    <p:extLst>
      <p:ext uri="{BB962C8B-B14F-4D97-AF65-F5344CB8AC3E}">
        <p14:creationId xmlns:p14="http://schemas.microsoft.com/office/powerpoint/2010/main" val="91372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/>
          <p:cNvSpPr>
            <a:spLocks noGrp="1"/>
          </p:cNvSpPr>
          <p:nvPr>
            <p:ph type="title"/>
          </p:nvPr>
        </p:nvSpPr>
        <p:spPr>
          <a:xfrm>
            <a:off x="839259" y="266700"/>
            <a:ext cx="8596668" cy="1320800"/>
          </a:xfrm>
        </p:spPr>
        <p:txBody>
          <a:bodyPr/>
          <a:lstStyle/>
          <a:p>
            <a:r>
              <a:rPr lang="cs-CZ" altLang="cs-CZ" sz="3600" b="1" dirty="0" smtClean="0"/>
              <a:t>Alergenová imunoterapie</a:t>
            </a:r>
          </a:p>
        </p:txBody>
      </p:sp>
      <p:sp>
        <p:nvSpPr>
          <p:cNvPr id="5120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cs-CZ" altLang="cs-CZ" sz="2200" dirty="0" smtClean="0"/>
              <a:t>je v současné době považována za přínosnou léčbu alergických onemocnění, která jsou působena pyly travin, dřevin, bylin, roztoči, některými plísněmi, alergeny domácích zvířat a jedem blanokřídlého hmyzu</a:t>
            </a:r>
          </a:p>
          <a:p>
            <a:pPr>
              <a:spcAft>
                <a:spcPts val="300"/>
              </a:spcAft>
            </a:pPr>
            <a:r>
              <a:rPr lang="cs-CZ" altLang="cs-CZ" sz="2200" dirty="0" smtClean="0"/>
              <a:t>u nemocných s alergickou rýmou jsou potvrzeny účinky podkožně aplikovaných extraktů i </a:t>
            </a:r>
            <a:r>
              <a:rPr lang="cs-CZ" altLang="cs-CZ" sz="2200" dirty="0" err="1" smtClean="0"/>
              <a:t>sublinguálně</a:t>
            </a:r>
            <a:r>
              <a:rPr lang="cs-CZ" altLang="cs-CZ" sz="2200" dirty="0" smtClean="0"/>
              <a:t> podávaných vakcín, které jsou bezpečnější</a:t>
            </a:r>
          </a:p>
          <a:p>
            <a:pPr>
              <a:spcAft>
                <a:spcPts val="300"/>
              </a:spcAft>
            </a:pPr>
            <a:r>
              <a:rPr lang="cs-CZ" altLang="cs-CZ" sz="2200" dirty="0" smtClean="0"/>
              <a:t>dlouhodobá účinnost </a:t>
            </a:r>
            <a:r>
              <a:rPr lang="cs-CZ" altLang="cs-CZ" sz="2200" dirty="0" err="1" smtClean="0"/>
              <a:t>sublinguální</a:t>
            </a:r>
            <a:r>
              <a:rPr lang="cs-CZ" altLang="cs-CZ" sz="2200" dirty="0" smtClean="0"/>
              <a:t> alergenové imunoterapie u nemocných  s atopickým průduškovým astmatem je v současnosti ověřována v klinických studiích</a:t>
            </a:r>
          </a:p>
          <a:p>
            <a:endParaRPr lang="cs-CZ" altLang="cs-CZ" sz="2200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36" y="-60325"/>
            <a:ext cx="32956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6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>
          <a:xfrm>
            <a:off x="810684" y="257175"/>
            <a:ext cx="8596668" cy="1320800"/>
          </a:xfrm>
        </p:spPr>
        <p:txBody>
          <a:bodyPr/>
          <a:lstStyle/>
          <a:p>
            <a:r>
              <a:rPr lang="cs-CZ" altLang="cs-CZ" sz="3600" b="1" dirty="0" smtClean="0"/>
              <a:t>Anafylaxe</a:t>
            </a:r>
          </a:p>
        </p:txBody>
      </p:sp>
      <p:sp>
        <p:nvSpPr>
          <p:cNvPr id="52227" name="Zástupný symbol pro obsah 2"/>
          <p:cNvSpPr>
            <a:spLocks noGrp="1"/>
          </p:cNvSpPr>
          <p:nvPr>
            <p:ph idx="1"/>
          </p:nvPr>
        </p:nvSpPr>
        <p:spPr>
          <a:xfrm>
            <a:off x="954593" y="1232006"/>
            <a:ext cx="8591341" cy="5092699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cs-CZ" altLang="cs-CZ" sz="2200" dirty="0" smtClean="0"/>
              <a:t>závažná akutní celková alergická reakce, která může vést až k úmrtí nemocného</a:t>
            </a:r>
          </a:p>
          <a:p>
            <a:pPr>
              <a:spcAft>
                <a:spcPts val="300"/>
              </a:spcAft>
            </a:pPr>
            <a:r>
              <a:rPr lang="cs-CZ" altLang="cs-CZ" sz="2200" dirty="0" smtClean="0"/>
              <a:t>rozvíjí se během několika hodin až minut, obvykle zprostředkována </a:t>
            </a:r>
            <a:r>
              <a:rPr lang="cs-CZ" altLang="cs-CZ" sz="2200" dirty="0" err="1" smtClean="0"/>
              <a:t>IgE</a:t>
            </a:r>
            <a:endParaRPr lang="cs-CZ" altLang="cs-CZ" sz="2200" dirty="0" smtClean="0"/>
          </a:p>
          <a:p>
            <a:pPr>
              <a:spcAft>
                <a:spcPts val="300"/>
              </a:spcAft>
            </a:pPr>
            <a:r>
              <a:rPr lang="cs-CZ" altLang="cs-CZ" sz="2200" dirty="0"/>
              <a:t>u</a:t>
            </a:r>
            <a:r>
              <a:rPr lang="cs-CZ" altLang="cs-CZ" sz="2200" dirty="0" smtClean="0"/>
              <a:t> dětí a mladších dospělých nejčastěji potravinové alergie, u dospělých spíš léčiva a hmyzí jed</a:t>
            </a:r>
            <a:endParaRPr lang="en-US" altLang="cs-CZ" sz="2200" dirty="0" smtClean="0"/>
          </a:p>
          <a:p>
            <a:endParaRPr lang="cs-CZ" altLang="cs-CZ" sz="2200" dirty="0" smtClean="0"/>
          </a:p>
          <a:p>
            <a:r>
              <a:rPr lang="cs-CZ" altLang="cs-CZ" sz="2200" dirty="0"/>
              <a:t>p</a:t>
            </a:r>
            <a:r>
              <a:rPr lang="cs-CZ" altLang="cs-CZ" sz="2200" dirty="0" smtClean="0"/>
              <a:t>říznaky</a:t>
            </a:r>
            <a:r>
              <a:rPr lang="cs-CZ" altLang="cs-CZ" sz="2200" dirty="0" smtClean="0"/>
              <a:t>:</a:t>
            </a:r>
          </a:p>
          <a:p>
            <a:pPr lvl="1"/>
            <a:r>
              <a:rPr lang="cs-CZ" altLang="cs-CZ" sz="2200" dirty="0"/>
              <a:t>k</a:t>
            </a:r>
            <a:r>
              <a:rPr lang="cs-CZ" altLang="cs-CZ" sz="2200" dirty="0" smtClean="0"/>
              <a:t>opřivka</a:t>
            </a:r>
            <a:r>
              <a:rPr lang="cs-CZ" altLang="cs-CZ" sz="2200" dirty="0" smtClean="0"/>
              <a:t>, </a:t>
            </a:r>
            <a:r>
              <a:rPr lang="cs-CZ" altLang="cs-CZ" sz="2200" dirty="0" err="1" smtClean="0"/>
              <a:t>angioedém</a:t>
            </a:r>
            <a:r>
              <a:rPr lang="cs-CZ" altLang="cs-CZ" sz="2200" dirty="0" smtClean="0"/>
              <a:t>, </a:t>
            </a:r>
            <a:r>
              <a:rPr lang="cs-CZ" altLang="cs-CZ" sz="2200" dirty="0" smtClean="0"/>
              <a:t>svědění </a:t>
            </a:r>
            <a:r>
              <a:rPr lang="cs-CZ" altLang="cs-CZ" sz="2200" dirty="0" smtClean="0"/>
              <a:t>a zarudnutí kůže</a:t>
            </a:r>
          </a:p>
          <a:p>
            <a:pPr lvl="1"/>
            <a:r>
              <a:rPr lang="cs-CZ" altLang="cs-CZ" sz="2200" dirty="0"/>
              <a:t>b</a:t>
            </a:r>
            <a:r>
              <a:rPr lang="cs-CZ" altLang="cs-CZ" sz="2200" dirty="0" smtClean="0"/>
              <a:t>ronchospazmus</a:t>
            </a:r>
            <a:r>
              <a:rPr lang="cs-CZ" altLang="cs-CZ" sz="2200" dirty="0" smtClean="0"/>
              <a:t>, pískoty, kašel, edém hrtanu, salivace</a:t>
            </a:r>
          </a:p>
          <a:p>
            <a:pPr lvl="1"/>
            <a:r>
              <a:rPr lang="cs-CZ" altLang="cs-CZ" sz="2200" dirty="0"/>
              <a:t>p</a:t>
            </a:r>
            <a:r>
              <a:rPr lang="cs-CZ" altLang="cs-CZ" sz="2200" dirty="0" smtClean="0"/>
              <a:t>achuť</a:t>
            </a:r>
            <a:r>
              <a:rPr lang="cs-CZ" altLang="cs-CZ" sz="2200" dirty="0" smtClean="0"/>
              <a:t>, otok jazyka a rtů, potíže s polykáním, nauzea, kolikovité bolesti, zvracení</a:t>
            </a:r>
          </a:p>
          <a:p>
            <a:pPr lvl="1"/>
            <a:r>
              <a:rPr lang="cs-CZ" altLang="cs-CZ" sz="2200" dirty="0"/>
              <a:t>h</a:t>
            </a:r>
            <a:r>
              <a:rPr lang="cs-CZ" altLang="cs-CZ" sz="2200" dirty="0" smtClean="0"/>
              <a:t>ypotenze</a:t>
            </a:r>
            <a:r>
              <a:rPr lang="cs-CZ" altLang="cs-CZ" sz="2200" dirty="0" smtClean="0"/>
              <a:t>, závrať, synkopa, bezvědomí</a:t>
            </a:r>
          </a:p>
          <a:p>
            <a:pPr lvl="1"/>
            <a:endParaRPr lang="en-US" altLang="cs-CZ" sz="2200" dirty="0" smtClean="0"/>
          </a:p>
          <a:p>
            <a:endParaRPr lang="cs-CZ" altLang="cs-CZ" sz="2200" dirty="0" smtClean="0"/>
          </a:p>
          <a:p>
            <a:endParaRPr lang="en-US" altLang="cs-CZ" sz="2200" dirty="0" smtClean="0"/>
          </a:p>
          <a:p>
            <a:endParaRPr lang="cs-CZ" altLang="cs-CZ" sz="2200" dirty="0" smtClean="0"/>
          </a:p>
        </p:txBody>
      </p:sp>
    </p:spTree>
    <p:extLst>
      <p:ext uri="{BB962C8B-B14F-4D97-AF65-F5344CB8AC3E}">
        <p14:creationId xmlns:p14="http://schemas.microsoft.com/office/powerpoint/2010/main" val="302482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/>
          </p:nvPr>
        </p:nvSpPr>
        <p:spPr>
          <a:xfrm>
            <a:off x="801159" y="219075"/>
            <a:ext cx="8596668" cy="1320800"/>
          </a:xfrm>
        </p:spPr>
        <p:txBody>
          <a:bodyPr/>
          <a:lstStyle/>
          <a:p>
            <a:r>
              <a:rPr lang="cs-CZ" altLang="cs-CZ" sz="3600" b="1" dirty="0" smtClean="0"/>
              <a:t>Terapie anafylaxe</a:t>
            </a:r>
          </a:p>
        </p:txBody>
      </p:sp>
      <p:sp>
        <p:nvSpPr>
          <p:cNvPr id="54275" name="Zástupný symbol pro obsah 2"/>
          <p:cNvSpPr>
            <a:spLocks noGrp="1"/>
          </p:cNvSpPr>
          <p:nvPr>
            <p:ph idx="1"/>
          </p:nvPr>
        </p:nvSpPr>
        <p:spPr>
          <a:xfrm>
            <a:off x="662519" y="1624013"/>
            <a:ext cx="8481482" cy="4411662"/>
          </a:xfrm>
        </p:spPr>
        <p:txBody>
          <a:bodyPr>
            <a:normAutofit/>
          </a:bodyPr>
          <a:lstStyle/>
          <a:p>
            <a:pPr>
              <a:lnSpc>
                <a:spcPts val="2600"/>
              </a:lnSpc>
              <a:spcAft>
                <a:spcPts val="300"/>
              </a:spcAft>
            </a:pPr>
            <a:r>
              <a:rPr lang="cs-CZ" altLang="cs-CZ" sz="2200" dirty="0" smtClean="0">
                <a:solidFill>
                  <a:schemeClr val="tx1"/>
                </a:solidFill>
              </a:rPr>
              <a:t>poloha pacienta: vleže s elevací dolních končetin, ale při dušnosti nebo zvracení poloha v polosedě s elevací dolních končetin</a:t>
            </a:r>
          </a:p>
          <a:p>
            <a:pPr>
              <a:lnSpc>
                <a:spcPts val="2600"/>
              </a:lnSpc>
              <a:spcAft>
                <a:spcPts val="300"/>
              </a:spcAft>
            </a:pPr>
            <a:r>
              <a:rPr lang="cs-CZ" altLang="cs-CZ" sz="2200" dirty="0">
                <a:solidFill>
                  <a:schemeClr val="tx1"/>
                </a:solidFill>
              </a:rPr>
              <a:t>a</a:t>
            </a:r>
            <a:r>
              <a:rPr lang="cs-CZ" altLang="cs-CZ" sz="2200" dirty="0" smtClean="0">
                <a:solidFill>
                  <a:schemeClr val="tx1"/>
                </a:solidFill>
              </a:rPr>
              <a:t>kutní aplikace adrenalinu i. m. do zevní plochy středu stehna u ambulantních i hospitalizovaných nemocných v dávce 10 mikrogramů/ kg, (lepší k zapamatování je 0,1 miligramu v 0,1 ml na 10 kg hmotnosti) jednotlivá maximální dávka je 0,5 mg (tj. Adrenalin </a:t>
            </a:r>
            <a:r>
              <a:rPr lang="cs-CZ" altLang="cs-CZ" sz="2200" dirty="0" err="1" smtClean="0">
                <a:solidFill>
                  <a:schemeClr val="tx1"/>
                </a:solidFill>
              </a:rPr>
              <a:t>inj</a:t>
            </a:r>
            <a:r>
              <a:rPr lang="cs-CZ" altLang="cs-CZ" sz="2200" dirty="0" smtClean="0">
                <a:solidFill>
                  <a:schemeClr val="tx1"/>
                </a:solidFill>
              </a:rPr>
              <a:t>. 1:1000 0,5 ml) i opakovaně po 5-15 minutách podle klinické odpovědi</a:t>
            </a:r>
          </a:p>
          <a:p>
            <a:pPr>
              <a:lnSpc>
                <a:spcPts val="2600"/>
              </a:lnSpc>
              <a:spcAft>
                <a:spcPts val="300"/>
              </a:spcAft>
            </a:pPr>
            <a:r>
              <a:rPr lang="cs-CZ" altLang="cs-CZ" sz="2200" dirty="0">
                <a:solidFill>
                  <a:schemeClr val="tx1"/>
                </a:solidFill>
              </a:rPr>
              <a:t>a</a:t>
            </a:r>
            <a:r>
              <a:rPr lang="cs-CZ" altLang="cs-CZ" sz="2200" dirty="0" smtClean="0">
                <a:solidFill>
                  <a:schemeClr val="tx1"/>
                </a:solidFill>
              </a:rPr>
              <a:t>utoinjektor </a:t>
            </a:r>
            <a:r>
              <a:rPr lang="cs-CZ" altLang="cs-CZ" sz="2200" dirty="0" smtClean="0">
                <a:solidFill>
                  <a:schemeClr val="tx1"/>
                </a:solidFill>
              </a:rPr>
              <a:t>(</a:t>
            </a:r>
            <a:r>
              <a:rPr lang="cs-CZ" altLang="cs-CZ" sz="2200" dirty="0" err="1" smtClean="0">
                <a:solidFill>
                  <a:schemeClr val="tx1"/>
                </a:solidFill>
              </a:rPr>
              <a:t>Epipen</a:t>
            </a:r>
            <a:r>
              <a:rPr lang="cs-CZ" altLang="cs-CZ" sz="2200" dirty="0" smtClean="0">
                <a:solidFill>
                  <a:schemeClr val="tx1"/>
                </a:solidFill>
              </a:rPr>
              <a:t>, </a:t>
            </a:r>
            <a:r>
              <a:rPr lang="cs-CZ" altLang="cs-CZ" sz="2200" dirty="0" err="1" smtClean="0">
                <a:solidFill>
                  <a:schemeClr val="tx1"/>
                </a:solidFill>
              </a:rPr>
              <a:t>Emerade</a:t>
            </a:r>
            <a:r>
              <a:rPr lang="cs-CZ" altLang="cs-CZ" sz="2200" dirty="0" smtClean="0">
                <a:solidFill>
                  <a:schemeClr val="tx1"/>
                </a:solidFill>
              </a:rPr>
              <a:t>)</a:t>
            </a:r>
          </a:p>
          <a:p>
            <a:pPr lvl="1">
              <a:lnSpc>
                <a:spcPts val="2600"/>
              </a:lnSpc>
              <a:spcAft>
                <a:spcPts val="300"/>
              </a:spcAft>
            </a:pPr>
            <a:r>
              <a:rPr lang="cs-CZ" altLang="cs-CZ" sz="2200" dirty="0" smtClean="0">
                <a:solidFill>
                  <a:schemeClr val="tx1"/>
                </a:solidFill>
              </a:rPr>
              <a:t>0,15 mg u dětí do 25 kg</a:t>
            </a:r>
          </a:p>
          <a:p>
            <a:pPr lvl="1">
              <a:lnSpc>
                <a:spcPts val="2600"/>
              </a:lnSpc>
              <a:spcAft>
                <a:spcPts val="300"/>
              </a:spcAft>
            </a:pPr>
            <a:r>
              <a:rPr lang="cs-CZ" altLang="cs-CZ" sz="2200" dirty="0" smtClean="0">
                <a:solidFill>
                  <a:schemeClr val="tx1"/>
                </a:solidFill>
              </a:rPr>
              <a:t>0,3 mg nad 25 kg a dospělých</a:t>
            </a:r>
          </a:p>
          <a:p>
            <a:pPr lvl="1">
              <a:lnSpc>
                <a:spcPts val="2600"/>
              </a:lnSpc>
              <a:spcAft>
                <a:spcPts val="300"/>
              </a:spcAft>
            </a:pPr>
            <a:endParaRPr lang="cs-CZ" altLang="cs-CZ" sz="2200" dirty="0" smtClean="0">
              <a:solidFill>
                <a:schemeClr val="tx1"/>
              </a:solidFill>
            </a:endParaRPr>
          </a:p>
          <a:p>
            <a:endParaRPr lang="cs-CZ" altLang="cs-CZ" sz="2200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sz="2200" dirty="0" smtClean="0">
              <a:solidFill>
                <a:schemeClr val="tx1"/>
              </a:solidFill>
            </a:endParaRPr>
          </a:p>
          <a:p>
            <a:endParaRPr lang="en-US" altLang="cs-CZ" sz="2200" dirty="0" smtClean="0">
              <a:solidFill>
                <a:schemeClr val="tx1"/>
              </a:solidFill>
            </a:endParaRPr>
          </a:p>
          <a:p>
            <a:endParaRPr lang="cs-CZ" altLang="cs-CZ" sz="2200" dirty="0" smtClean="0">
              <a:solidFill>
                <a:schemeClr val="tx1"/>
              </a:solidFill>
            </a:endParaRPr>
          </a:p>
          <a:p>
            <a:endParaRPr lang="en-US" altLang="cs-CZ" sz="2200" dirty="0" smtClean="0">
              <a:solidFill>
                <a:schemeClr val="tx1"/>
              </a:solidFill>
            </a:endParaRPr>
          </a:p>
          <a:p>
            <a:endParaRPr lang="cs-CZ" altLang="cs-CZ" sz="2200" dirty="0" smtClean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195" y="4283074"/>
            <a:ext cx="3913806" cy="203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504951"/>
            <a:ext cx="8596668" cy="4536412"/>
          </a:xfrm>
        </p:spPr>
        <p:txBody>
          <a:bodyPr>
            <a:normAutofit/>
          </a:bodyPr>
          <a:lstStyle/>
          <a:p>
            <a:r>
              <a:rPr lang="cs-CZ" sz="2200" dirty="0"/>
              <a:t>a</a:t>
            </a:r>
            <a:r>
              <a:rPr lang="cs-CZ" sz="2200" dirty="0" smtClean="0"/>
              <a:t>plikace glukokortikoidu </a:t>
            </a:r>
            <a:endParaRPr lang="cs-CZ" sz="2200" dirty="0" smtClean="0"/>
          </a:p>
          <a:p>
            <a:pPr lvl="1"/>
            <a:r>
              <a:rPr lang="cs-CZ" sz="2200" dirty="0" err="1"/>
              <a:t>h</a:t>
            </a:r>
            <a:r>
              <a:rPr lang="cs-CZ" sz="2200" dirty="0" err="1" smtClean="0"/>
              <a:t>ydrokortizon</a:t>
            </a:r>
            <a:r>
              <a:rPr lang="cs-CZ" sz="2200" dirty="0" smtClean="0"/>
              <a:t> 200 mg</a:t>
            </a:r>
          </a:p>
          <a:p>
            <a:pPr lvl="1"/>
            <a:r>
              <a:rPr lang="cs-CZ" sz="2200" dirty="0" err="1"/>
              <a:t>m</a:t>
            </a:r>
            <a:r>
              <a:rPr lang="cs-CZ" sz="2200" dirty="0" err="1" smtClean="0"/>
              <a:t>ethylprednisolon</a:t>
            </a:r>
            <a:r>
              <a:rPr lang="cs-CZ" sz="2200" dirty="0" smtClean="0"/>
              <a:t> 40 mg</a:t>
            </a:r>
          </a:p>
          <a:p>
            <a:pPr lvl="1"/>
            <a:r>
              <a:rPr lang="cs-CZ" sz="2200" dirty="0" err="1"/>
              <a:t>d</a:t>
            </a:r>
            <a:r>
              <a:rPr lang="cs-CZ" sz="2200" dirty="0" err="1" smtClean="0"/>
              <a:t>examethason</a:t>
            </a:r>
            <a:r>
              <a:rPr lang="cs-CZ" sz="2200" dirty="0" smtClean="0"/>
              <a:t> 8 mg</a:t>
            </a:r>
          </a:p>
          <a:p>
            <a:r>
              <a:rPr lang="cs-CZ" sz="2200" dirty="0"/>
              <a:t>i</a:t>
            </a:r>
            <a:r>
              <a:rPr lang="cs-CZ" sz="2200" dirty="0" smtClean="0"/>
              <a:t>njekční </a:t>
            </a:r>
            <a:r>
              <a:rPr lang="cs-CZ" sz="2200" dirty="0" smtClean="0"/>
              <a:t>aplikace antihistaminika</a:t>
            </a:r>
          </a:p>
          <a:p>
            <a:r>
              <a:rPr lang="cs-CZ" sz="2200" dirty="0" err="1"/>
              <a:t>o</a:t>
            </a:r>
            <a:r>
              <a:rPr lang="cs-CZ" sz="2200" dirty="0" err="1" smtClean="0"/>
              <a:t>xygenoterapie</a:t>
            </a:r>
            <a:endParaRPr lang="cs-CZ" sz="2200" dirty="0" smtClean="0"/>
          </a:p>
          <a:p>
            <a:r>
              <a:rPr lang="cs-CZ" sz="2200" dirty="0"/>
              <a:t>z</a:t>
            </a:r>
            <a:r>
              <a:rPr lang="cs-CZ" sz="2200" dirty="0" smtClean="0"/>
              <a:t>ajištění </a:t>
            </a:r>
            <a:r>
              <a:rPr lang="cs-CZ" sz="2200" dirty="0" smtClean="0"/>
              <a:t>životních funkcí</a:t>
            </a:r>
          </a:p>
          <a:p>
            <a:r>
              <a:rPr lang="cs-CZ" sz="2200" dirty="0"/>
              <a:t>m</a:t>
            </a:r>
            <a:r>
              <a:rPr lang="cs-CZ" sz="2200" dirty="0" smtClean="0"/>
              <a:t>ožné </a:t>
            </a:r>
            <a:r>
              <a:rPr lang="cs-CZ" sz="2200" dirty="0" smtClean="0"/>
              <a:t>podání inhalačního </a:t>
            </a:r>
            <a:r>
              <a:rPr lang="cs-CZ" sz="2200" dirty="0" err="1" smtClean="0"/>
              <a:t>salbutamolu</a:t>
            </a:r>
            <a:r>
              <a:rPr lang="cs-CZ" sz="2200" dirty="0" smtClean="0"/>
              <a:t> při astmatickém záchvatu</a:t>
            </a:r>
          </a:p>
          <a:p>
            <a:r>
              <a:rPr lang="cs-CZ" sz="2200" dirty="0" smtClean="0"/>
              <a:t>ry</a:t>
            </a:r>
            <a:r>
              <a:rPr lang="cs-CZ" sz="2200" dirty="0" smtClean="0"/>
              <a:t>chlý </a:t>
            </a:r>
            <a:r>
              <a:rPr lang="cs-CZ" sz="2200" dirty="0" smtClean="0"/>
              <a:t>transport do nemocnice i v případě zvládnutí anafylaxe</a:t>
            </a:r>
          </a:p>
          <a:p>
            <a:pPr lvl="1"/>
            <a:endParaRPr lang="cs-CZ" sz="2200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01159" y="219075"/>
            <a:ext cx="8596668" cy="1320800"/>
          </a:xfrm>
        </p:spPr>
        <p:txBody>
          <a:bodyPr/>
          <a:lstStyle/>
          <a:p>
            <a:r>
              <a:rPr lang="cs-CZ" altLang="cs-CZ" sz="3600" b="1" dirty="0" smtClean="0"/>
              <a:t>Terapie anafylaxe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289" y="1082675"/>
            <a:ext cx="2702101" cy="270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4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 err="1" smtClean="0"/>
              <a:t>Předlékařská</a:t>
            </a:r>
            <a:r>
              <a:rPr lang="cs-CZ" altLang="cs-CZ" sz="3200" b="1" dirty="0" smtClean="0"/>
              <a:t> první pomoc - pohotovostní balíček</a:t>
            </a:r>
          </a:p>
        </p:txBody>
      </p:sp>
      <p:sp>
        <p:nvSpPr>
          <p:cNvPr id="57347" name="Zástupný symbol pro obsah 2"/>
          <p:cNvSpPr>
            <a:spLocks noGrp="1"/>
          </p:cNvSpPr>
          <p:nvPr>
            <p:ph idx="1"/>
          </p:nvPr>
        </p:nvSpPr>
        <p:spPr>
          <a:xfrm>
            <a:off x="1601998" y="1835130"/>
            <a:ext cx="8024282" cy="4411662"/>
          </a:xfrm>
        </p:spPr>
        <p:txBody>
          <a:bodyPr>
            <a:normAutofit/>
          </a:bodyPr>
          <a:lstStyle/>
          <a:p>
            <a:r>
              <a:rPr lang="cs-CZ" altLang="cs-CZ" sz="2400" dirty="0" err="1" smtClean="0"/>
              <a:t>E</a:t>
            </a:r>
            <a:r>
              <a:rPr lang="cs-CZ" altLang="cs-CZ" sz="2400" dirty="0" err="1" smtClean="0"/>
              <a:t>pipen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inj</a:t>
            </a:r>
            <a:r>
              <a:rPr lang="cs-CZ" altLang="cs-CZ" sz="2400" dirty="0" smtClean="0"/>
              <a:t>. (0,15 nebo 0,3 mg)</a:t>
            </a:r>
          </a:p>
          <a:p>
            <a:r>
              <a:rPr lang="cs-CZ" altLang="cs-CZ" sz="2400" dirty="0" err="1" smtClean="0"/>
              <a:t>D</a:t>
            </a:r>
            <a:r>
              <a:rPr lang="cs-CZ" altLang="cs-CZ" sz="2400" dirty="0" err="1" smtClean="0"/>
              <a:t>ithiaden</a:t>
            </a:r>
            <a:r>
              <a:rPr lang="cs-CZ" altLang="cs-CZ" sz="2400" dirty="0" smtClean="0"/>
              <a:t> </a:t>
            </a:r>
            <a:r>
              <a:rPr lang="cs-CZ" altLang="cs-CZ" sz="2400" dirty="0" smtClean="0"/>
              <a:t>1 </a:t>
            </a:r>
            <a:r>
              <a:rPr lang="cs-CZ" altLang="cs-CZ" sz="2400" dirty="0" err="1" smtClean="0"/>
              <a:t>tbl</a:t>
            </a:r>
            <a:r>
              <a:rPr lang="cs-CZ" altLang="cs-CZ" sz="2400" dirty="0" smtClean="0"/>
              <a:t>.</a:t>
            </a:r>
          </a:p>
          <a:p>
            <a:r>
              <a:rPr lang="cs-CZ" altLang="cs-CZ" sz="2400" dirty="0" err="1" smtClean="0"/>
              <a:t>P</a:t>
            </a:r>
            <a:r>
              <a:rPr lang="cs-CZ" altLang="cs-CZ" sz="2400" dirty="0" err="1" smtClean="0"/>
              <a:t>rednison</a:t>
            </a:r>
            <a:r>
              <a:rPr lang="cs-CZ" altLang="cs-CZ" sz="2400" dirty="0" smtClean="0"/>
              <a:t> </a:t>
            </a:r>
            <a:r>
              <a:rPr lang="cs-CZ" altLang="cs-CZ" sz="2400" dirty="0" smtClean="0"/>
              <a:t>2 </a:t>
            </a:r>
            <a:r>
              <a:rPr lang="cs-CZ" altLang="cs-CZ" sz="2400" dirty="0" err="1" smtClean="0"/>
              <a:t>tbl</a:t>
            </a:r>
            <a:r>
              <a:rPr lang="cs-CZ" altLang="cs-CZ" sz="2400" dirty="0" smtClean="0"/>
              <a:t>. á 20 mg nebo </a:t>
            </a:r>
            <a:r>
              <a:rPr lang="cs-CZ" altLang="cs-CZ" sz="2400" dirty="0" err="1" smtClean="0"/>
              <a:t>Rectodelt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supp</a:t>
            </a:r>
            <a:r>
              <a:rPr lang="cs-CZ" altLang="cs-CZ" sz="2400" dirty="0" smtClean="0"/>
              <a:t>.</a:t>
            </a:r>
          </a:p>
          <a:p>
            <a:r>
              <a:rPr lang="cs-CZ" altLang="cs-CZ" sz="2400" dirty="0" err="1" smtClean="0"/>
              <a:t>Ventolin</a:t>
            </a:r>
            <a:r>
              <a:rPr lang="cs-CZ" altLang="cs-CZ" sz="2400" dirty="0" smtClean="0"/>
              <a:t> nebo </a:t>
            </a:r>
            <a:r>
              <a:rPr lang="cs-CZ" altLang="cs-CZ" sz="2400" dirty="0" err="1" smtClean="0"/>
              <a:t>Ecosal</a:t>
            </a:r>
            <a:r>
              <a:rPr lang="cs-CZ" altLang="cs-CZ" sz="2400" dirty="0" smtClean="0"/>
              <a:t>  + inhalační nástavec</a:t>
            </a:r>
          </a:p>
          <a:p>
            <a:r>
              <a:rPr lang="cs-CZ" altLang="cs-CZ" sz="2400" dirty="0" smtClean="0"/>
              <a:t>návod k použití</a:t>
            </a:r>
          </a:p>
          <a:p>
            <a:r>
              <a:rPr lang="cs-CZ" altLang="cs-CZ" sz="2400" dirty="0" smtClean="0"/>
              <a:t>vždy zavolat RZP (tel. 112, 155)</a:t>
            </a:r>
          </a:p>
          <a:p>
            <a:pPr>
              <a:buFont typeface="Wingdings" pitchFamily="2" charset="2"/>
              <a:buNone/>
            </a:pPr>
            <a:endParaRPr lang="en-US" altLang="cs-CZ" sz="2400" dirty="0" smtClean="0"/>
          </a:p>
          <a:p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05477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52" y="837024"/>
            <a:ext cx="5347326" cy="536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0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-1793319" y="4324049"/>
            <a:ext cx="7766936" cy="1646302"/>
          </a:xfrm>
        </p:spPr>
        <p:txBody>
          <a:bodyPr/>
          <a:lstStyle/>
          <a:p>
            <a:r>
              <a:rPr lang="cs-CZ" sz="6000" b="1" dirty="0" smtClean="0"/>
              <a:t>ANTIEMETIKA</a:t>
            </a:r>
            <a:endParaRPr lang="cs-CZ" sz="6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038577"/>
            <a:ext cx="3810000" cy="1981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17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6049" y="1508836"/>
            <a:ext cx="8596668" cy="3880773"/>
          </a:xfrm>
        </p:spPr>
        <p:txBody>
          <a:bodyPr>
            <a:normAutofit/>
          </a:bodyPr>
          <a:lstStyle/>
          <a:p>
            <a:r>
              <a:rPr lang="cs-CZ" sz="2400" dirty="0"/>
              <a:t>p</a:t>
            </a:r>
            <a:r>
              <a:rPr lang="cs-CZ" sz="2400" dirty="0" smtClean="0"/>
              <a:t>o </a:t>
            </a:r>
            <a:r>
              <a:rPr lang="cs-CZ" sz="2400" dirty="0" smtClean="0"/>
              <a:t>uvolnění rychle metabolizován:</a:t>
            </a:r>
          </a:p>
          <a:p>
            <a:pPr lvl="1"/>
            <a:r>
              <a:rPr lang="cs-CZ" sz="2400" dirty="0"/>
              <a:t>h</a:t>
            </a:r>
            <a:r>
              <a:rPr lang="cs-CZ" sz="2400" dirty="0" smtClean="0"/>
              <a:t>istamin-N-</a:t>
            </a:r>
            <a:r>
              <a:rPr lang="cs-CZ" sz="2400" dirty="0" err="1" smtClean="0"/>
              <a:t>methyltransferáza</a:t>
            </a:r>
            <a:endParaRPr lang="cs-CZ" sz="2400" dirty="0" smtClean="0"/>
          </a:p>
          <a:p>
            <a:pPr lvl="1"/>
            <a:r>
              <a:rPr lang="cs-CZ" sz="2400" dirty="0" err="1"/>
              <a:t>d</a:t>
            </a:r>
            <a:r>
              <a:rPr lang="cs-CZ" sz="2400" dirty="0" err="1" smtClean="0"/>
              <a:t>iaminooxidáza</a:t>
            </a:r>
            <a:endParaRPr lang="cs-CZ" sz="2400" dirty="0" smtClean="0"/>
          </a:p>
          <a:p>
            <a:pPr lvl="1"/>
            <a:r>
              <a:rPr lang="cs-CZ" sz="2400" dirty="0"/>
              <a:t>m</a:t>
            </a:r>
            <a:r>
              <a:rPr lang="cs-CZ" sz="2400" dirty="0" smtClean="0"/>
              <a:t>onoaminooxidáza B</a:t>
            </a:r>
          </a:p>
          <a:p>
            <a:pPr lvl="1"/>
            <a:r>
              <a:rPr lang="cs-CZ" sz="2400" dirty="0" err="1"/>
              <a:t>a</a:t>
            </a:r>
            <a:r>
              <a:rPr lang="cs-CZ" sz="2400" dirty="0" err="1" smtClean="0"/>
              <a:t>ldehydehydrogenáza</a:t>
            </a:r>
            <a:endParaRPr lang="cs-CZ" sz="2400" dirty="0" smtClean="0"/>
          </a:p>
          <a:p>
            <a:r>
              <a:rPr lang="cs-CZ" sz="2400" dirty="0"/>
              <a:t>k</a:t>
            </a:r>
            <a:r>
              <a:rPr lang="cs-CZ" sz="2400" dirty="0" smtClean="0"/>
              <a:t>oncentrace </a:t>
            </a:r>
            <a:r>
              <a:rPr lang="cs-CZ" sz="2400" dirty="0" smtClean="0"/>
              <a:t>v plazmě v </a:t>
            </a:r>
            <a:r>
              <a:rPr lang="cs-CZ" sz="2400" dirty="0" err="1" smtClean="0"/>
              <a:t>nm</a:t>
            </a:r>
            <a:r>
              <a:rPr lang="cs-CZ" sz="2400" dirty="0" smtClean="0"/>
              <a:t>/l</a:t>
            </a:r>
            <a:endParaRPr lang="cs-CZ" sz="24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13521" y="191311"/>
            <a:ext cx="8596668" cy="1320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Histamin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189" y="257088"/>
            <a:ext cx="5764477" cy="633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6598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 smtClean="0"/>
              <a:t>Emeze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3112" y="1477108"/>
            <a:ext cx="5889574" cy="4709203"/>
          </a:xfrm>
        </p:spPr>
        <p:txBody>
          <a:bodyPr>
            <a:normAutofit fontScale="92500" lnSpcReduction="10000"/>
          </a:bodyPr>
          <a:lstStyle/>
          <a:p>
            <a:r>
              <a:rPr lang="cs-CZ" sz="2200" dirty="0"/>
              <a:t>o</a:t>
            </a:r>
            <a:r>
              <a:rPr lang="cs-CZ" sz="2200" dirty="0" smtClean="0"/>
              <a:t>branný </a:t>
            </a:r>
            <a:r>
              <a:rPr lang="cs-CZ" sz="2200" dirty="0" smtClean="0"/>
              <a:t>reflex spuštěný různými podněty:</a:t>
            </a:r>
          </a:p>
          <a:p>
            <a:pPr lvl="1"/>
            <a:r>
              <a:rPr lang="cs-CZ" sz="2200" dirty="0"/>
              <a:t>t</a:t>
            </a:r>
            <a:r>
              <a:rPr lang="cs-CZ" sz="2200" dirty="0" smtClean="0"/>
              <a:t>oxiny</a:t>
            </a:r>
            <a:endParaRPr lang="cs-CZ" sz="2200" dirty="0" smtClean="0"/>
          </a:p>
          <a:p>
            <a:pPr lvl="1"/>
            <a:r>
              <a:rPr lang="cs-CZ" sz="2200" dirty="0"/>
              <a:t>j</a:t>
            </a:r>
            <a:r>
              <a:rPr lang="cs-CZ" sz="2200" dirty="0" smtClean="0"/>
              <a:t>edy</a:t>
            </a:r>
            <a:endParaRPr lang="cs-CZ" sz="2200" dirty="0" smtClean="0"/>
          </a:p>
          <a:p>
            <a:pPr lvl="1"/>
            <a:r>
              <a:rPr lang="cs-CZ" sz="2200" dirty="0"/>
              <a:t>l</a:t>
            </a:r>
            <a:r>
              <a:rPr lang="cs-CZ" sz="2200" dirty="0" smtClean="0"/>
              <a:t>éčiva </a:t>
            </a:r>
            <a:r>
              <a:rPr lang="cs-CZ" sz="2200" dirty="0" smtClean="0"/>
              <a:t>(cytostatika)</a:t>
            </a:r>
          </a:p>
          <a:p>
            <a:pPr lvl="1"/>
            <a:r>
              <a:rPr lang="cs-CZ" sz="2200" dirty="0"/>
              <a:t>s</a:t>
            </a:r>
            <a:r>
              <a:rPr lang="cs-CZ" sz="2200" dirty="0" smtClean="0"/>
              <a:t>enzorické </a:t>
            </a:r>
            <a:r>
              <a:rPr lang="cs-CZ" sz="2200" dirty="0" smtClean="0"/>
              <a:t>podněty</a:t>
            </a:r>
          </a:p>
          <a:p>
            <a:pPr lvl="1"/>
            <a:r>
              <a:rPr lang="cs-CZ" sz="2200" dirty="0"/>
              <a:t>k</a:t>
            </a:r>
            <a:r>
              <a:rPr lang="cs-CZ" sz="2200" dirty="0" smtClean="0"/>
              <a:t>inetózy</a:t>
            </a:r>
            <a:endParaRPr lang="cs-CZ" sz="2200" dirty="0" smtClean="0"/>
          </a:p>
          <a:p>
            <a:pPr lvl="1"/>
            <a:r>
              <a:rPr lang="cs-CZ" sz="2200" dirty="0"/>
              <a:t>g</a:t>
            </a:r>
            <a:r>
              <a:rPr lang="cs-CZ" sz="2200" dirty="0" smtClean="0"/>
              <a:t>ravidita</a:t>
            </a:r>
            <a:endParaRPr lang="cs-CZ" sz="2200" dirty="0" smtClean="0"/>
          </a:p>
          <a:p>
            <a:pPr lvl="1"/>
            <a:r>
              <a:rPr lang="cs-CZ" sz="2200" dirty="0"/>
              <a:t>m</a:t>
            </a:r>
            <a:r>
              <a:rPr lang="cs-CZ" sz="2200" dirty="0" smtClean="0"/>
              <a:t>igréna</a:t>
            </a:r>
            <a:endParaRPr lang="cs-CZ" sz="2200" dirty="0" smtClean="0"/>
          </a:p>
          <a:p>
            <a:pPr lvl="1"/>
            <a:r>
              <a:rPr lang="cs-CZ" sz="2200" dirty="0"/>
              <a:t>s</a:t>
            </a:r>
            <a:r>
              <a:rPr lang="cs-CZ" sz="2200" dirty="0" smtClean="0"/>
              <a:t>tres</a:t>
            </a:r>
            <a:endParaRPr lang="cs-CZ" sz="2200" dirty="0" smtClean="0"/>
          </a:p>
          <a:p>
            <a:pPr lvl="1"/>
            <a:r>
              <a:rPr lang="cs-CZ" sz="2200" dirty="0" smtClean="0"/>
              <a:t>…</a:t>
            </a:r>
          </a:p>
          <a:p>
            <a:pPr marL="457200" lvl="1" indent="0">
              <a:buNone/>
            </a:pPr>
            <a:r>
              <a:rPr lang="cs-CZ" sz="2200" dirty="0" err="1"/>
              <a:t>f</a:t>
            </a:r>
            <a:r>
              <a:rPr lang="cs-CZ" sz="2200" dirty="0" err="1" smtClean="0"/>
              <a:t>act</a:t>
            </a:r>
            <a:r>
              <a:rPr lang="cs-CZ" sz="2200" dirty="0" smtClean="0"/>
              <a:t>: vomitorium je latinský termín pro rychlý odchod diváků z divadla</a:t>
            </a:r>
            <a:endParaRPr lang="cs-CZ" sz="2200" dirty="0" smtClean="0"/>
          </a:p>
          <a:p>
            <a:pPr lvl="1"/>
            <a:endParaRPr lang="cs-CZ" sz="2200" dirty="0" smtClean="0"/>
          </a:p>
          <a:p>
            <a:pPr lvl="1"/>
            <a:endParaRPr lang="cs-CZ" sz="2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13" y="4109157"/>
            <a:ext cx="5111487" cy="2748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3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Spouštěcí mechanizmy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659467"/>
            <a:ext cx="9223022" cy="5198533"/>
          </a:xfrm>
        </p:spPr>
        <p:txBody>
          <a:bodyPr>
            <a:normAutofit/>
          </a:bodyPr>
          <a:lstStyle/>
          <a:p>
            <a:r>
              <a:rPr lang="cs-CZ" sz="2200" b="1" dirty="0" smtClean="0"/>
              <a:t>1. </a:t>
            </a:r>
            <a:r>
              <a:rPr lang="cs-CZ" sz="2200" b="1" dirty="0"/>
              <a:t>Chemorecepční spouštěcí zóna (</a:t>
            </a:r>
            <a:r>
              <a:rPr lang="cs-CZ" sz="2200" b="1" dirty="0" smtClean="0"/>
              <a:t>CHSZ, area </a:t>
            </a:r>
            <a:r>
              <a:rPr lang="cs-CZ" sz="2200" b="1" dirty="0" err="1"/>
              <a:t>postrema</a:t>
            </a:r>
            <a:r>
              <a:rPr lang="cs-CZ" sz="2200" b="1" dirty="0"/>
              <a:t>)</a:t>
            </a:r>
          </a:p>
          <a:p>
            <a:pPr lvl="1"/>
            <a:r>
              <a:rPr lang="cs-CZ" sz="2200" dirty="0"/>
              <a:t>s</a:t>
            </a:r>
            <a:r>
              <a:rPr lang="cs-CZ" sz="2200" dirty="0" smtClean="0"/>
              <a:t>ignály </a:t>
            </a:r>
            <a:r>
              <a:rPr lang="cs-CZ" sz="2200" dirty="0" smtClean="0"/>
              <a:t>z </a:t>
            </a:r>
            <a:r>
              <a:rPr lang="cs-CZ" sz="2200" dirty="0"/>
              <a:t>GIT </a:t>
            </a:r>
            <a:r>
              <a:rPr lang="cs-CZ" sz="2200" dirty="0" smtClean="0"/>
              <a:t>→ zprostředkovány serotoninem přes </a:t>
            </a:r>
            <a:r>
              <a:rPr lang="cs-CZ" sz="2200" dirty="0" err="1" smtClean="0"/>
              <a:t>enterochromafinní</a:t>
            </a:r>
            <a:r>
              <a:rPr lang="cs-CZ" sz="2200" dirty="0" smtClean="0"/>
              <a:t> buňky → aferentní vagové dráhy</a:t>
            </a:r>
          </a:p>
          <a:p>
            <a:pPr lvl="1"/>
            <a:r>
              <a:rPr lang="cs-CZ" sz="2200" dirty="0"/>
              <a:t>s</a:t>
            </a:r>
            <a:r>
              <a:rPr lang="cs-CZ" sz="2200" dirty="0" smtClean="0"/>
              <a:t>ignály </a:t>
            </a:r>
            <a:r>
              <a:rPr lang="cs-CZ" sz="2200" dirty="0" smtClean="0"/>
              <a:t>z krve → toxiny, léčiva</a:t>
            </a:r>
          </a:p>
          <a:p>
            <a:r>
              <a:rPr lang="cs-CZ" sz="2200" b="1" dirty="0" smtClean="0"/>
              <a:t>2. Centrum pro zvracení (CZ, retikulární formace v </a:t>
            </a:r>
            <a:r>
              <a:rPr lang="cs-CZ" sz="2200" b="1" dirty="0" err="1" smtClean="0"/>
              <a:t>medulle</a:t>
            </a:r>
            <a:r>
              <a:rPr lang="cs-CZ" sz="2200" b="1" dirty="0" smtClean="0"/>
              <a:t>)</a:t>
            </a:r>
          </a:p>
          <a:p>
            <a:pPr lvl="1"/>
            <a:r>
              <a:rPr lang="cs-CZ" sz="2200" dirty="0"/>
              <a:t>vagová a </a:t>
            </a:r>
            <a:r>
              <a:rPr lang="cs-CZ" sz="2200" dirty="0" err="1" smtClean="0"/>
              <a:t>symp</a:t>
            </a:r>
            <a:r>
              <a:rPr lang="cs-CZ" sz="2200" dirty="0" smtClean="0"/>
              <a:t>. </a:t>
            </a:r>
            <a:r>
              <a:rPr lang="cs-CZ" sz="2200" dirty="0" err="1"/>
              <a:t>aferentace</a:t>
            </a:r>
            <a:r>
              <a:rPr lang="cs-CZ" sz="2200" dirty="0"/>
              <a:t>, vestibulární </a:t>
            </a:r>
            <a:r>
              <a:rPr lang="cs-CZ" sz="2200" dirty="0" smtClean="0"/>
              <a:t>aparát, </a:t>
            </a:r>
            <a:r>
              <a:rPr lang="cs-CZ" sz="2200" dirty="0"/>
              <a:t>nitrolebeční tlak, těhotenství, psychogenní vlivy, záněty, roztažení peritonea, opožděné vyprazdňování </a:t>
            </a:r>
            <a:r>
              <a:rPr lang="cs-CZ" sz="2200" dirty="0" smtClean="0"/>
              <a:t>žaludku</a:t>
            </a:r>
          </a:p>
          <a:p>
            <a:r>
              <a:rPr lang="cs-CZ" sz="2200" dirty="0" smtClean="0"/>
              <a:t>3</a:t>
            </a:r>
            <a:r>
              <a:rPr lang="cs-CZ" sz="2200" dirty="0"/>
              <a:t>. </a:t>
            </a:r>
            <a:r>
              <a:rPr lang="cs-CZ" sz="2200" b="1" dirty="0"/>
              <a:t>Eferentní hlavové nervy </a:t>
            </a:r>
            <a:r>
              <a:rPr lang="cs-CZ" sz="2200" b="1" dirty="0" smtClean="0"/>
              <a:t>VIII-X</a:t>
            </a:r>
          </a:p>
          <a:p>
            <a:pPr lvl="1"/>
            <a:r>
              <a:rPr lang="cs-CZ" sz="2200" dirty="0"/>
              <a:t>uzávěr sfinkterů </a:t>
            </a:r>
            <a:r>
              <a:rPr lang="cs-CZ" sz="2200" dirty="0" smtClean="0"/>
              <a:t>pyloru a epiglottis, </a:t>
            </a:r>
            <a:r>
              <a:rPr lang="cs-CZ" sz="2200" dirty="0"/>
              <a:t>otevírání kardie, kontrakce bránice a abdominálních svalů</a:t>
            </a:r>
          </a:p>
          <a:p>
            <a:pPr lvl="1"/>
            <a:endParaRPr lang="cs-CZ" sz="2200" b="1" dirty="0"/>
          </a:p>
          <a:p>
            <a:endParaRPr lang="cs-CZ" sz="2200" dirty="0"/>
          </a:p>
          <a:p>
            <a:pPr lvl="1"/>
            <a:endParaRPr lang="cs-CZ" sz="2200" dirty="0"/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207614" y="1794933"/>
            <a:ext cx="457200" cy="1806223"/>
          </a:xfrm>
          <a:prstGeom prst="curvedRightArrow">
            <a:avLst>
              <a:gd name="adj1" fmla="val 50000"/>
              <a:gd name="adj2" fmla="val 100000"/>
              <a:gd name="adj3" fmla="val 33333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Candara" panose="020E0502030303020204" pitchFamily="34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20134" y="3714044"/>
            <a:ext cx="457200" cy="1715911"/>
          </a:xfrm>
          <a:prstGeom prst="curvedRightArrow">
            <a:avLst>
              <a:gd name="adj1" fmla="val 50000"/>
              <a:gd name="adj2" fmla="val 100000"/>
              <a:gd name="adj3" fmla="val 33333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Candara" panose="020E05020303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171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3370" cy="6858000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/>
          <a:stretch/>
        </p:blipFill>
        <p:spPr>
          <a:xfrm>
            <a:off x="6413370" y="0"/>
            <a:ext cx="577863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235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NT zprostředkující zvracení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4089" y="1930400"/>
            <a:ext cx="8596668" cy="3880773"/>
          </a:xfrm>
        </p:spPr>
        <p:txBody>
          <a:bodyPr>
            <a:normAutofit/>
          </a:bodyPr>
          <a:lstStyle/>
          <a:p>
            <a:r>
              <a:rPr lang="cs-CZ" sz="2200" dirty="0"/>
              <a:t>s</a:t>
            </a:r>
            <a:r>
              <a:rPr lang="cs-CZ" sz="2200" dirty="0" smtClean="0"/>
              <a:t>erotonin </a:t>
            </a:r>
            <a:r>
              <a:rPr lang="cs-CZ" sz="2200" dirty="0" smtClean="0"/>
              <a:t>– 5-HT</a:t>
            </a:r>
            <a:r>
              <a:rPr lang="cs-CZ" sz="2200" baseline="-25000" dirty="0" smtClean="0"/>
              <a:t>3</a:t>
            </a:r>
            <a:r>
              <a:rPr lang="cs-CZ" sz="2200" dirty="0" smtClean="0"/>
              <a:t> </a:t>
            </a:r>
            <a:r>
              <a:rPr lang="cs-CZ" sz="2200" dirty="0"/>
              <a:t>receptory</a:t>
            </a:r>
          </a:p>
          <a:p>
            <a:r>
              <a:rPr lang="cs-CZ" sz="2200" dirty="0"/>
              <a:t>s</a:t>
            </a:r>
            <a:r>
              <a:rPr lang="cs-CZ" sz="2200" dirty="0" smtClean="0"/>
              <a:t>ubstance </a:t>
            </a:r>
            <a:r>
              <a:rPr lang="cs-CZ" sz="2200" dirty="0"/>
              <a:t>P – NK-1 receptory</a:t>
            </a:r>
          </a:p>
          <a:p>
            <a:r>
              <a:rPr lang="cs-CZ" sz="2200" dirty="0"/>
              <a:t>d</a:t>
            </a:r>
            <a:r>
              <a:rPr lang="cs-CZ" sz="2200" dirty="0" smtClean="0"/>
              <a:t>opamin </a:t>
            </a:r>
            <a:r>
              <a:rPr lang="cs-CZ" sz="2200" dirty="0"/>
              <a:t>- D</a:t>
            </a:r>
            <a:r>
              <a:rPr lang="cs-CZ" sz="2200" baseline="-25000" dirty="0"/>
              <a:t>2 </a:t>
            </a:r>
            <a:r>
              <a:rPr lang="cs-CZ" sz="2200" dirty="0"/>
              <a:t>receptory</a:t>
            </a:r>
          </a:p>
          <a:p>
            <a:r>
              <a:rPr lang="cs-CZ" sz="2200" dirty="0"/>
              <a:t>h</a:t>
            </a:r>
            <a:r>
              <a:rPr lang="cs-CZ" sz="2200" dirty="0" smtClean="0"/>
              <a:t>istamin </a:t>
            </a:r>
            <a:r>
              <a:rPr lang="cs-CZ" sz="2200" dirty="0"/>
              <a:t>- H</a:t>
            </a:r>
            <a:r>
              <a:rPr lang="cs-CZ" sz="2200" baseline="-25000" dirty="0"/>
              <a:t>1</a:t>
            </a:r>
            <a:r>
              <a:rPr lang="cs-CZ" sz="2200" dirty="0"/>
              <a:t> receptory</a:t>
            </a:r>
          </a:p>
          <a:p>
            <a:r>
              <a:rPr lang="cs-CZ" sz="2200" dirty="0"/>
              <a:t>a</a:t>
            </a:r>
            <a:r>
              <a:rPr lang="cs-CZ" sz="2200" dirty="0" smtClean="0"/>
              <a:t>cetylcholin </a:t>
            </a:r>
            <a:r>
              <a:rPr lang="cs-CZ" sz="2200" dirty="0"/>
              <a:t>- M receptory</a:t>
            </a:r>
          </a:p>
          <a:p>
            <a:r>
              <a:rPr lang="cs-CZ" sz="2200" dirty="0"/>
              <a:t>e</a:t>
            </a:r>
            <a:r>
              <a:rPr lang="cs-CZ" sz="2200" dirty="0" smtClean="0"/>
              <a:t>nkefalin </a:t>
            </a:r>
            <a:r>
              <a:rPr lang="cs-CZ" sz="2200" dirty="0"/>
              <a:t>(+</a:t>
            </a:r>
            <a:r>
              <a:rPr lang="cs-CZ" sz="2200" dirty="0" err="1"/>
              <a:t>opioidy</a:t>
            </a:r>
            <a:r>
              <a:rPr lang="cs-CZ" sz="2200" dirty="0"/>
              <a:t>) - </a:t>
            </a:r>
            <a:r>
              <a:rPr lang="cs-CZ" altLang="cs-CZ" sz="2200" dirty="0">
                <a:sym typeface="Symbol" pitchFamily="18" charset="2"/>
              </a:rPr>
              <a:t>, , </a:t>
            </a:r>
            <a:r>
              <a:rPr lang="cs-CZ" altLang="cs-CZ" sz="2200" dirty="0" smtClean="0">
                <a:sym typeface="Symbol" pitchFamily="18" charset="2"/>
              </a:rPr>
              <a:t></a:t>
            </a:r>
            <a:r>
              <a:rPr lang="cs-CZ" sz="2200" dirty="0" smtClean="0"/>
              <a:t> </a:t>
            </a:r>
            <a:r>
              <a:rPr lang="cs-CZ" sz="2200" dirty="0"/>
              <a:t>receptory</a:t>
            </a:r>
          </a:p>
          <a:p>
            <a:r>
              <a:rPr lang="cs-CZ" sz="2200" dirty="0"/>
              <a:t>GABA	</a:t>
            </a:r>
            <a:endParaRPr lang="cs-CZ" sz="2200" dirty="0" smtClean="0"/>
          </a:p>
          <a:p>
            <a:r>
              <a:rPr lang="cs-CZ" sz="2200" dirty="0" err="1"/>
              <a:t>e</a:t>
            </a:r>
            <a:r>
              <a:rPr lang="cs-CZ" sz="2200" dirty="0" err="1" smtClean="0"/>
              <a:t>ndokanabinoidy</a:t>
            </a:r>
            <a:endParaRPr lang="cs-CZ" sz="2200" dirty="0"/>
          </a:p>
          <a:p>
            <a:endParaRPr lang="cs-CZ" sz="2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64" y="16933"/>
            <a:ext cx="2040777" cy="148466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33" y="1267591"/>
            <a:ext cx="3906131" cy="21732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258" y="1982961"/>
            <a:ext cx="2489976" cy="11553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798" y="3720147"/>
            <a:ext cx="2091267" cy="113102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512" y="3510893"/>
            <a:ext cx="2384778" cy="9638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65" y="5546308"/>
            <a:ext cx="3538970" cy="131169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964" y="5433011"/>
            <a:ext cx="2578575" cy="85952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33" y="4917409"/>
            <a:ext cx="2511570" cy="18886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73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Emetika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1934" y="1438100"/>
            <a:ext cx="8912888" cy="5323944"/>
          </a:xfrm>
        </p:spPr>
        <p:txBody>
          <a:bodyPr>
            <a:normAutofit lnSpcReduction="10000"/>
          </a:bodyPr>
          <a:lstStyle/>
          <a:p>
            <a:r>
              <a:rPr lang="cs-CZ" sz="2200" dirty="0"/>
              <a:t>d</a:t>
            </a:r>
            <a:r>
              <a:rPr lang="cs-CZ" sz="2200" dirty="0" smtClean="0"/>
              <a:t>nes </a:t>
            </a:r>
            <a:r>
              <a:rPr lang="cs-CZ" sz="2200" dirty="0"/>
              <a:t>omezené indikace: odvykaní alkoholizmu, terapie intoxikací (pacient při vědomí!)</a:t>
            </a:r>
          </a:p>
          <a:p>
            <a:r>
              <a:rPr lang="cs-CZ" sz="2200" b="1" dirty="0"/>
              <a:t>a</a:t>
            </a:r>
            <a:r>
              <a:rPr lang="cs-CZ" sz="2200" b="1" dirty="0" smtClean="0"/>
              <a:t>pomorfin</a:t>
            </a:r>
            <a:endParaRPr lang="cs-CZ" sz="2200" b="1" dirty="0"/>
          </a:p>
          <a:p>
            <a:pPr lvl="1"/>
            <a:r>
              <a:rPr lang="cs-CZ" sz="2200" dirty="0"/>
              <a:t>s</a:t>
            </a:r>
            <a:r>
              <a:rPr lang="cs-CZ" sz="2200" dirty="0" smtClean="0"/>
              <a:t>timulace </a:t>
            </a:r>
            <a:r>
              <a:rPr lang="cs-CZ" sz="2200" dirty="0"/>
              <a:t>D</a:t>
            </a:r>
            <a:r>
              <a:rPr lang="cs-CZ" sz="2200" baseline="-25000" dirty="0"/>
              <a:t>2</a:t>
            </a:r>
            <a:r>
              <a:rPr lang="cs-CZ" sz="2200" dirty="0"/>
              <a:t> </a:t>
            </a:r>
            <a:r>
              <a:rPr lang="cs-CZ" sz="2200" dirty="0" err="1"/>
              <a:t>rp</a:t>
            </a:r>
            <a:r>
              <a:rPr lang="cs-CZ" sz="2200" dirty="0"/>
              <a:t> v CHSZ, 5-10 mg s. c</a:t>
            </a:r>
            <a:r>
              <a:rPr lang="cs-CZ" sz="2200" dirty="0" smtClean="0"/>
              <a:t>.</a:t>
            </a:r>
          </a:p>
          <a:p>
            <a:pPr lvl="1"/>
            <a:r>
              <a:rPr lang="cs-CZ" sz="2200" dirty="0"/>
              <a:t>v</a:t>
            </a:r>
            <a:r>
              <a:rPr lang="cs-CZ" sz="2200" dirty="0" smtClean="0"/>
              <a:t> ČR pouze jako </a:t>
            </a:r>
            <a:r>
              <a:rPr lang="cs-CZ" sz="2200" dirty="0" err="1" smtClean="0"/>
              <a:t>antiparkinsonikum</a:t>
            </a:r>
            <a:r>
              <a:rPr lang="cs-CZ" sz="2200" dirty="0" smtClean="0"/>
              <a:t> (vždy kombinace s </a:t>
            </a:r>
            <a:r>
              <a:rPr lang="cs-CZ" sz="2200" dirty="0" err="1" smtClean="0"/>
              <a:t>domperidonem</a:t>
            </a:r>
            <a:r>
              <a:rPr lang="cs-CZ" sz="2200" dirty="0" smtClean="0"/>
              <a:t>)</a:t>
            </a:r>
            <a:endParaRPr lang="cs-CZ" sz="2200" dirty="0"/>
          </a:p>
          <a:p>
            <a:pPr lvl="1"/>
            <a:r>
              <a:rPr lang="cs-CZ" altLang="cs-CZ" sz="2200" b="1" dirty="0"/>
              <a:t>NÚ:</a:t>
            </a:r>
            <a:r>
              <a:rPr lang="cs-CZ" altLang="cs-CZ" sz="2200" dirty="0"/>
              <a:t> závratě, útlum, hypotenze, euforie, kóma, zřídka KVS kolaps</a:t>
            </a:r>
          </a:p>
          <a:p>
            <a:r>
              <a:rPr lang="cs-CZ" altLang="cs-CZ" sz="2200" b="1" dirty="0"/>
              <a:t>e</a:t>
            </a:r>
            <a:r>
              <a:rPr lang="cs-CZ" altLang="cs-CZ" sz="2200" b="1" dirty="0" smtClean="0"/>
              <a:t>metin</a:t>
            </a:r>
            <a:endParaRPr lang="cs-CZ" altLang="cs-CZ" sz="2200" b="1" dirty="0"/>
          </a:p>
          <a:p>
            <a:pPr lvl="1"/>
            <a:r>
              <a:rPr lang="cs-CZ" altLang="cs-CZ" sz="2200" dirty="0"/>
              <a:t>alkaloid </a:t>
            </a:r>
            <a:r>
              <a:rPr lang="cs-CZ" altLang="cs-CZ" sz="2200" dirty="0" err="1"/>
              <a:t>Cephaelis</a:t>
            </a:r>
            <a:r>
              <a:rPr lang="cs-CZ" altLang="cs-CZ" sz="2200" dirty="0"/>
              <a:t> </a:t>
            </a:r>
            <a:r>
              <a:rPr lang="cs-CZ" altLang="cs-CZ" sz="2200" dirty="0" err="1" smtClean="0"/>
              <a:t>ipecacuanha</a:t>
            </a:r>
            <a:endParaRPr lang="cs-CZ" altLang="cs-CZ" sz="2200" dirty="0" smtClean="0"/>
          </a:p>
          <a:p>
            <a:pPr lvl="1"/>
            <a:r>
              <a:rPr lang="cs-CZ" altLang="cs-CZ" sz="2200" dirty="0" smtClean="0"/>
              <a:t>10-15 mg</a:t>
            </a:r>
          </a:p>
          <a:p>
            <a:r>
              <a:rPr lang="cs-CZ" altLang="cs-CZ" sz="2400" b="1" dirty="0" err="1"/>
              <a:t>d</a:t>
            </a:r>
            <a:r>
              <a:rPr lang="cs-CZ" altLang="cs-CZ" sz="2400" b="1" dirty="0" err="1" smtClean="0"/>
              <a:t>isulfiram</a:t>
            </a:r>
            <a:endParaRPr lang="cs-CZ" altLang="cs-CZ" sz="2400" b="1" dirty="0" smtClean="0"/>
          </a:p>
          <a:p>
            <a:pPr lvl="1"/>
            <a:r>
              <a:rPr lang="cs-CZ" altLang="cs-CZ" sz="2200" b="1" dirty="0" smtClean="0"/>
              <a:t>MÚ: </a:t>
            </a:r>
            <a:r>
              <a:rPr lang="cs-CZ" altLang="cs-CZ" sz="2200" dirty="0"/>
              <a:t>i</a:t>
            </a:r>
            <a:r>
              <a:rPr lang="cs-CZ" altLang="cs-CZ" sz="2200" dirty="0" smtClean="0"/>
              <a:t>nhibice </a:t>
            </a:r>
            <a:r>
              <a:rPr lang="cs-CZ" altLang="cs-CZ" sz="2200" dirty="0" err="1" smtClean="0"/>
              <a:t>aldehyddehydrogenázy</a:t>
            </a:r>
            <a:endParaRPr lang="cs-CZ" altLang="cs-CZ" sz="2200" dirty="0" smtClean="0"/>
          </a:p>
          <a:p>
            <a:pPr lvl="1"/>
            <a:r>
              <a:rPr lang="cs-CZ" altLang="cs-CZ" sz="2200" dirty="0"/>
              <a:t>t</a:t>
            </a:r>
            <a:r>
              <a:rPr lang="cs-CZ" altLang="cs-CZ" sz="2200" dirty="0" smtClean="0"/>
              <a:t>erapie </a:t>
            </a:r>
            <a:r>
              <a:rPr lang="cs-CZ" altLang="cs-CZ" sz="2200" dirty="0" smtClean="0"/>
              <a:t>alkoholizmu</a:t>
            </a:r>
          </a:p>
          <a:p>
            <a:pPr lvl="1"/>
            <a:endParaRPr lang="cs-CZ" altLang="cs-CZ" sz="2200" b="1" dirty="0"/>
          </a:p>
          <a:p>
            <a:pPr lvl="1"/>
            <a:endParaRPr lang="cs-CZ" altLang="cs-CZ" sz="2000" dirty="0"/>
          </a:p>
          <a:p>
            <a:pPr lvl="1"/>
            <a:endParaRPr lang="cs-CZ" sz="20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511" y="4411133"/>
            <a:ext cx="3262489" cy="24468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4" y="-1"/>
            <a:ext cx="2960916" cy="2220687"/>
          </a:xfrm>
          <a:prstGeom prst="rect">
            <a:avLst/>
          </a:prstGeom>
        </p:spPr>
      </p:pic>
      <p:pic>
        <p:nvPicPr>
          <p:cNvPr id="6" name="Picture 7" descr="http://files.alkoholik.webnode.cz/200000002-3186432804/antabus_mediu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611" y="4295317"/>
            <a:ext cx="1196975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23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447" y="2160588"/>
            <a:ext cx="3556000" cy="3880773"/>
          </a:xfrm>
        </p:spPr>
        <p:txBody>
          <a:bodyPr>
            <a:normAutofit/>
          </a:bodyPr>
          <a:lstStyle/>
          <a:p>
            <a:r>
              <a:rPr lang="cs-CZ" sz="2200" b="1" dirty="0"/>
              <a:t>a</a:t>
            </a:r>
            <a:r>
              <a:rPr lang="cs-CZ" sz="2200" b="1" dirty="0" smtClean="0"/>
              <a:t>ntiemetika</a:t>
            </a:r>
            <a:endParaRPr lang="cs-CZ" sz="2200" b="1" dirty="0" smtClean="0"/>
          </a:p>
          <a:p>
            <a:pPr lvl="1"/>
            <a:r>
              <a:rPr lang="cs-CZ" sz="2200" dirty="0"/>
              <a:t>a</a:t>
            </a:r>
            <a:r>
              <a:rPr lang="cs-CZ" sz="2200" dirty="0" smtClean="0"/>
              <a:t>ntagonisté </a:t>
            </a:r>
            <a:r>
              <a:rPr lang="cs-CZ" sz="2200" dirty="0" smtClean="0"/>
              <a:t>5-HT</a:t>
            </a:r>
            <a:r>
              <a:rPr lang="cs-CZ" sz="2200" baseline="-25000" dirty="0" smtClean="0"/>
              <a:t>3</a:t>
            </a:r>
          </a:p>
          <a:p>
            <a:pPr lvl="1"/>
            <a:r>
              <a:rPr lang="cs-CZ" sz="2200" dirty="0"/>
              <a:t>a</a:t>
            </a:r>
            <a:r>
              <a:rPr lang="cs-CZ" sz="2200" dirty="0" smtClean="0"/>
              <a:t>ntagonisté </a:t>
            </a:r>
            <a:r>
              <a:rPr lang="cs-CZ" sz="2200" dirty="0" smtClean="0"/>
              <a:t>NK-1</a:t>
            </a:r>
          </a:p>
          <a:p>
            <a:pPr lvl="1"/>
            <a:r>
              <a:rPr lang="cs-CZ" sz="2200" dirty="0"/>
              <a:t>n</a:t>
            </a:r>
            <a:r>
              <a:rPr lang="cs-CZ" sz="2200" dirty="0" smtClean="0"/>
              <a:t>euroleptika</a:t>
            </a:r>
            <a:endParaRPr lang="cs-CZ" sz="2200" dirty="0" smtClean="0"/>
          </a:p>
          <a:p>
            <a:pPr lvl="1"/>
            <a:r>
              <a:rPr lang="cs-CZ" sz="2200" dirty="0" err="1"/>
              <a:t>k</a:t>
            </a:r>
            <a:r>
              <a:rPr lang="cs-CZ" sz="2200" dirty="0" err="1" smtClean="0"/>
              <a:t>anabinoidy</a:t>
            </a:r>
            <a:endParaRPr lang="cs-CZ" sz="2200" dirty="0" smtClean="0"/>
          </a:p>
          <a:p>
            <a:pPr lvl="1"/>
            <a:r>
              <a:rPr lang="cs-CZ" sz="2200" dirty="0" smtClean="0"/>
              <a:t>zázvor</a:t>
            </a:r>
          </a:p>
          <a:p>
            <a:pPr lvl="1"/>
            <a:endParaRPr lang="cs-CZ" sz="2200" b="1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273780" y="2187574"/>
            <a:ext cx="287866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b="1" dirty="0" err="1"/>
              <a:t>p</a:t>
            </a:r>
            <a:r>
              <a:rPr lang="cs-CZ" sz="2200" b="1" dirty="0" err="1" smtClean="0"/>
              <a:t>rokinetika</a:t>
            </a:r>
            <a:endParaRPr lang="cs-CZ" sz="2200" b="1" dirty="0" smtClean="0"/>
          </a:p>
          <a:p>
            <a:pPr lvl="1"/>
            <a:r>
              <a:rPr lang="cs-CZ" sz="2200" dirty="0" err="1"/>
              <a:t>m</a:t>
            </a:r>
            <a:r>
              <a:rPr lang="cs-CZ" sz="2200" dirty="0" err="1" smtClean="0"/>
              <a:t>etoklopramid</a:t>
            </a:r>
            <a:endParaRPr lang="cs-CZ" sz="2200" dirty="0" smtClean="0"/>
          </a:p>
          <a:p>
            <a:pPr lvl="1"/>
            <a:r>
              <a:rPr lang="cs-CZ" sz="2200" dirty="0" err="1"/>
              <a:t>d</a:t>
            </a:r>
            <a:r>
              <a:rPr lang="cs-CZ" sz="2200" dirty="0" err="1" smtClean="0"/>
              <a:t>omperidon</a:t>
            </a:r>
            <a:endParaRPr lang="cs-CZ" sz="2200" dirty="0" smtClean="0"/>
          </a:p>
          <a:p>
            <a:pPr lvl="1"/>
            <a:endParaRPr lang="cs-CZ" sz="2200" b="1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6152446" y="2160588"/>
            <a:ext cx="360115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b="1" dirty="0" err="1"/>
              <a:t>a</a:t>
            </a:r>
            <a:r>
              <a:rPr lang="cs-CZ" sz="2200" b="1" dirty="0" err="1" smtClean="0"/>
              <a:t>ntivertiginóza</a:t>
            </a:r>
            <a:endParaRPr lang="cs-CZ" sz="2200" b="1" dirty="0" smtClean="0"/>
          </a:p>
          <a:p>
            <a:pPr lvl="1"/>
            <a:r>
              <a:rPr lang="cs-CZ" sz="2200" dirty="0" smtClean="0"/>
              <a:t>H</a:t>
            </a:r>
            <a:r>
              <a:rPr lang="cs-CZ" sz="2200" baseline="-25000" dirty="0" smtClean="0"/>
              <a:t>1</a:t>
            </a:r>
            <a:r>
              <a:rPr lang="cs-CZ" sz="2200" dirty="0" smtClean="0"/>
              <a:t> antihistaminika</a:t>
            </a:r>
          </a:p>
          <a:p>
            <a:pPr lvl="1"/>
            <a:r>
              <a:rPr lang="cs-CZ" sz="2200" dirty="0"/>
              <a:t>b</a:t>
            </a:r>
            <a:r>
              <a:rPr lang="cs-CZ" sz="2200" dirty="0" smtClean="0"/>
              <a:t>lokátory </a:t>
            </a:r>
            <a:r>
              <a:rPr lang="cs-CZ" sz="2200" dirty="0" smtClean="0"/>
              <a:t>kalciových kanálů</a:t>
            </a:r>
          </a:p>
          <a:p>
            <a:pPr lvl="1"/>
            <a:r>
              <a:rPr lang="cs-CZ" sz="2200" dirty="0" err="1" smtClean="0"/>
              <a:t>parasympatolytika</a:t>
            </a:r>
            <a:endParaRPr lang="cs-CZ" sz="2200" dirty="0" smtClean="0"/>
          </a:p>
          <a:p>
            <a:pPr lvl="1"/>
            <a:r>
              <a:rPr lang="cs-CZ" sz="2200" dirty="0" err="1" smtClean="0"/>
              <a:t>sulpirid</a:t>
            </a:r>
            <a:endParaRPr lang="cs-CZ" sz="2200" dirty="0" smtClean="0"/>
          </a:p>
          <a:p>
            <a:pPr lvl="1"/>
            <a:endParaRPr lang="cs-CZ" sz="2200" b="1" dirty="0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pPr algn="ctr"/>
            <a:r>
              <a:rPr lang="cs-CZ" b="1" dirty="0" smtClean="0"/>
              <a:t>Přehled</a:t>
            </a:r>
            <a:endParaRPr lang="cs-CZ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807067" y="5439242"/>
            <a:ext cx="6206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Podávat vždy pouze při známé příčině zvracení. Symptomatické podávání u zvracení neznámě etiologie může vést k prodlevě ve stanovení správné dg.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2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5422" y="587022"/>
            <a:ext cx="9143999" cy="1320800"/>
          </a:xfrm>
        </p:spPr>
        <p:txBody>
          <a:bodyPr/>
          <a:lstStyle/>
          <a:p>
            <a:r>
              <a:rPr lang="cs-CZ" b="1" dirty="0" smtClean="0"/>
              <a:t>Antagonisté 5-HT</a:t>
            </a:r>
            <a:r>
              <a:rPr lang="cs-CZ" b="1" baseline="-25000" dirty="0" smtClean="0"/>
              <a:t>3</a:t>
            </a:r>
            <a:r>
              <a:rPr lang="cs-CZ" b="1" dirty="0" smtClean="0"/>
              <a:t> receptorů – „</a:t>
            </a:r>
            <a:r>
              <a:rPr lang="cs-CZ" b="1" dirty="0" err="1" smtClean="0"/>
              <a:t>setrony</a:t>
            </a:r>
            <a:r>
              <a:rPr lang="cs-CZ" b="1" dirty="0" smtClean="0"/>
              <a:t>“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577" y="1607930"/>
            <a:ext cx="9793049" cy="3880773"/>
          </a:xfrm>
        </p:spPr>
        <p:txBody>
          <a:bodyPr>
            <a:normAutofit/>
          </a:bodyPr>
          <a:lstStyle/>
          <a:p>
            <a:r>
              <a:rPr lang="cs-CZ" sz="2200" b="1" dirty="0" smtClean="0"/>
              <a:t>MÚ: </a:t>
            </a:r>
            <a:r>
              <a:rPr lang="cs-CZ" sz="2200" dirty="0" smtClean="0"/>
              <a:t>Blokace 5-HT</a:t>
            </a:r>
            <a:r>
              <a:rPr lang="cs-CZ" sz="2200" baseline="-25000" dirty="0" smtClean="0"/>
              <a:t>3</a:t>
            </a:r>
            <a:r>
              <a:rPr lang="cs-CZ" sz="2200" dirty="0" smtClean="0"/>
              <a:t> receptorů v CSZ, na periferií + tlumení vagových drah</a:t>
            </a:r>
          </a:p>
          <a:p>
            <a:r>
              <a:rPr lang="cs-CZ" sz="2200" b="1" dirty="0" smtClean="0"/>
              <a:t>I: </a:t>
            </a:r>
            <a:r>
              <a:rPr lang="cs-CZ" sz="2200" dirty="0" smtClean="0"/>
              <a:t>akutní </a:t>
            </a:r>
            <a:r>
              <a:rPr lang="cs-CZ" sz="2200" dirty="0" err="1" smtClean="0"/>
              <a:t>emeze</a:t>
            </a:r>
            <a:r>
              <a:rPr lang="cs-CZ" sz="2200" dirty="0" smtClean="0"/>
              <a:t> </a:t>
            </a:r>
            <a:r>
              <a:rPr lang="cs-CZ" sz="2200" dirty="0" smtClean="0"/>
              <a:t>po </a:t>
            </a:r>
            <a:r>
              <a:rPr lang="cs-CZ" sz="2200" dirty="0" err="1" smtClean="0"/>
              <a:t>chemo</a:t>
            </a:r>
            <a:r>
              <a:rPr lang="cs-CZ" sz="2200" dirty="0" smtClean="0"/>
              <a:t>/</a:t>
            </a:r>
            <a:r>
              <a:rPr lang="cs-CZ" sz="2200" dirty="0" err="1" smtClean="0"/>
              <a:t>rádioterapii</a:t>
            </a:r>
            <a:r>
              <a:rPr lang="cs-CZ" sz="2200" dirty="0" smtClean="0"/>
              <a:t> (do 24 hodin), </a:t>
            </a:r>
            <a:r>
              <a:rPr lang="cs-CZ" sz="2200" dirty="0" smtClean="0"/>
              <a:t>postoperační </a:t>
            </a:r>
            <a:r>
              <a:rPr lang="cs-CZ" sz="2200" dirty="0" err="1" smtClean="0"/>
              <a:t>emeze</a:t>
            </a:r>
            <a:endParaRPr lang="cs-CZ" sz="2200" dirty="0" smtClean="0"/>
          </a:p>
          <a:p>
            <a:r>
              <a:rPr lang="cs-CZ" sz="2200" b="1" dirty="0" smtClean="0"/>
              <a:t>NÚ: </a:t>
            </a:r>
            <a:r>
              <a:rPr lang="cs-CZ" sz="2200" dirty="0" smtClean="0"/>
              <a:t>flush, hypotenze</a:t>
            </a:r>
            <a:r>
              <a:rPr lang="cs-CZ" sz="2200" dirty="0" smtClean="0"/>
              <a:t>, </a:t>
            </a:r>
            <a:r>
              <a:rPr lang="cs-CZ" sz="2200" dirty="0" err="1" smtClean="0"/>
              <a:t>cefalgie</a:t>
            </a:r>
            <a:r>
              <a:rPr lang="cs-CZ" sz="2200" dirty="0" smtClean="0"/>
              <a:t>, prodloužení QT (</a:t>
            </a:r>
            <a:r>
              <a:rPr lang="cs-CZ" sz="2200" dirty="0" smtClean="0"/>
              <a:t>O)</a:t>
            </a:r>
          </a:p>
          <a:p>
            <a:r>
              <a:rPr lang="cs-CZ" sz="2200" b="1" dirty="0" err="1" smtClean="0"/>
              <a:t>ondansetron</a:t>
            </a:r>
            <a:r>
              <a:rPr lang="cs-CZ" sz="2200" b="1" dirty="0" smtClean="0"/>
              <a:t>, </a:t>
            </a:r>
            <a:r>
              <a:rPr lang="cs-CZ" sz="2200" b="1" dirty="0" err="1" smtClean="0"/>
              <a:t>granisetron</a:t>
            </a:r>
            <a:r>
              <a:rPr lang="cs-CZ" sz="2200" b="1" dirty="0" smtClean="0"/>
              <a:t>, </a:t>
            </a:r>
            <a:r>
              <a:rPr lang="cs-CZ" sz="2200" b="1" dirty="0" err="1" smtClean="0"/>
              <a:t>palonosetron</a:t>
            </a:r>
            <a:r>
              <a:rPr lang="cs-CZ" sz="2200" b="1" dirty="0" smtClean="0"/>
              <a:t>, </a:t>
            </a:r>
            <a:r>
              <a:rPr lang="cs-CZ" sz="2200" strike="sngStrike" dirty="0" err="1" smtClean="0"/>
              <a:t>dolasetron</a:t>
            </a:r>
            <a:r>
              <a:rPr lang="cs-CZ" sz="2200" strike="sngStrike" dirty="0" smtClean="0"/>
              <a:t>, </a:t>
            </a:r>
            <a:r>
              <a:rPr lang="cs-CZ" sz="2200" strike="sngStrike" dirty="0" err="1" smtClean="0"/>
              <a:t>tropisetron</a:t>
            </a:r>
            <a:endParaRPr lang="cs-CZ" sz="2200" strike="sngStrike" dirty="0" smtClean="0"/>
          </a:p>
          <a:p>
            <a:r>
              <a:rPr lang="cs-CZ" sz="2200" dirty="0"/>
              <a:t>č</a:t>
            </a:r>
            <a:r>
              <a:rPr lang="cs-CZ" sz="2200" dirty="0" smtClean="0"/>
              <a:t>astá kombinace s </a:t>
            </a:r>
            <a:r>
              <a:rPr lang="cs-CZ" sz="2200" dirty="0" err="1" smtClean="0"/>
              <a:t>pitanty</a:t>
            </a:r>
            <a:r>
              <a:rPr lang="cs-CZ" sz="2200" dirty="0" smtClean="0"/>
              <a:t> a </a:t>
            </a:r>
            <a:r>
              <a:rPr lang="cs-CZ" sz="2200" dirty="0" err="1" smtClean="0"/>
              <a:t>dexametazonem</a:t>
            </a:r>
            <a:r>
              <a:rPr lang="cs-CZ" sz="2200" dirty="0" smtClean="0"/>
              <a:t> – </a:t>
            </a:r>
            <a:r>
              <a:rPr lang="cs-CZ" sz="2200" dirty="0" err="1" smtClean="0"/>
              <a:t>potenciace</a:t>
            </a:r>
            <a:r>
              <a:rPr lang="cs-CZ" sz="2200" dirty="0" smtClean="0"/>
              <a:t> účinku</a:t>
            </a:r>
            <a:endParaRPr lang="cs-CZ" sz="2200" dirty="0" smtClean="0"/>
          </a:p>
          <a:p>
            <a:pPr marL="0" indent="0">
              <a:buNone/>
            </a:pPr>
            <a:endParaRPr lang="cs-CZ" sz="2200" dirty="0" smtClean="0"/>
          </a:p>
          <a:p>
            <a:pPr marL="0" indent="0">
              <a:buNone/>
            </a:pPr>
            <a:r>
              <a:rPr lang="cs-CZ" sz="2200" dirty="0" err="1" smtClean="0"/>
              <a:t>Fact</a:t>
            </a:r>
            <a:r>
              <a:rPr lang="cs-CZ" sz="2200" dirty="0" smtClean="0"/>
              <a:t>: </a:t>
            </a:r>
            <a:r>
              <a:rPr lang="cs-CZ" sz="2200" dirty="0" err="1" smtClean="0"/>
              <a:t>ondansetron</a:t>
            </a:r>
            <a:r>
              <a:rPr lang="cs-CZ" sz="2200" dirty="0" smtClean="0"/>
              <a:t> s </a:t>
            </a:r>
            <a:r>
              <a:rPr lang="cs-CZ" sz="2200" dirty="0" err="1" smtClean="0"/>
              <a:t>haloperidolem</a:t>
            </a:r>
            <a:r>
              <a:rPr lang="cs-CZ" sz="2200" dirty="0" smtClean="0"/>
              <a:t> působí proti negativním psychotickým příznakům</a:t>
            </a:r>
            <a:endParaRPr lang="cs-CZ" sz="22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35" y="4883080"/>
            <a:ext cx="225107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022" y="4790609"/>
            <a:ext cx="3798711" cy="18708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688" y="4790609"/>
            <a:ext cx="3457575" cy="2067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371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Antagonisté </a:t>
            </a:r>
            <a:r>
              <a:rPr lang="cs-CZ" b="1" dirty="0" smtClean="0"/>
              <a:t>NK-1 receptorů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6028" y="1545742"/>
            <a:ext cx="9144708" cy="3880773"/>
          </a:xfrm>
        </p:spPr>
        <p:txBody>
          <a:bodyPr>
            <a:normAutofit/>
          </a:bodyPr>
          <a:lstStyle/>
          <a:p>
            <a:r>
              <a:rPr lang="cs-CZ" sz="2200" dirty="0" smtClean="0"/>
              <a:t>MÚ: antagonisté NK-1 </a:t>
            </a:r>
            <a:r>
              <a:rPr lang="cs-CZ" sz="2200" dirty="0" err="1" smtClean="0"/>
              <a:t>rp</a:t>
            </a:r>
            <a:r>
              <a:rPr lang="cs-CZ" sz="2200" dirty="0" smtClean="0"/>
              <a:t> v CSZ, CZ a GIT </a:t>
            </a:r>
          </a:p>
          <a:p>
            <a:r>
              <a:rPr lang="cs-CZ" sz="2200" dirty="0" smtClean="0"/>
              <a:t>I: součást kombinované terapie při chemoterapii</a:t>
            </a:r>
          </a:p>
          <a:p>
            <a:r>
              <a:rPr lang="cs-CZ" sz="2200" dirty="0"/>
              <a:t>NÚ: </a:t>
            </a:r>
            <a:r>
              <a:rPr lang="cs-CZ" sz="2200" dirty="0" err="1" smtClean="0"/>
              <a:t>cefalgie</a:t>
            </a:r>
            <a:r>
              <a:rPr lang="cs-CZ" sz="2200" dirty="0" smtClean="0"/>
              <a:t>, nechutenství, zácpa, dyspepsie</a:t>
            </a:r>
            <a:r>
              <a:rPr lang="cs-CZ" sz="2200" dirty="0"/>
              <a:t>, ↑ </a:t>
            </a:r>
            <a:r>
              <a:rPr lang="cs-CZ" sz="2200" dirty="0" smtClean="0"/>
              <a:t>ALT</a:t>
            </a:r>
          </a:p>
          <a:p>
            <a:r>
              <a:rPr lang="cs-CZ" sz="2200" b="1" dirty="0" err="1"/>
              <a:t>a</a:t>
            </a:r>
            <a:r>
              <a:rPr lang="cs-CZ" sz="2200" b="1" dirty="0" err="1" smtClean="0"/>
              <a:t>prepitant</a:t>
            </a:r>
            <a:r>
              <a:rPr lang="cs-CZ" sz="2200" b="1" dirty="0" smtClean="0"/>
              <a:t>, </a:t>
            </a:r>
            <a:r>
              <a:rPr lang="cs-CZ" sz="2200" b="1" dirty="0" err="1" smtClean="0"/>
              <a:t>fosaprepitant</a:t>
            </a:r>
            <a:r>
              <a:rPr lang="cs-CZ" sz="2200" b="1" dirty="0" smtClean="0"/>
              <a:t>, </a:t>
            </a:r>
            <a:r>
              <a:rPr lang="cs-CZ" sz="2200" b="1" dirty="0" err="1" smtClean="0"/>
              <a:t>netupitant</a:t>
            </a:r>
            <a:r>
              <a:rPr lang="cs-CZ" sz="2200" dirty="0" smtClean="0"/>
              <a:t>, </a:t>
            </a:r>
            <a:r>
              <a:rPr lang="cs-CZ" sz="2200" b="1" dirty="0" err="1" smtClean="0"/>
              <a:t>rolapitant</a:t>
            </a:r>
            <a:endParaRPr lang="cs-CZ" sz="2200" b="1" dirty="0" smtClean="0"/>
          </a:p>
          <a:p>
            <a:endParaRPr lang="cs-CZ" sz="2200" dirty="0" smtClean="0"/>
          </a:p>
          <a:p>
            <a:pPr marL="0" indent="0">
              <a:buNone/>
            </a:pPr>
            <a:r>
              <a:rPr lang="cs-CZ" sz="2200" dirty="0" err="1" smtClean="0"/>
              <a:t>Fact</a:t>
            </a:r>
            <a:r>
              <a:rPr lang="cs-CZ" sz="2200" dirty="0" smtClean="0"/>
              <a:t>: </a:t>
            </a:r>
            <a:r>
              <a:rPr lang="cs-CZ" sz="2200" dirty="0" err="1" smtClean="0"/>
              <a:t>pitanty</a:t>
            </a:r>
            <a:r>
              <a:rPr lang="cs-CZ" sz="2200" dirty="0" smtClean="0"/>
              <a:t> snižují biologickou dostupnost HAK ještě 2 měsíce po vysazení</a:t>
            </a:r>
            <a:endParaRPr lang="cs-CZ" sz="2200" dirty="0"/>
          </a:p>
          <a:p>
            <a:endParaRPr lang="cs-CZ" sz="2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031" y="4266936"/>
            <a:ext cx="4294011" cy="255595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50" y="4774053"/>
            <a:ext cx="2590800" cy="13049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091" y="4266936"/>
            <a:ext cx="1175934" cy="20463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26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Neuroleptika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9335910" cy="3880773"/>
          </a:xfrm>
        </p:spPr>
        <p:txBody>
          <a:bodyPr>
            <a:normAutofit fontScale="85000" lnSpcReduction="20000"/>
          </a:bodyPr>
          <a:lstStyle/>
          <a:p>
            <a:r>
              <a:rPr lang="cs-CZ" sz="2200" b="1" dirty="0" smtClean="0"/>
              <a:t>MÚ: </a:t>
            </a:r>
            <a:r>
              <a:rPr lang="cs-CZ" sz="2200" dirty="0" smtClean="0"/>
              <a:t>D2 antagonisté v CSZ a v GIT</a:t>
            </a:r>
          </a:p>
          <a:p>
            <a:r>
              <a:rPr lang="cs-CZ" sz="2200" dirty="0"/>
              <a:t>↓ D než u psychiatrických </a:t>
            </a:r>
            <a:r>
              <a:rPr lang="cs-CZ" sz="2200" dirty="0" smtClean="0"/>
              <a:t>indikací</a:t>
            </a:r>
          </a:p>
          <a:p>
            <a:r>
              <a:rPr lang="cs-CZ" sz="2200" dirty="0" err="1"/>
              <a:t>s</a:t>
            </a:r>
            <a:r>
              <a:rPr lang="cs-CZ" sz="2200" dirty="0" err="1" smtClean="0"/>
              <a:t>labši</a:t>
            </a:r>
            <a:r>
              <a:rPr lang="cs-CZ" sz="2200" dirty="0" smtClean="0"/>
              <a:t> antiemetika než </a:t>
            </a:r>
            <a:r>
              <a:rPr lang="cs-CZ" sz="2200" dirty="0" err="1" smtClean="0"/>
              <a:t>setrony</a:t>
            </a:r>
            <a:r>
              <a:rPr lang="cs-CZ" sz="2200" dirty="0" smtClean="0"/>
              <a:t> a </a:t>
            </a:r>
            <a:r>
              <a:rPr lang="cs-CZ" sz="2200" dirty="0" err="1" smtClean="0"/>
              <a:t>pitanty</a:t>
            </a:r>
            <a:endParaRPr lang="cs-CZ" sz="2200" dirty="0"/>
          </a:p>
          <a:p>
            <a:r>
              <a:rPr lang="cs-CZ" sz="2200" b="1" dirty="0"/>
              <a:t>I: </a:t>
            </a:r>
            <a:r>
              <a:rPr lang="cs-CZ" sz="2200" dirty="0" err="1"/>
              <a:t>emeze</a:t>
            </a:r>
            <a:r>
              <a:rPr lang="cs-CZ" sz="2200" dirty="0"/>
              <a:t> po </a:t>
            </a:r>
            <a:r>
              <a:rPr lang="cs-CZ" sz="2200" dirty="0" err="1"/>
              <a:t>chemo</a:t>
            </a:r>
            <a:r>
              <a:rPr lang="cs-CZ" sz="2200" dirty="0"/>
              <a:t>/</a:t>
            </a:r>
            <a:r>
              <a:rPr lang="cs-CZ" sz="2200" dirty="0" err="1"/>
              <a:t>rádioterapii</a:t>
            </a:r>
            <a:r>
              <a:rPr lang="cs-CZ" sz="2200" dirty="0"/>
              <a:t>, postoperační </a:t>
            </a:r>
            <a:r>
              <a:rPr lang="cs-CZ" sz="2200" dirty="0" err="1"/>
              <a:t>emeze</a:t>
            </a:r>
            <a:r>
              <a:rPr lang="cs-CZ" sz="2200" dirty="0"/>
              <a:t>, </a:t>
            </a:r>
            <a:r>
              <a:rPr lang="cs-CZ" sz="2200" dirty="0" err="1"/>
              <a:t>emeze</a:t>
            </a:r>
            <a:r>
              <a:rPr lang="cs-CZ" sz="2200" dirty="0"/>
              <a:t> po úrazech hlavy/nitrolební hypertenzi/migréně, závratě vestibulárního původu, </a:t>
            </a:r>
            <a:r>
              <a:rPr lang="cs-CZ" sz="2200" dirty="0" err="1" smtClean="0"/>
              <a:t>Ménièrova</a:t>
            </a:r>
            <a:r>
              <a:rPr lang="cs-CZ" sz="2200" dirty="0" smtClean="0"/>
              <a:t> choroba</a:t>
            </a:r>
          </a:p>
          <a:p>
            <a:r>
              <a:rPr lang="cs-CZ" sz="2200" b="1" dirty="0" smtClean="0"/>
              <a:t>NÚ</a:t>
            </a:r>
            <a:r>
              <a:rPr lang="cs-CZ" sz="2200" b="1" dirty="0" smtClean="0"/>
              <a:t>: </a:t>
            </a:r>
            <a:r>
              <a:rPr lang="cs-CZ" sz="2200" dirty="0" smtClean="0"/>
              <a:t>dystonie, </a:t>
            </a:r>
            <a:r>
              <a:rPr lang="cs-CZ" sz="2200" dirty="0" err="1" smtClean="0"/>
              <a:t>extrapyramidální</a:t>
            </a:r>
            <a:r>
              <a:rPr lang="cs-CZ" sz="2200" dirty="0" smtClean="0"/>
              <a:t> účinky</a:t>
            </a:r>
          </a:p>
          <a:p>
            <a:endParaRPr lang="cs-CZ" sz="2200" dirty="0"/>
          </a:p>
          <a:p>
            <a:pPr marL="0" indent="0">
              <a:buNone/>
            </a:pPr>
            <a:r>
              <a:rPr lang="cs-CZ" sz="2200" b="1" dirty="0" err="1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cs-CZ" sz="2200" b="1" dirty="0" err="1" smtClean="0">
                <a:solidFill>
                  <a:schemeClr val="accent1">
                    <a:lumMod val="50000"/>
                  </a:schemeClr>
                </a:solidFill>
              </a:rPr>
              <a:t>enothiaziny</a:t>
            </a:r>
            <a:r>
              <a:rPr lang="cs-CZ" sz="2200" b="1" dirty="0" smtClean="0">
                <a:solidFill>
                  <a:schemeClr val="accent1">
                    <a:lumMod val="50000"/>
                  </a:schemeClr>
                </a:solidFill>
              </a:rPr>
              <a:t>								</a:t>
            </a:r>
            <a:r>
              <a:rPr lang="cs-CZ" sz="2200" b="1" dirty="0" err="1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cs-CZ" sz="2200" b="1" dirty="0" err="1" smtClean="0">
                <a:solidFill>
                  <a:schemeClr val="accent1">
                    <a:lumMod val="50000"/>
                  </a:schemeClr>
                </a:solidFill>
              </a:rPr>
              <a:t>utyrofenony</a:t>
            </a:r>
            <a:endParaRPr lang="cs-CZ" sz="2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2200" b="1" dirty="0" err="1"/>
              <a:t>t</a:t>
            </a:r>
            <a:r>
              <a:rPr lang="cs-CZ" sz="2200" b="1" dirty="0" err="1" smtClean="0"/>
              <a:t>iethylperazin</a:t>
            </a:r>
            <a:r>
              <a:rPr lang="cs-CZ" sz="2200" b="1" dirty="0" smtClean="0"/>
              <a:t>							</a:t>
            </a:r>
            <a:r>
              <a:rPr lang="cs-CZ" sz="2200" b="1" dirty="0" err="1" smtClean="0"/>
              <a:t>haloperidol</a:t>
            </a:r>
            <a:endParaRPr lang="cs-CZ" sz="2200" b="1" dirty="0" smtClean="0"/>
          </a:p>
          <a:p>
            <a:pPr marL="0" indent="0">
              <a:buNone/>
            </a:pPr>
            <a:r>
              <a:rPr lang="cs-CZ" sz="2200" b="1" dirty="0" err="1"/>
              <a:t>l</a:t>
            </a:r>
            <a:r>
              <a:rPr lang="cs-CZ" sz="2200" b="1" dirty="0" err="1" smtClean="0"/>
              <a:t>evomepromazin</a:t>
            </a:r>
            <a:r>
              <a:rPr lang="cs-CZ" sz="2200" b="1" dirty="0" smtClean="0"/>
              <a:t>							</a:t>
            </a:r>
            <a:r>
              <a:rPr lang="cs-CZ" sz="2200" strike="sngStrike" dirty="0" err="1" smtClean="0"/>
              <a:t>droperidol</a:t>
            </a:r>
            <a:endParaRPr lang="cs-CZ" sz="2200" strike="sngStrike" dirty="0" smtClean="0"/>
          </a:p>
          <a:p>
            <a:pPr marL="0" indent="0">
              <a:buNone/>
            </a:pPr>
            <a:r>
              <a:rPr lang="cs-CZ" sz="2200" b="1" dirty="0" smtClean="0"/>
              <a:t>chlorpromazin</a:t>
            </a:r>
            <a:r>
              <a:rPr lang="cs-CZ" sz="2200" b="1" dirty="0" smtClean="0"/>
              <a:t>								</a:t>
            </a:r>
            <a:endParaRPr lang="cs-CZ" sz="2200" b="1" dirty="0"/>
          </a:p>
        </p:txBody>
      </p:sp>
      <p:sp>
        <p:nvSpPr>
          <p:cNvPr id="4" name="Šipka doprava 3"/>
          <p:cNvSpPr/>
          <p:nvPr/>
        </p:nvSpPr>
        <p:spPr>
          <a:xfrm>
            <a:off x="280241" y="4525591"/>
            <a:ext cx="270932" cy="3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/>
          <p:nvPr/>
        </p:nvSpPr>
        <p:spPr>
          <a:xfrm>
            <a:off x="4947759" y="4514334"/>
            <a:ext cx="270932" cy="3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122" name="Picture 2" descr="Simulator Norovirus GIF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40" y="157424"/>
            <a:ext cx="454342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660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Neuroleptika - </a:t>
            </a:r>
            <a:r>
              <a:rPr lang="cs-CZ" b="1" dirty="0" err="1" smtClean="0"/>
              <a:t>tiethylperazin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3" y="2160589"/>
            <a:ext cx="8963377" cy="3880773"/>
          </a:xfrm>
        </p:spPr>
        <p:txBody>
          <a:bodyPr>
            <a:normAutofit/>
          </a:bodyPr>
          <a:lstStyle/>
          <a:p>
            <a:pPr marL="342900" lvl="1" indent="-342900"/>
            <a:r>
              <a:rPr lang="cs-CZ" sz="2000" dirty="0">
                <a:latin typeface="+mj-lt"/>
              </a:rPr>
              <a:t>a</a:t>
            </a:r>
            <a:r>
              <a:rPr lang="cs-CZ" sz="2000" dirty="0" smtClean="0">
                <a:latin typeface="+mj-lt"/>
              </a:rPr>
              <a:t>ntagonista </a:t>
            </a:r>
            <a:r>
              <a:rPr lang="cs-CZ" altLang="cs-CZ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D</a:t>
            </a:r>
            <a:r>
              <a:rPr lang="cs-CZ" altLang="cs-CZ" sz="2000" baseline="-25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, H</a:t>
            </a:r>
            <a:r>
              <a:rPr lang="cs-CZ" altLang="cs-CZ" sz="2000" baseline="-25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cs-CZ" altLang="cs-CZ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cs-CZ" altLang="cs-CZ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 a </a:t>
            </a:r>
            <a:r>
              <a:rPr lang="el-GR" altLang="cs-CZ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α</a:t>
            </a:r>
            <a:r>
              <a:rPr lang="cs-CZ" altLang="cs-CZ" sz="2000" baseline="-25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cs-CZ" altLang="cs-CZ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00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receptorů, sedativní a hypotenzní</a:t>
            </a:r>
            <a:endParaRPr lang="cs-CZ" sz="2000" dirty="0" smtClean="0">
              <a:latin typeface="+mj-lt"/>
            </a:endParaRPr>
          </a:p>
          <a:p>
            <a:r>
              <a:rPr lang="cs-CZ" sz="2000" dirty="0">
                <a:latin typeface="+mj-lt"/>
              </a:rPr>
              <a:t>r</a:t>
            </a:r>
            <a:r>
              <a:rPr lang="cs-CZ" sz="2000" dirty="0" smtClean="0">
                <a:latin typeface="+mj-lt"/>
              </a:rPr>
              <a:t>ozšířené </a:t>
            </a:r>
            <a:r>
              <a:rPr lang="cs-CZ" sz="2000" dirty="0" smtClean="0">
                <a:latin typeface="+mj-lt"/>
              </a:rPr>
              <a:t>působení na </a:t>
            </a:r>
            <a:r>
              <a:rPr lang="cs-CZ" sz="2000" dirty="0">
                <a:latin typeface="+mj-lt"/>
              </a:rPr>
              <a:t>kinetózy, </a:t>
            </a:r>
            <a:r>
              <a:rPr lang="cs-CZ" sz="2000" dirty="0" err="1">
                <a:latin typeface="+mj-lt"/>
              </a:rPr>
              <a:t>emetogenní</a:t>
            </a:r>
            <a:r>
              <a:rPr lang="cs-CZ" sz="2000" dirty="0">
                <a:latin typeface="+mj-lt"/>
              </a:rPr>
              <a:t> léčiva, migréna, intrakraniální </a:t>
            </a:r>
            <a:r>
              <a:rPr lang="cs-CZ" sz="2000" dirty="0" smtClean="0">
                <a:latin typeface="+mj-lt"/>
              </a:rPr>
              <a:t>HT</a:t>
            </a:r>
          </a:p>
          <a:p>
            <a:r>
              <a:rPr lang="cs-CZ" altLang="cs-CZ" sz="2000" b="1" dirty="0">
                <a:latin typeface="+mj-lt"/>
                <a:cs typeface="Arial" panose="020B0604020202020204" pitchFamily="34" charset="0"/>
              </a:rPr>
              <a:t>NÚ:</a:t>
            </a:r>
            <a:r>
              <a:rPr lang="cs-CZ" altLang="cs-CZ" sz="2000" dirty="0">
                <a:latin typeface="+mj-lt"/>
                <a:cs typeface="Arial" panose="020B0604020202020204" pitchFamily="34" charset="0"/>
              </a:rPr>
              <a:t> ospalost, únava, sucho v ústech, obstipace, </a:t>
            </a:r>
            <a:r>
              <a:rPr lang="cs-CZ" altLang="cs-CZ" sz="2000" dirty="0" err="1" smtClean="0">
                <a:latin typeface="+mj-lt"/>
                <a:cs typeface="Arial" panose="020B0604020202020204" pitchFamily="34" charset="0"/>
              </a:rPr>
              <a:t>fotosenzitivita</a:t>
            </a:r>
            <a:endParaRPr lang="cs-CZ" altLang="cs-CZ" sz="2000" dirty="0" smtClean="0">
              <a:latin typeface="+mj-lt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+mj-lt"/>
                <a:cs typeface="Arial" panose="020B0604020202020204" pitchFamily="34" charset="0"/>
              </a:rPr>
              <a:t>m</a:t>
            </a:r>
            <a:r>
              <a:rPr lang="cs-CZ" altLang="cs-CZ" sz="2000" dirty="0" smtClean="0">
                <a:latin typeface="+mj-lt"/>
                <a:cs typeface="Arial" panose="020B0604020202020204" pitchFamily="34" charset="0"/>
              </a:rPr>
              <a:t>ožnost </a:t>
            </a:r>
            <a:r>
              <a:rPr lang="cs-CZ" altLang="cs-CZ" sz="2000" dirty="0" smtClean="0">
                <a:latin typeface="+mj-lt"/>
                <a:cs typeface="Arial" panose="020B0604020202020204" pitchFamily="34" charset="0"/>
              </a:rPr>
              <a:t>aplikace i v 1. trimestru gravidity</a:t>
            </a:r>
            <a:endParaRPr lang="cs-CZ" altLang="cs-CZ" sz="2000" dirty="0">
              <a:latin typeface="+mj-lt"/>
              <a:cs typeface="Arial" panose="020B0604020202020204" pitchFamily="34" charset="0"/>
            </a:endParaRPr>
          </a:p>
          <a:p>
            <a:endParaRPr lang="cs-CZ" sz="2000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11" y="4831833"/>
            <a:ext cx="3460045" cy="17732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144" y="699418"/>
            <a:ext cx="4173390" cy="3025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86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9377" y="1142146"/>
            <a:ext cx="8541065" cy="4419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cs-CZ" altLang="cs-CZ" sz="2400" dirty="0" smtClean="0"/>
              <a:t>k uvolnění mediátorů z žírných buněk a </a:t>
            </a:r>
            <a:r>
              <a:rPr lang="cs-CZ" altLang="cs-CZ" sz="2400" dirty="0" err="1" smtClean="0"/>
              <a:t>bazofilů</a:t>
            </a:r>
            <a:r>
              <a:rPr lang="cs-CZ" altLang="cs-CZ" sz="2400" dirty="0" smtClean="0"/>
              <a:t> (histamin, serotonin, proteázy, bradykinin, eozinofilní chemotaktický faktor, heparin aj.) dochází při imunopatologické reakci časné přecitlivělosti I. typu u jedinců s atopií, kteří mají nadměrnou schopnost tvořit protilátky izotypu </a:t>
            </a:r>
            <a:r>
              <a:rPr lang="cs-CZ" altLang="cs-CZ" sz="2400" dirty="0" err="1" smtClean="0"/>
              <a:t>IgE</a:t>
            </a:r>
            <a:r>
              <a:rPr lang="cs-CZ" altLang="cs-CZ" sz="2400" dirty="0" smtClean="0"/>
              <a:t> </a:t>
            </a:r>
          </a:p>
        </p:txBody>
      </p:sp>
      <p:grpSp>
        <p:nvGrpSpPr>
          <p:cNvPr id="9220" name="Skupina 3"/>
          <p:cNvGrpSpPr>
            <a:grpSpLocks/>
          </p:cNvGrpSpPr>
          <p:nvPr/>
        </p:nvGrpSpPr>
        <p:grpSpPr bwMode="auto">
          <a:xfrm>
            <a:off x="462225" y="3283274"/>
            <a:ext cx="8512072" cy="3369442"/>
            <a:chOff x="1043608" y="3212976"/>
            <a:chExt cx="6438900" cy="3390900"/>
          </a:xfrm>
        </p:grpSpPr>
        <p:pic>
          <p:nvPicPr>
            <p:cNvPr id="9223" name="Picture 2" descr="http://nfs.unipv.it/nfs/minf/dispense/immunology/lectures/files/images/type1_hypersensitivity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3212976"/>
              <a:ext cx="6438900" cy="339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bdélník 5"/>
            <p:cNvSpPr/>
            <p:nvPr/>
          </p:nvSpPr>
          <p:spPr>
            <a:xfrm>
              <a:off x="3347310" y="3284741"/>
              <a:ext cx="3528723" cy="935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9221" name="TextovéPole 1"/>
          <p:cNvSpPr txBox="1">
            <a:spLocks noChangeArrowheads="1"/>
          </p:cNvSpPr>
          <p:nvPr/>
        </p:nvSpPr>
        <p:spPr bwMode="auto">
          <a:xfrm>
            <a:off x="4165974" y="3748255"/>
            <a:ext cx="23963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/>
              <a:t>2 molekuly specifické IgE protilátky s navázaným alergenem (antigenem)</a:t>
            </a:r>
          </a:p>
        </p:txBody>
      </p:sp>
      <p:sp>
        <p:nvSpPr>
          <p:cNvPr id="9222" name="TextovéPole 11"/>
          <p:cNvSpPr txBox="1">
            <a:spLocks noChangeArrowheads="1"/>
          </p:cNvSpPr>
          <p:nvPr/>
        </p:nvSpPr>
        <p:spPr bwMode="auto">
          <a:xfrm>
            <a:off x="6692169" y="3472683"/>
            <a:ext cx="219846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/>
              <a:t>vyplavení biologicky aktivních látek z granul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813521" y="19131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altLang="cs-CZ" b="1" dirty="0" smtClean="0"/>
              <a:t>Histamin</a:t>
            </a:r>
          </a:p>
        </p:txBody>
      </p:sp>
    </p:spTree>
    <p:extLst>
      <p:ext uri="{BB962C8B-B14F-4D97-AF65-F5344CB8AC3E}">
        <p14:creationId xmlns:p14="http://schemas.microsoft.com/office/powerpoint/2010/main" val="306407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8311" y="186268"/>
            <a:ext cx="8596668" cy="1320800"/>
          </a:xfrm>
        </p:spPr>
        <p:txBody>
          <a:bodyPr/>
          <a:lstStyle/>
          <a:p>
            <a:pPr algn="ctr"/>
            <a:r>
              <a:rPr lang="cs-CZ" b="1" dirty="0" smtClean="0"/>
              <a:t>Ostatní antiemetika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9288" y="1066801"/>
            <a:ext cx="8331200" cy="50235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200" b="1" dirty="0" smtClean="0"/>
              <a:t>	</a:t>
            </a:r>
            <a:r>
              <a:rPr lang="cs-CZ" sz="2200" b="1" dirty="0" err="1" smtClean="0"/>
              <a:t>Kanabinoidy</a:t>
            </a:r>
            <a:endParaRPr lang="cs-CZ" sz="2200" b="1" dirty="0"/>
          </a:p>
          <a:p>
            <a:r>
              <a:rPr lang="cs-CZ" altLang="cs-CZ" sz="2200" b="1" dirty="0" smtClean="0"/>
              <a:t>MÚ: </a:t>
            </a:r>
            <a:r>
              <a:rPr lang="cs-CZ" altLang="cs-CZ" sz="2200" dirty="0" smtClean="0"/>
              <a:t>agonisté </a:t>
            </a:r>
            <a:r>
              <a:rPr lang="cs-CZ" altLang="cs-CZ" sz="2200" dirty="0"/>
              <a:t>kanabinoidních CB1 a CB2 </a:t>
            </a:r>
            <a:r>
              <a:rPr lang="cs-CZ" altLang="cs-CZ" sz="2200" dirty="0" smtClean="0"/>
              <a:t>receptorů (CZ i CSZ)</a:t>
            </a:r>
            <a:endParaRPr lang="cs-CZ" altLang="cs-CZ" sz="2200" dirty="0"/>
          </a:p>
          <a:p>
            <a:pPr marL="360000">
              <a:spcBef>
                <a:spcPts val="600"/>
              </a:spcBef>
            </a:pPr>
            <a:r>
              <a:rPr lang="cs-CZ" altLang="cs-CZ" sz="2200" b="1" dirty="0" smtClean="0"/>
              <a:t>I: </a:t>
            </a:r>
            <a:r>
              <a:rPr lang="cs-CZ" altLang="cs-CZ" sz="2200" dirty="0" smtClean="0"/>
              <a:t>účinné </a:t>
            </a:r>
            <a:r>
              <a:rPr lang="cs-CZ" altLang="cs-CZ" sz="2200" dirty="0"/>
              <a:t>na všechny typy </a:t>
            </a:r>
            <a:r>
              <a:rPr lang="cs-CZ" altLang="cs-CZ" sz="2200" dirty="0" smtClean="0"/>
              <a:t>zvracení při </a:t>
            </a:r>
            <a:r>
              <a:rPr lang="cs-CZ" altLang="cs-CZ" sz="2200" dirty="0"/>
              <a:t>↓ odpovědi na jiné antiemetika</a:t>
            </a:r>
          </a:p>
          <a:p>
            <a:pPr marL="360000">
              <a:spcBef>
                <a:spcPts val="600"/>
              </a:spcBef>
            </a:pPr>
            <a:r>
              <a:rPr lang="sk-SK" sz="2200" b="1" noProof="1"/>
              <a:t>NÚ: </a:t>
            </a:r>
            <a:r>
              <a:rPr lang="sk-SK" sz="2200" noProof="1"/>
              <a:t>halucinace, sedace, závratě, sucho v ústech a </a:t>
            </a:r>
            <a:r>
              <a:rPr lang="sk-SK" sz="2200" noProof="1" smtClean="0"/>
              <a:t>dezorientace</a:t>
            </a:r>
          </a:p>
          <a:p>
            <a:pPr marL="360000">
              <a:spcBef>
                <a:spcPts val="600"/>
              </a:spcBef>
            </a:pPr>
            <a:r>
              <a:rPr lang="cs-CZ" altLang="cs-CZ" sz="2200" dirty="0" err="1" smtClean="0"/>
              <a:t>dronabinol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nabilon</a:t>
            </a:r>
            <a:r>
              <a:rPr lang="cs-CZ" altLang="cs-CZ" sz="2200" dirty="0"/>
              <a:t> </a:t>
            </a:r>
            <a:endParaRPr lang="cs-CZ" altLang="cs-CZ" sz="2200" dirty="0" smtClean="0"/>
          </a:p>
          <a:p>
            <a:pPr marL="360000">
              <a:spcBef>
                <a:spcPts val="600"/>
              </a:spcBef>
            </a:pPr>
            <a:endParaRPr lang="cs-CZ" altLang="cs-CZ" sz="2200" b="1" dirty="0"/>
          </a:p>
          <a:p>
            <a:pPr marL="17100" indent="0">
              <a:spcBef>
                <a:spcPts val="600"/>
              </a:spcBef>
              <a:buNone/>
            </a:pPr>
            <a:r>
              <a:rPr lang="cs-CZ" altLang="cs-CZ" sz="2200" b="1" i="1" dirty="0" smtClean="0"/>
              <a:t>	</a:t>
            </a:r>
            <a:r>
              <a:rPr lang="cs-CZ" altLang="cs-CZ" sz="2200" b="1" i="1" dirty="0" err="1" smtClean="0"/>
              <a:t>Zingiber</a:t>
            </a:r>
            <a:r>
              <a:rPr lang="cs-CZ" altLang="cs-CZ" sz="2200" b="1" i="1" dirty="0" smtClean="0"/>
              <a:t> </a:t>
            </a:r>
            <a:r>
              <a:rPr lang="cs-CZ" altLang="cs-CZ" sz="2200" b="1" i="1" dirty="0" err="1" smtClean="0"/>
              <a:t>officinale</a:t>
            </a:r>
            <a:endParaRPr lang="cs-CZ" altLang="cs-CZ" sz="2200" b="1" i="1" dirty="0" smtClean="0"/>
          </a:p>
          <a:p>
            <a:pPr marL="360000">
              <a:spcBef>
                <a:spcPts val="600"/>
              </a:spcBef>
            </a:pPr>
            <a:r>
              <a:rPr lang="cs-CZ" altLang="cs-CZ" sz="2200" dirty="0"/>
              <a:t>s</a:t>
            </a:r>
            <a:r>
              <a:rPr lang="cs-CZ" altLang="cs-CZ" sz="2200" dirty="0" smtClean="0"/>
              <a:t>tomachikum</a:t>
            </a:r>
            <a:r>
              <a:rPr lang="cs-CZ" altLang="cs-CZ" sz="2200" dirty="0" smtClean="0"/>
              <a:t>, choleretikum, antiemetikum </a:t>
            </a:r>
            <a:r>
              <a:rPr lang="cs-CZ" altLang="cs-CZ" sz="2200" dirty="0"/>
              <a:t>→ lehké kinetózy v </a:t>
            </a:r>
            <a:r>
              <a:rPr lang="cs-CZ" altLang="cs-CZ" sz="2200" dirty="0" smtClean="0"/>
              <a:t>graviditě</a:t>
            </a:r>
          </a:p>
          <a:p>
            <a:pPr marL="360000">
              <a:spcBef>
                <a:spcPts val="600"/>
              </a:spcBef>
            </a:pPr>
            <a:r>
              <a:rPr lang="cs-CZ" altLang="cs-CZ" sz="2200" dirty="0"/>
              <a:t>o</a:t>
            </a:r>
            <a:r>
              <a:rPr lang="cs-CZ" altLang="cs-CZ" sz="2200" dirty="0" smtClean="0"/>
              <a:t>bsahové </a:t>
            </a:r>
            <a:r>
              <a:rPr lang="cs-CZ" altLang="cs-CZ" sz="2200" dirty="0" smtClean="0"/>
              <a:t>látky:</a:t>
            </a:r>
          </a:p>
          <a:p>
            <a:pPr marL="760050" lvl="1">
              <a:spcBef>
                <a:spcPts val="600"/>
              </a:spcBef>
            </a:pPr>
            <a:r>
              <a:rPr lang="cs-CZ" altLang="cs-CZ" sz="2200" dirty="0"/>
              <a:t>s</a:t>
            </a:r>
            <a:r>
              <a:rPr lang="cs-CZ" altLang="cs-CZ" sz="2200" dirty="0" smtClean="0"/>
              <a:t>ilice </a:t>
            </a:r>
            <a:r>
              <a:rPr lang="cs-CZ" altLang="cs-CZ" sz="2200" dirty="0" smtClean="0"/>
              <a:t>– </a:t>
            </a:r>
            <a:r>
              <a:rPr lang="cs-CZ" altLang="cs-CZ" sz="2200" dirty="0" err="1" smtClean="0"/>
              <a:t>bisabolen</a:t>
            </a:r>
            <a:r>
              <a:rPr lang="cs-CZ" altLang="cs-CZ" sz="2200" dirty="0" smtClean="0"/>
              <a:t>, </a:t>
            </a:r>
            <a:r>
              <a:rPr lang="cs-CZ" altLang="cs-CZ" sz="2200" dirty="0" err="1" smtClean="0"/>
              <a:t>zingiberen</a:t>
            </a:r>
            <a:endParaRPr lang="cs-CZ" altLang="cs-CZ" sz="2200" dirty="0" smtClean="0"/>
          </a:p>
          <a:p>
            <a:pPr marL="760050" lvl="1">
              <a:spcBef>
                <a:spcPts val="600"/>
              </a:spcBef>
            </a:pPr>
            <a:r>
              <a:rPr lang="cs-CZ" altLang="cs-CZ" sz="2200" dirty="0"/>
              <a:t>f</a:t>
            </a:r>
            <a:r>
              <a:rPr lang="cs-CZ" altLang="cs-CZ" sz="2200" dirty="0" smtClean="0"/>
              <a:t>enolické </a:t>
            </a:r>
            <a:r>
              <a:rPr lang="cs-CZ" altLang="cs-CZ" sz="2200" dirty="0" smtClean="0"/>
              <a:t>ketony – </a:t>
            </a:r>
            <a:r>
              <a:rPr lang="cs-CZ" altLang="cs-CZ" sz="2200" dirty="0" err="1" smtClean="0"/>
              <a:t>gingerol</a:t>
            </a:r>
            <a:r>
              <a:rPr lang="cs-CZ" altLang="cs-CZ" sz="2200" dirty="0" smtClean="0"/>
              <a:t>, </a:t>
            </a:r>
            <a:r>
              <a:rPr lang="cs-CZ" altLang="cs-CZ" sz="2200" dirty="0" err="1" smtClean="0"/>
              <a:t>zingeron</a:t>
            </a:r>
            <a:endParaRPr lang="cs-CZ" altLang="cs-CZ" sz="2200" dirty="0"/>
          </a:p>
          <a:p>
            <a:pPr marL="360000">
              <a:spcBef>
                <a:spcPts val="600"/>
              </a:spcBef>
            </a:pPr>
            <a:endParaRPr lang="cs-CZ" sz="2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-124177"/>
            <a:ext cx="3062055" cy="45832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487" y="4459112"/>
            <a:ext cx="3411943" cy="2407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44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 smtClean="0"/>
              <a:t>Prokinetika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44889"/>
            <a:ext cx="8596668" cy="4233334"/>
          </a:xfrm>
        </p:spPr>
        <p:txBody>
          <a:bodyPr>
            <a:normAutofit/>
          </a:bodyPr>
          <a:lstStyle/>
          <a:p>
            <a:r>
              <a:rPr lang="cs-CZ" sz="2200" b="1" dirty="0" smtClean="0"/>
              <a:t>MÚ: </a:t>
            </a:r>
            <a:r>
              <a:rPr lang="cs-CZ" sz="2200" dirty="0" smtClean="0"/>
              <a:t>antagonisté D2 </a:t>
            </a:r>
            <a:r>
              <a:rPr lang="cs-CZ" sz="2200" dirty="0" err="1" smtClean="0"/>
              <a:t>rp</a:t>
            </a:r>
            <a:r>
              <a:rPr lang="cs-CZ" sz="2200" dirty="0" smtClean="0"/>
              <a:t> v CZS aj GIT</a:t>
            </a:r>
          </a:p>
          <a:p>
            <a:r>
              <a:rPr lang="cs-CZ" sz="2200" dirty="0"/>
              <a:t>z</a:t>
            </a:r>
            <a:r>
              <a:rPr lang="cs-CZ" sz="2200" dirty="0" smtClean="0"/>
              <a:t>výšení </a:t>
            </a:r>
            <a:r>
              <a:rPr lang="cs-CZ" sz="2200" dirty="0" smtClean="0"/>
              <a:t>motility GIT zesílením kontrakcí hl. svalů </a:t>
            </a:r>
          </a:p>
          <a:p>
            <a:r>
              <a:rPr lang="cs-CZ" sz="2200" b="1" dirty="0" smtClean="0"/>
              <a:t>I: </a:t>
            </a:r>
            <a:r>
              <a:rPr lang="cs-CZ" sz="2200" dirty="0" err="1" smtClean="0"/>
              <a:t>emeze</a:t>
            </a:r>
            <a:r>
              <a:rPr lang="cs-CZ" sz="2200" dirty="0" smtClean="0"/>
              <a:t> při </a:t>
            </a:r>
            <a:r>
              <a:rPr lang="cs-CZ" sz="2200" dirty="0" err="1" smtClean="0"/>
              <a:t>chemo</a:t>
            </a:r>
            <a:r>
              <a:rPr lang="cs-CZ" sz="2200" dirty="0" smtClean="0"/>
              <a:t>/</a:t>
            </a:r>
            <a:r>
              <a:rPr lang="cs-CZ" sz="2200" dirty="0" err="1" smtClean="0"/>
              <a:t>rádioterapii</a:t>
            </a:r>
            <a:r>
              <a:rPr lang="cs-CZ" sz="2200" dirty="0" smtClean="0"/>
              <a:t>, postoperační </a:t>
            </a:r>
            <a:r>
              <a:rPr lang="cs-CZ" sz="2200" dirty="0" err="1" smtClean="0"/>
              <a:t>emeze</a:t>
            </a:r>
            <a:r>
              <a:rPr lang="cs-CZ" sz="2200" dirty="0" smtClean="0"/>
              <a:t>, migrenózní </a:t>
            </a:r>
            <a:r>
              <a:rPr lang="cs-CZ" sz="2200" dirty="0" err="1" smtClean="0"/>
              <a:t>emeze</a:t>
            </a:r>
            <a:r>
              <a:rPr lang="cs-CZ" sz="2200" dirty="0" smtClean="0"/>
              <a:t>, nauzea, GERD, dyspepsie, pyróza</a:t>
            </a:r>
          </a:p>
          <a:p>
            <a:r>
              <a:rPr lang="cs-CZ" sz="2200" dirty="0"/>
              <a:t>s</a:t>
            </a:r>
            <a:r>
              <a:rPr lang="cs-CZ" sz="2200" dirty="0" smtClean="0"/>
              <a:t>ilný </a:t>
            </a:r>
            <a:r>
              <a:rPr lang="cs-CZ" sz="2200" dirty="0" smtClean="0"/>
              <a:t>efekt, neúčinné u kinetóz a vestibulárních poruch</a:t>
            </a:r>
          </a:p>
          <a:p>
            <a:r>
              <a:rPr lang="cs-CZ" sz="2200" b="1" dirty="0" smtClean="0"/>
              <a:t>NÚ: </a:t>
            </a:r>
            <a:r>
              <a:rPr lang="cs-CZ" sz="2200" dirty="0" smtClean="0"/>
              <a:t>dystonie, průjem, alergické reakce, </a:t>
            </a:r>
            <a:r>
              <a:rPr lang="cs-CZ" sz="2200" dirty="0" err="1" smtClean="0"/>
              <a:t>extrapyramidální</a:t>
            </a:r>
            <a:r>
              <a:rPr lang="cs-CZ" sz="2200" dirty="0" smtClean="0"/>
              <a:t> 				poruchy, hypotenze, deprese, zvýšená sekrece prolaktinu</a:t>
            </a:r>
            <a:endParaRPr lang="cs-CZ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484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2" y="0"/>
            <a:ext cx="12189618" cy="6889895"/>
          </a:xfrm>
          <a:prstGeom prst="rect">
            <a:avLst/>
          </a:prstGeom>
          <a:noFill/>
          <a:ln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494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Prokinetika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978" y="1810624"/>
            <a:ext cx="8596668" cy="3880773"/>
          </a:xfrm>
        </p:spPr>
        <p:txBody>
          <a:bodyPr>
            <a:noAutofit/>
          </a:bodyPr>
          <a:lstStyle/>
          <a:p>
            <a:r>
              <a:rPr lang="cs-CZ" sz="2200" b="1" dirty="0" err="1"/>
              <a:t>m</a:t>
            </a:r>
            <a:r>
              <a:rPr lang="cs-CZ" sz="2200" b="1" dirty="0" err="1" smtClean="0"/>
              <a:t>etoklopramid</a:t>
            </a:r>
            <a:endParaRPr lang="cs-CZ" sz="2200" b="1" dirty="0" smtClean="0"/>
          </a:p>
          <a:p>
            <a:r>
              <a:rPr lang="cs-CZ" sz="2200" b="1" dirty="0" err="1"/>
              <a:t>d</a:t>
            </a:r>
            <a:r>
              <a:rPr lang="cs-CZ" sz="2200" b="1" dirty="0" err="1" smtClean="0"/>
              <a:t>omperidon</a:t>
            </a:r>
            <a:endParaRPr lang="cs-CZ" sz="2200" b="1" dirty="0" smtClean="0"/>
          </a:p>
          <a:p>
            <a:pPr lvl="1"/>
            <a:r>
              <a:rPr lang="cs-CZ" sz="2000" dirty="0"/>
              <a:t>z</a:t>
            </a:r>
            <a:r>
              <a:rPr lang="cs-CZ" sz="2000" dirty="0" smtClean="0"/>
              <a:t>vracení u </a:t>
            </a:r>
            <a:r>
              <a:rPr lang="cs-CZ" sz="2000" dirty="0" err="1" smtClean="0"/>
              <a:t>parkinsoniků</a:t>
            </a:r>
            <a:endParaRPr lang="cs-CZ" sz="2000" dirty="0" smtClean="0"/>
          </a:p>
          <a:p>
            <a:pPr lvl="1"/>
            <a:r>
              <a:rPr lang="cs-CZ" sz="2000" dirty="0"/>
              <a:t>n</a:t>
            </a:r>
            <a:r>
              <a:rPr lang="cs-CZ" sz="2000" dirty="0" smtClean="0"/>
              <a:t>eprochází HEB</a:t>
            </a:r>
            <a:endParaRPr lang="cs-CZ" sz="2000" dirty="0" smtClean="0"/>
          </a:p>
          <a:p>
            <a:r>
              <a:rPr lang="cs-CZ" sz="2200" b="1" dirty="0" err="1"/>
              <a:t>i</a:t>
            </a:r>
            <a:r>
              <a:rPr lang="cs-CZ" sz="2200" b="1" dirty="0" err="1" smtClean="0"/>
              <a:t>toprid</a:t>
            </a:r>
            <a:endParaRPr lang="cs-CZ" sz="2200" b="1" dirty="0" smtClean="0"/>
          </a:p>
          <a:p>
            <a:r>
              <a:rPr lang="cs-CZ" sz="2200" b="1" dirty="0" err="1" smtClean="0"/>
              <a:t>sulpirid</a:t>
            </a:r>
            <a:endParaRPr lang="cs-CZ" sz="2200" b="1" dirty="0" smtClean="0"/>
          </a:p>
          <a:p>
            <a:pPr lvl="1"/>
            <a:r>
              <a:rPr lang="cs-CZ" sz="2200" dirty="0" err="1"/>
              <a:t>p</a:t>
            </a:r>
            <a:r>
              <a:rPr lang="cs-CZ" sz="2200" dirty="0" err="1" smtClean="0"/>
              <a:t>sychoafektivně</a:t>
            </a:r>
            <a:r>
              <a:rPr lang="cs-CZ" sz="2200" dirty="0" smtClean="0"/>
              <a:t> </a:t>
            </a:r>
            <a:r>
              <a:rPr lang="cs-CZ" sz="2200" dirty="0" smtClean="0"/>
              <a:t>indukovaná </a:t>
            </a:r>
            <a:r>
              <a:rPr lang="cs-CZ" sz="2200" dirty="0" err="1" smtClean="0"/>
              <a:t>emeze</a:t>
            </a:r>
            <a:endParaRPr lang="cs-CZ" sz="2200" dirty="0" smtClean="0"/>
          </a:p>
          <a:p>
            <a:pPr lvl="1"/>
            <a:endParaRPr lang="cs-CZ" sz="2200" dirty="0" smtClean="0"/>
          </a:p>
          <a:p>
            <a:r>
              <a:rPr lang="cs-CZ" sz="2000" strike="sngStrike" dirty="0" err="1"/>
              <a:t>c</a:t>
            </a:r>
            <a:r>
              <a:rPr lang="cs-CZ" sz="2000" strike="sngStrike" dirty="0" err="1" smtClean="0"/>
              <a:t>isaprid</a:t>
            </a:r>
            <a:endParaRPr lang="cs-CZ" sz="2000" strike="sngStrike" dirty="0" smtClean="0"/>
          </a:p>
          <a:p>
            <a:pPr lvl="1"/>
            <a:r>
              <a:rPr lang="cs-CZ" sz="2000" dirty="0"/>
              <a:t>p</a:t>
            </a:r>
            <a:r>
              <a:rPr lang="cs-CZ" sz="2000" dirty="0" smtClean="0"/>
              <a:t>rodloužení </a:t>
            </a:r>
            <a:r>
              <a:rPr lang="cs-CZ" sz="2000" dirty="0" smtClean="0"/>
              <a:t>QT, možné letální </a:t>
            </a:r>
            <a:r>
              <a:rPr lang="cs-CZ" sz="2000" dirty="0" err="1" smtClean="0"/>
              <a:t>supraventrikulární</a:t>
            </a:r>
            <a:r>
              <a:rPr lang="cs-CZ" sz="2000" dirty="0" smtClean="0"/>
              <a:t> arytmie</a:t>
            </a:r>
          </a:p>
          <a:p>
            <a:pPr lvl="1"/>
            <a:r>
              <a:rPr lang="cs-CZ" sz="2000" dirty="0" smtClean="0"/>
              <a:t>5-HT</a:t>
            </a:r>
            <a:r>
              <a:rPr lang="cs-CZ" sz="2000" baseline="-25000" dirty="0" smtClean="0"/>
              <a:t>4</a:t>
            </a:r>
            <a:r>
              <a:rPr lang="cs-CZ" sz="2000" dirty="0" smtClean="0"/>
              <a:t> antagonista – blok K</a:t>
            </a:r>
            <a:r>
              <a:rPr lang="cs-CZ" sz="2000" baseline="30000" dirty="0" smtClean="0"/>
              <a:t>+</a:t>
            </a:r>
            <a:r>
              <a:rPr lang="cs-CZ" sz="2000" dirty="0" smtClean="0"/>
              <a:t> IK </a:t>
            </a:r>
            <a:r>
              <a:rPr lang="cs-CZ" altLang="cs-CZ" sz="2000" dirty="0" smtClean="0"/>
              <a:t>→ prodloužená </a:t>
            </a:r>
            <a:r>
              <a:rPr lang="cs-CZ" altLang="cs-CZ" sz="2000" dirty="0" err="1" smtClean="0"/>
              <a:t>repolarizace</a:t>
            </a:r>
            <a:endParaRPr lang="cs-CZ" sz="20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36" y="58194"/>
            <a:ext cx="2040467" cy="25505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9211" y="1930400"/>
            <a:ext cx="2025968" cy="13567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970" y="2682556"/>
            <a:ext cx="2713030" cy="23332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69" y="3131424"/>
            <a:ext cx="1905000" cy="190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392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Antivertiginóza</a:t>
            </a:r>
            <a:r>
              <a:rPr lang="cs-CZ" b="1" dirty="0"/>
              <a:t> – H</a:t>
            </a:r>
            <a:r>
              <a:rPr lang="cs-CZ" b="1" baseline="-25000" dirty="0"/>
              <a:t>1</a:t>
            </a:r>
            <a:r>
              <a:rPr lang="cs-CZ" b="1" dirty="0"/>
              <a:t> antihistaminika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861778" cy="3880773"/>
          </a:xfrm>
        </p:spPr>
        <p:txBody>
          <a:bodyPr>
            <a:normAutofit/>
          </a:bodyPr>
          <a:lstStyle/>
          <a:p>
            <a:r>
              <a:rPr lang="cs-CZ" sz="2200" dirty="0"/>
              <a:t>s</a:t>
            </a:r>
            <a:r>
              <a:rPr lang="cs-CZ" sz="2200" dirty="0" smtClean="0"/>
              <a:t>edativní </a:t>
            </a:r>
            <a:r>
              <a:rPr lang="cs-CZ" sz="2200" dirty="0"/>
              <a:t>látky z 1. generace (prostup HEB)</a:t>
            </a:r>
          </a:p>
          <a:p>
            <a:r>
              <a:rPr lang="cs-CZ" sz="2200" b="1" dirty="0" smtClean="0"/>
              <a:t>MÚ: </a:t>
            </a:r>
            <a:r>
              <a:rPr lang="cs-CZ" sz="2200" dirty="0" smtClean="0"/>
              <a:t>antagonisté H</a:t>
            </a:r>
            <a:r>
              <a:rPr lang="cs-CZ" sz="2200" baseline="-25000" dirty="0" smtClean="0"/>
              <a:t>1</a:t>
            </a:r>
            <a:r>
              <a:rPr lang="cs-CZ" sz="2200" dirty="0" smtClean="0"/>
              <a:t> receptorů, málo selektivní </a:t>
            </a:r>
            <a:r>
              <a:rPr lang="cs-CZ" altLang="cs-CZ" sz="2200" dirty="0" smtClean="0"/>
              <a:t>→ M</a:t>
            </a:r>
            <a:r>
              <a:rPr lang="cs-CZ" altLang="cs-CZ" sz="2200" dirty="0"/>
              <a:t>, </a:t>
            </a:r>
            <a:r>
              <a:rPr lang="el-GR" altLang="cs-CZ" sz="2200" dirty="0"/>
              <a:t>α</a:t>
            </a:r>
            <a:r>
              <a:rPr lang="cs-CZ" altLang="cs-CZ" sz="2200" dirty="0"/>
              <a:t> a 5-HT </a:t>
            </a:r>
            <a:r>
              <a:rPr lang="cs-CZ" altLang="cs-CZ" sz="2200" dirty="0" err="1" smtClean="0"/>
              <a:t>rp</a:t>
            </a:r>
            <a:endParaRPr lang="cs-CZ" sz="2200" dirty="0"/>
          </a:p>
          <a:p>
            <a:r>
              <a:rPr lang="cs-CZ" sz="2200" b="1" dirty="0" smtClean="0"/>
              <a:t>I: </a:t>
            </a:r>
            <a:r>
              <a:rPr lang="cs-CZ" sz="2200" dirty="0" smtClean="0"/>
              <a:t>kinetózy, vestibulární poruchy (</a:t>
            </a:r>
            <a:r>
              <a:rPr lang="cs-CZ" sz="2200" dirty="0" err="1" smtClean="0"/>
              <a:t>Meniérova</a:t>
            </a:r>
            <a:r>
              <a:rPr lang="cs-CZ" sz="2200" dirty="0" smtClean="0"/>
              <a:t> choroba), </a:t>
            </a:r>
            <a:r>
              <a:rPr lang="cs-CZ" sz="2200" dirty="0" err="1" smtClean="0"/>
              <a:t>vertigo</a:t>
            </a:r>
            <a:endParaRPr lang="cs-CZ" sz="2200" dirty="0" smtClean="0"/>
          </a:p>
          <a:p>
            <a:r>
              <a:rPr lang="cs-CZ" sz="2200" b="1" dirty="0" smtClean="0"/>
              <a:t>NÚ</a:t>
            </a:r>
            <a:r>
              <a:rPr lang="cs-CZ" sz="2200" dirty="0"/>
              <a:t>: útlum, sedace, </a:t>
            </a:r>
            <a:r>
              <a:rPr lang="cs-CZ" sz="2200" dirty="0" err="1"/>
              <a:t>fotosenzitivita</a:t>
            </a:r>
            <a:r>
              <a:rPr lang="cs-CZ" sz="2200" dirty="0"/>
              <a:t>, alergie, sucho v ústech, retence moči, GIT </a:t>
            </a:r>
            <a:r>
              <a:rPr lang="cs-CZ" sz="2200" dirty="0" smtClean="0"/>
              <a:t>iritace</a:t>
            </a:r>
            <a:endParaRPr lang="cs-CZ" sz="2200" dirty="0" smtClean="0"/>
          </a:p>
          <a:p>
            <a:endParaRPr lang="cs-CZ" sz="2200" dirty="0"/>
          </a:p>
          <a:p>
            <a:r>
              <a:rPr lang="cs-CZ" sz="2200" dirty="0"/>
              <a:t>n</a:t>
            </a:r>
            <a:r>
              <a:rPr lang="cs-CZ" sz="2200" dirty="0" smtClean="0"/>
              <a:t>evhodné </a:t>
            </a:r>
            <a:r>
              <a:rPr lang="cs-CZ" sz="2200" dirty="0" smtClean="0"/>
              <a:t>kombinovat s dalšími sedativními látkami</a:t>
            </a:r>
          </a:p>
          <a:p>
            <a:pPr lvl="1"/>
            <a:r>
              <a:rPr lang="cs-CZ" sz="2200" dirty="0" smtClean="0"/>
              <a:t>sedativa, hypnotika, alkohol, </a:t>
            </a:r>
            <a:r>
              <a:rPr lang="cs-CZ" sz="2200" dirty="0" err="1" smtClean="0"/>
              <a:t>myorelaxancia</a:t>
            </a:r>
            <a:r>
              <a:rPr lang="cs-CZ" sz="2200" dirty="0" smtClean="0"/>
              <a:t>, antipsychotika</a:t>
            </a:r>
            <a:endParaRPr lang="cs-CZ" sz="2200" dirty="0"/>
          </a:p>
          <a:p>
            <a:endParaRPr lang="cs-CZ" sz="2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68" y="776795"/>
            <a:ext cx="2983176" cy="1613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26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Antivertiginóza</a:t>
            </a:r>
            <a:r>
              <a:rPr lang="cs-CZ" b="1" dirty="0"/>
              <a:t> – H</a:t>
            </a:r>
            <a:r>
              <a:rPr lang="cs-CZ" b="1" baseline="-25000" dirty="0"/>
              <a:t>1</a:t>
            </a:r>
            <a:r>
              <a:rPr lang="cs-CZ" b="1" dirty="0"/>
              <a:t> antihistaminika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7023" y="1517122"/>
            <a:ext cx="8596668" cy="3880773"/>
          </a:xfrm>
        </p:spPr>
        <p:txBody>
          <a:bodyPr>
            <a:noAutofit/>
          </a:bodyPr>
          <a:lstStyle/>
          <a:p>
            <a:r>
              <a:rPr lang="cs-CZ" sz="2200" b="1" dirty="0" err="1"/>
              <a:t>d</a:t>
            </a:r>
            <a:r>
              <a:rPr lang="cs-CZ" sz="2200" b="1" dirty="0" err="1" smtClean="0"/>
              <a:t>imenhydrinát</a:t>
            </a:r>
            <a:endParaRPr lang="cs-CZ" sz="2200" b="1" dirty="0" smtClean="0"/>
          </a:p>
          <a:p>
            <a:pPr lvl="1"/>
            <a:r>
              <a:rPr lang="cs-CZ" sz="2200" dirty="0" err="1"/>
              <a:t>d</a:t>
            </a:r>
            <a:r>
              <a:rPr lang="cs-CZ" sz="2200" dirty="0" err="1" smtClean="0"/>
              <a:t>ifenhydramin</a:t>
            </a:r>
            <a:r>
              <a:rPr lang="cs-CZ" sz="2200" dirty="0" smtClean="0"/>
              <a:t> </a:t>
            </a:r>
            <a:r>
              <a:rPr lang="cs-CZ" sz="2200" dirty="0" err="1" smtClean="0"/>
              <a:t>theoklat</a:t>
            </a:r>
            <a:endParaRPr lang="cs-CZ" sz="2200" dirty="0" smtClean="0"/>
          </a:p>
          <a:p>
            <a:r>
              <a:rPr lang="cs-CZ" sz="2200" b="1" dirty="0" err="1"/>
              <a:t>m</a:t>
            </a:r>
            <a:r>
              <a:rPr lang="cs-CZ" sz="2200" b="1" dirty="0" err="1" smtClean="0"/>
              <a:t>efenhydrinát</a:t>
            </a:r>
            <a:endParaRPr lang="cs-CZ" sz="2200" b="1" dirty="0" smtClean="0"/>
          </a:p>
          <a:p>
            <a:pPr lvl="1"/>
            <a:r>
              <a:rPr lang="cs-CZ" sz="2200" dirty="0" err="1"/>
              <a:t>m</a:t>
            </a:r>
            <a:r>
              <a:rPr lang="cs-CZ" sz="2200" dirty="0" err="1" smtClean="0"/>
              <a:t>oxastin</a:t>
            </a:r>
            <a:r>
              <a:rPr lang="cs-CZ" sz="2200" dirty="0" smtClean="0"/>
              <a:t> </a:t>
            </a:r>
            <a:r>
              <a:rPr lang="cs-CZ" sz="2200" dirty="0" err="1" smtClean="0"/>
              <a:t>theoklat</a:t>
            </a:r>
            <a:endParaRPr lang="cs-CZ" sz="2200" dirty="0" smtClean="0"/>
          </a:p>
          <a:p>
            <a:r>
              <a:rPr lang="cs-CZ" sz="2200" dirty="0" err="1"/>
              <a:t>m</a:t>
            </a:r>
            <a:r>
              <a:rPr lang="cs-CZ" sz="2200" dirty="0" err="1" smtClean="0"/>
              <a:t>ebrofenhydrinát</a:t>
            </a:r>
            <a:endParaRPr lang="cs-CZ" sz="2200" dirty="0" smtClean="0"/>
          </a:p>
          <a:p>
            <a:pPr lvl="1"/>
            <a:r>
              <a:rPr lang="cs-CZ" sz="2200" dirty="0" err="1"/>
              <a:t>e</a:t>
            </a:r>
            <a:r>
              <a:rPr lang="cs-CZ" sz="2200" dirty="0" err="1" smtClean="0"/>
              <a:t>mbrastin</a:t>
            </a:r>
            <a:r>
              <a:rPr lang="cs-CZ" sz="2200" dirty="0" smtClean="0"/>
              <a:t> </a:t>
            </a:r>
            <a:r>
              <a:rPr lang="cs-CZ" sz="2200" dirty="0" err="1" smtClean="0"/>
              <a:t>theoklát</a:t>
            </a:r>
            <a:endParaRPr lang="cs-CZ" sz="2200" dirty="0" smtClean="0"/>
          </a:p>
          <a:p>
            <a:r>
              <a:rPr lang="cs-CZ" sz="2200" b="1" dirty="0" err="1" smtClean="0"/>
              <a:t>promethazin</a:t>
            </a:r>
            <a:endParaRPr lang="cs-CZ" sz="2200" b="1" dirty="0" smtClean="0"/>
          </a:p>
          <a:p>
            <a:pPr lvl="1"/>
            <a:r>
              <a:rPr lang="cs-CZ" sz="2200" dirty="0" smtClean="0"/>
              <a:t>I: </a:t>
            </a:r>
            <a:r>
              <a:rPr lang="cs-CZ" sz="2200" dirty="0" err="1" smtClean="0"/>
              <a:t>hyperemezis</a:t>
            </a:r>
            <a:r>
              <a:rPr lang="cs-CZ" sz="2200" dirty="0" smtClean="0"/>
              <a:t> </a:t>
            </a:r>
            <a:r>
              <a:rPr lang="cs-CZ" sz="2200" dirty="0" err="1" smtClean="0"/>
              <a:t>gravidarum</a:t>
            </a:r>
            <a:endParaRPr lang="cs-CZ" sz="2200" dirty="0" smtClean="0"/>
          </a:p>
          <a:p>
            <a:r>
              <a:rPr lang="cs-CZ" sz="2200" b="1" dirty="0" err="1" smtClean="0"/>
              <a:t>betahistin</a:t>
            </a:r>
            <a:endParaRPr lang="cs-CZ" sz="2200" b="1" dirty="0" smtClean="0"/>
          </a:p>
          <a:p>
            <a:pPr lvl="1"/>
            <a:r>
              <a:rPr lang="cs-CZ" sz="2200" dirty="0" smtClean="0"/>
              <a:t>H</a:t>
            </a:r>
            <a:r>
              <a:rPr lang="cs-CZ" sz="2200" baseline="-25000" dirty="0" smtClean="0"/>
              <a:t>3</a:t>
            </a:r>
            <a:r>
              <a:rPr lang="cs-CZ" sz="2200" dirty="0" smtClean="0"/>
              <a:t> antihistaminikum, parciální agonista H</a:t>
            </a:r>
            <a:r>
              <a:rPr lang="cs-CZ" sz="2200" baseline="-25000" dirty="0" smtClean="0"/>
              <a:t>1</a:t>
            </a:r>
          </a:p>
          <a:p>
            <a:pPr lvl="1"/>
            <a:r>
              <a:rPr lang="cs-CZ" sz="2200" dirty="0" smtClean="0"/>
              <a:t>I: </a:t>
            </a:r>
            <a:r>
              <a:rPr lang="cs-CZ" sz="2200" dirty="0" err="1"/>
              <a:t>M</a:t>
            </a:r>
            <a:r>
              <a:rPr lang="cs-CZ" sz="2200" dirty="0" err="1" smtClean="0"/>
              <a:t>eniérova</a:t>
            </a:r>
            <a:r>
              <a:rPr lang="cs-CZ" sz="2200" dirty="0" smtClean="0"/>
              <a:t> choroba</a:t>
            </a:r>
            <a:endParaRPr lang="cs-CZ" sz="2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409" y="1375098"/>
            <a:ext cx="1779881" cy="10598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3468" y="2532803"/>
            <a:ext cx="2075255" cy="9874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68" y="5090949"/>
            <a:ext cx="2043062" cy="174795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584" y="3519642"/>
            <a:ext cx="2074333" cy="1571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844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Antivertiginóza</a:t>
            </a:r>
            <a:r>
              <a:rPr lang="cs-CZ" b="1" dirty="0"/>
              <a:t> – </a:t>
            </a:r>
            <a:r>
              <a:rPr lang="cs-CZ" b="1" dirty="0" smtClean="0"/>
              <a:t>Blokátory kalciových kanálů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3" y="2160589"/>
            <a:ext cx="9719733" cy="3880773"/>
          </a:xfrm>
        </p:spPr>
        <p:txBody>
          <a:bodyPr>
            <a:normAutofit/>
          </a:bodyPr>
          <a:lstStyle/>
          <a:p>
            <a:r>
              <a:rPr lang="cs-CZ" sz="2200" b="1" dirty="0" smtClean="0"/>
              <a:t>MÚ: </a:t>
            </a:r>
            <a:r>
              <a:rPr lang="cs-CZ" sz="2200" dirty="0" smtClean="0"/>
              <a:t>blokáda Ca</a:t>
            </a:r>
            <a:r>
              <a:rPr lang="cs-CZ" sz="2200" baseline="30000" dirty="0" smtClean="0"/>
              <a:t>2+ </a:t>
            </a:r>
            <a:r>
              <a:rPr lang="cs-CZ" sz="2200" dirty="0" smtClean="0"/>
              <a:t>IK + H</a:t>
            </a:r>
            <a:r>
              <a:rPr lang="cs-CZ" sz="2200" baseline="-25000" dirty="0" smtClean="0"/>
              <a:t>1</a:t>
            </a:r>
            <a:r>
              <a:rPr lang="cs-CZ" sz="2200" dirty="0" smtClean="0"/>
              <a:t> antihistaminické působení</a:t>
            </a:r>
          </a:p>
          <a:p>
            <a:r>
              <a:rPr lang="cs-CZ" sz="2200" b="1" dirty="0" smtClean="0"/>
              <a:t>I: </a:t>
            </a:r>
            <a:r>
              <a:rPr lang="cs-CZ" sz="2200" dirty="0" err="1" smtClean="0"/>
              <a:t>Meniérova</a:t>
            </a:r>
            <a:r>
              <a:rPr lang="cs-CZ" sz="2200" dirty="0" smtClean="0"/>
              <a:t> choroba, kinetózy, profylaxe migrény, </a:t>
            </a:r>
            <a:r>
              <a:rPr lang="cs-CZ" sz="2200" dirty="0" err="1" smtClean="0"/>
              <a:t>tinitus</a:t>
            </a:r>
            <a:r>
              <a:rPr lang="cs-CZ" sz="2200" dirty="0" smtClean="0"/>
              <a:t>, poruchy cerebrálního prokrvení </a:t>
            </a:r>
            <a:r>
              <a:rPr lang="cs-CZ" altLang="cs-CZ" sz="2200" dirty="0" smtClean="0"/>
              <a:t>→ </a:t>
            </a:r>
            <a:r>
              <a:rPr lang="cs-CZ" altLang="cs-CZ" sz="2200" dirty="0" err="1" smtClean="0"/>
              <a:t>vertigo</a:t>
            </a:r>
            <a:r>
              <a:rPr lang="cs-CZ" altLang="cs-CZ" sz="2200" dirty="0" smtClean="0"/>
              <a:t>, poruchy periferního prokrvení</a:t>
            </a:r>
          </a:p>
          <a:p>
            <a:r>
              <a:rPr lang="cs-CZ" sz="2200" b="1" dirty="0" smtClean="0"/>
              <a:t>NÚ</a:t>
            </a:r>
            <a:r>
              <a:rPr lang="cs-CZ" sz="2200" b="1" dirty="0"/>
              <a:t>: </a:t>
            </a:r>
            <a:r>
              <a:rPr lang="cs-CZ" sz="2200" dirty="0" err="1"/>
              <a:t>cefalgie</a:t>
            </a:r>
            <a:r>
              <a:rPr lang="cs-CZ" sz="2200" dirty="0"/>
              <a:t>, ospalost, ↑ hmotnosti, </a:t>
            </a:r>
            <a:r>
              <a:rPr lang="cs-CZ" sz="2200" dirty="0" smtClean="0"/>
              <a:t>xerostomie, </a:t>
            </a:r>
            <a:r>
              <a:rPr lang="cs-CZ" sz="2200" dirty="0"/>
              <a:t>pocení, </a:t>
            </a:r>
            <a:r>
              <a:rPr lang="cs-CZ" sz="2200" dirty="0" err="1"/>
              <a:t>extrapyramidové</a:t>
            </a:r>
            <a:r>
              <a:rPr lang="cs-CZ" sz="2200" dirty="0"/>
              <a:t> </a:t>
            </a:r>
            <a:r>
              <a:rPr lang="cs-CZ" sz="2200" dirty="0" smtClean="0"/>
              <a:t>příznaky</a:t>
            </a:r>
          </a:p>
          <a:p>
            <a:endParaRPr lang="cs-CZ" sz="2200" b="1" dirty="0"/>
          </a:p>
          <a:p>
            <a:r>
              <a:rPr lang="cs-CZ" sz="2200" b="1" dirty="0" err="1" smtClean="0"/>
              <a:t>cinnarizin</a:t>
            </a:r>
            <a:r>
              <a:rPr lang="cs-CZ" sz="2200" b="1" dirty="0" smtClean="0"/>
              <a:t>, </a:t>
            </a:r>
            <a:r>
              <a:rPr lang="cs-CZ" sz="2200" dirty="0" err="1" smtClean="0"/>
              <a:t>flunarizin</a:t>
            </a:r>
            <a:endParaRPr lang="cs-CZ" sz="2200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r="-351" b="25626"/>
          <a:stretch/>
        </p:blipFill>
        <p:spPr bwMode="auto">
          <a:xfrm>
            <a:off x="6039557" y="4230959"/>
            <a:ext cx="3576106" cy="181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68" y="4933243"/>
            <a:ext cx="1897236" cy="1586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822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Antivertiginóza</a:t>
            </a:r>
            <a:r>
              <a:rPr lang="cs-CZ" b="1" dirty="0"/>
              <a:t> – </a:t>
            </a:r>
            <a:r>
              <a:rPr lang="cs-CZ" b="1" dirty="0" err="1" smtClean="0"/>
              <a:t>PSlytika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dirty="0"/>
              <a:t>skopolamin</a:t>
            </a:r>
          </a:p>
          <a:p>
            <a:pPr lvl="1"/>
            <a:r>
              <a:rPr lang="cs-CZ" sz="2200" dirty="0"/>
              <a:t>t</a:t>
            </a:r>
            <a:r>
              <a:rPr lang="cs-CZ" sz="2200" dirty="0" smtClean="0"/>
              <a:t>ropanový </a:t>
            </a:r>
            <a:r>
              <a:rPr lang="cs-CZ" sz="2200" dirty="0"/>
              <a:t>alkaloid</a:t>
            </a:r>
          </a:p>
          <a:p>
            <a:pPr lvl="1"/>
            <a:r>
              <a:rPr lang="cs-CZ" sz="2200" dirty="0"/>
              <a:t>v</a:t>
            </a:r>
            <a:r>
              <a:rPr lang="cs-CZ" sz="2200" dirty="0" smtClean="0"/>
              <a:t>entrální </a:t>
            </a:r>
            <a:r>
              <a:rPr lang="cs-CZ" sz="2200" dirty="0"/>
              <a:t>i periferní působení</a:t>
            </a:r>
          </a:p>
          <a:p>
            <a:pPr lvl="1"/>
            <a:r>
              <a:rPr lang="cs-CZ" sz="2200" dirty="0"/>
              <a:t>p</a:t>
            </a:r>
            <a:r>
              <a:rPr lang="cs-CZ" sz="2200" dirty="0" smtClean="0"/>
              <a:t>revence </a:t>
            </a:r>
            <a:r>
              <a:rPr lang="cs-CZ" sz="2200" dirty="0"/>
              <a:t>kinetóz</a:t>
            </a:r>
          </a:p>
          <a:p>
            <a:pPr lvl="1">
              <a:lnSpc>
                <a:spcPct val="160000"/>
              </a:lnSpc>
              <a:defRPr/>
            </a:pPr>
            <a:r>
              <a:rPr lang="cs-CZ" altLang="cs-CZ" sz="2200" b="1" dirty="0" smtClean="0"/>
              <a:t>NÚ: </a:t>
            </a:r>
            <a:r>
              <a:rPr lang="cs-CZ" altLang="cs-CZ" sz="2200" dirty="0" smtClean="0"/>
              <a:t>anticholinergní</a:t>
            </a:r>
            <a:r>
              <a:rPr lang="cs-CZ" altLang="cs-CZ" sz="2200" dirty="0"/>
              <a:t>, </a:t>
            </a:r>
            <a:r>
              <a:rPr lang="cs-CZ" altLang="cs-CZ" sz="2200" dirty="0" smtClean="0"/>
              <a:t>sedace</a:t>
            </a:r>
          </a:p>
          <a:p>
            <a:pPr lvl="1">
              <a:lnSpc>
                <a:spcPct val="160000"/>
              </a:lnSpc>
              <a:defRPr/>
            </a:pPr>
            <a:r>
              <a:rPr lang="cs-CZ" altLang="cs-CZ" sz="2200" dirty="0" smtClean="0"/>
              <a:t>V ČR neregistrován</a:t>
            </a:r>
            <a:endParaRPr lang="cs-CZ" altLang="cs-CZ" sz="2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1832" y="2404533"/>
            <a:ext cx="3152170" cy="2978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Další antiemetické látky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709032"/>
            <a:ext cx="8596668" cy="4951411"/>
          </a:xfrm>
        </p:spPr>
        <p:txBody>
          <a:bodyPr>
            <a:normAutofit/>
          </a:bodyPr>
          <a:lstStyle/>
          <a:p>
            <a:r>
              <a:rPr lang="cs-CZ" sz="2200" dirty="0" smtClean="0"/>
              <a:t>glukokortikoidy</a:t>
            </a:r>
            <a:endParaRPr lang="cs-CZ" sz="2200" dirty="0" smtClean="0"/>
          </a:p>
          <a:p>
            <a:pPr lvl="1"/>
            <a:r>
              <a:rPr lang="cs-CZ" sz="2200" b="1" dirty="0" smtClean="0"/>
              <a:t>MÚ: </a:t>
            </a:r>
            <a:r>
              <a:rPr lang="cs-CZ" sz="2200" dirty="0" smtClean="0"/>
              <a:t>pravděpodobně stabilizace buněčných membrán</a:t>
            </a:r>
          </a:p>
          <a:p>
            <a:pPr lvl="1"/>
            <a:r>
              <a:rPr lang="cs-CZ" sz="2200" dirty="0"/>
              <a:t>d</a:t>
            </a:r>
            <a:r>
              <a:rPr lang="cs-CZ" sz="2200" dirty="0" smtClean="0"/>
              <a:t>o </a:t>
            </a:r>
            <a:r>
              <a:rPr lang="cs-CZ" sz="2200" dirty="0" smtClean="0"/>
              <a:t>kombinace při silném zvracení</a:t>
            </a:r>
          </a:p>
          <a:p>
            <a:pPr lvl="1"/>
            <a:r>
              <a:rPr lang="cs-CZ" sz="2200" b="1" dirty="0" err="1"/>
              <a:t>d</a:t>
            </a:r>
            <a:r>
              <a:rPr lang="cs-CZ" sz="2200" b="1" dirty="0" err="1" smtClean="0"/>
              <a:t>examethazon</a:t>
            </a:r>
            <a:endParaRPr lang="cs-CZ" sz="2200" b="1" dirty="0" smtClean="0"/>
          </a:p>
          <a:p>
            <a:r>
              <a:rPr lang="cs-CZ" sz="2200" b="1" dirty="0"/>
              <a:t>p</a:t>
            </a:r>
            <a:r>
              <a:rPr lang="cs-CZ" sz="2200" b="1" dirty="0" smtClean="0"/>
              <a:t>yridoxin</a:t>
            </a:r>
          </a:p>
          <a:p>
            <a:pPr lvl="1"/>
            <a:r>
              <a:rPr lang="cs-CZ" sz="2200" dirty="0" smtClean="0"/>
              <a:t>100x vyšší D než při </a:t>
            </a:r>
            <a:r>
              <a:rPr lang="cs-CZ" sz="2200" dirty="0" err="1" smtClean="0"/>
              <a:t>suplementaci</a:t>
            </a:r>
            <a:r>
              <a:rPr lang="cs-CZ" sz="2200" dirty="0" smtClean="0"/>
              <a:t>, nespecifický účinek</a:t>
            </a:r>
          </a:p>
          <a:p>
            <a:r>
              <a:rPr lang="cs-CZ" sz="2200" b="1" dirty="0" err="1"/>
              <a:t>h</a:t>
            </a:r>
            <a:r>
              <a:rPr lang="cs-CZ" sz="2200" b="1" dirty="0" err="1" smtClean="0"/>
              <a:t>ydroxyzin</a:t>
            </a:r>
            <a:endParaRPr lang="cs-CZ" sz="2200" b="1" dirty="0" smtClean="0"/>
          </a:p>
          <a:p>
            <a:r>
              <a:rPr lang="cs-CZ" sz="2200" b="1" dirty="0" smtClean="0"/>
              <a:t>GABA-</a:t>
            </a:r>
            <a:r>
              <a:rPr lang="cs-CZ" sz="2200" b="1" dirty="0" err="1" smtClean="0"/>
              <a:t>mimetika</a:t>
            </a:r>
            <a:endParaRPr lang="cs-CZ" sz="2200" b="1" dirty="0" smtClean="0"/>
          </a:p>
          <a:p>
            <a:pPr lvl="1"/>
            <a:r>
              <a:rPr lang="cs-CZ" sz="2200" dirty="0" smtClean="0"/>
              <a:t>Snížená dráždivost CSZ</a:t>
            </a:r>
          </a:p>
          <a:p>
            <a:pPr lvl="1"/>
            <a:r>
              <a:rPr lang="cs-CZ" sz="2200" dirty="0" smtClean="0"/>
              <a:t>BZD</a:t>
            </a:r>
            <a:endParaRPr lang="cs-CZ" sz="2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54688"/>
            <a:ext cx="2503312" cy="2503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51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Profylaktické podávání antiemetik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</a:t>
            </a:r>
            <a:r>
              <a:rPr lang="cs-CZ" sz="2400" dirty="0" smtClean="0"/>
              <a:t> situacích kdy lze výskyt nauzey a zvracení předvídat:</a:t>
            </a:r>
          </a:p>
          <a:p>
            <a:pPr lvl="1"/>
            <a:r>
              <a:rPr lang="cs-CZ" sz="2400" dirty="0"/>
              <a:t>k</a:t>
            </a:r>
            <a:r>
              <a:rPr lang="cs-CZ" sz="2400" dirty="0" smtClean="0"/>
              <a:t>inetózy</a:t>
            </a:r>
          </a:p>
          <a:p>
            <a:pPr lvl="1"/>
            <a:r>
              <a:rPr lang="cs-CZ" sz="2400" dirty="0"/>
              <a:t>c</a:t>
            </a:r>
            <a:r>
              <a:rPr lang="cs-CZ" sz="2400" dirty="0" smtClean="0"/>
              <a:t>hirurgické zákroky</a:t>
            </a:r>
          </a:p>
          <a:p>
            <a:pPr lvl="1"/>
            <a:r>
              <a:rPr lang="cs-CZ" sz="2400" dirty="0"/>
              <a:t>p</a:t>
            </a:r>
            <a:r>
              <a:rPr lang="cs-CZ" sz="2400" dirty="0" smtClean="0"/>
              <a:t>rotinádorová léčba</a:t>
            </a:r>
          </a:p>
          <a:p>
            <a:pPr lvl="1"/>
            <a:r>
              <a:rPr lang="cs-CZ" sz="2400" dirty="0" smtClean="0"/>
              <a:t>migréna</a:t>
            </a:r>
          </a:p>
          <a:p>
            <a:pPr lvl="1"/>
            <a:endParaRPr lang="cs-CZ" sz="2000" dirty="0"/>
          </a:p>
        </p:txBody>
      </p:sp>
      <p:pic>
        <p:nvPicPr>
          <p:cNvPr id="2050" name="Picture 2" descr="Sylvester Stallone Motion Sickness GIF by Warner Archive - Find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4552950"/>
            <a:ext cx="54292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745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3181" y="1107613"/>
            <a:ext cx="8596668" cy="3880773"/>
          </a:xfrm>
        </p:spPr>
        <p:txBody>
          <a:bodyPr>
            <a:normAutofit/>
          </a:bodyPr>
          <a:lstStyle/>
          <a:p>
            <a:pPr eaLnBrk="1" hangingPunct="1">
              <a:lnSpc>
                <a:spcPts val="2300"/>
              </a:lnSpc>
              <a:spcAft>
                <a:spcPts val="600"/>
              </a:spcAft>
            </a:pPr>
            <a:r>
              <a:rPr lang="cs-CZ" altLang="cs-CZ" sz="2400" dirty="0" smtClean="0">
                <a:latin typeface="+mj-lt"/>
              </a:rPr>
              <a:t>histamin se může uvolňovat i u jiného typu imunitních reakcí nebo neimunitními mechanizmy na různé </a:t>
            </a:r>
            <a:r>
              <a:rPr lang="cs-CZ" altLang="cs-CZ" sz="2400" dirty="0" err="1" smtClean="0">
                <a:latin typeface="+mj-lt"/>
              </a:rPr>
              <a:t>fyz-chem</a:t>
            </a:r>
            <a:r>
              <a:rPr lang="cs-CZ" altLang="cs-CZ" sz="2400" dirty="0" smtClean="0">
                <a:latin typeface="+mj-lt"/>
              </a:rPr>
              <a:t> podněty</a:t>
            </a:r>
          </a:p>
          <a:p>
            <a:pPr eaLnBrk="1" hangingPunct="1">
              <a:lnSpc>
                <a:spcPts val="2300"/>
              </a:lnSpc>
              <a:spcAft>
                <a:spcPts val="600"/>
              </a:spcAft>
            </a:pPr>
            <a:r>
              <a:rPr lang="cs-CZ" altLang="cs-CZ" sz="2400" dirty="0" smtClean="0">
                <a:latin typeface="+mj-lt"/>
              </a:rPr>
              <a:t>alergeny v potravinách, hmyzí a jiné jedy…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 t="1880" r="16624" b="6410"/>
          <a:stretch>
            <a:fillRect/>
          </a:stretch>
        </p:blipFill>
        <p:spPr bwMode="auto">
          <a:xfrm>
            <a:off x="511629" y="2547752"/>
            <a:ext cx="8773354" cy="387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549" t="1880" r="16624" b="64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13521" y="19131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altLang="cs-CZ" b="1" dirty="0" smtClean="0"/>
              <a:t>Histamin</a:t>
            </a:r>
          </a:p>
        </p:txBody>
      </p:sp>
    </p:spTree>
    <p:extLst>
      <p:ext uri="{BB962C8B-B14F-4D97-AF65-F5344CB8AC3E}">
        <p14:creationId xmlns:p14="http://schemas.microsoft.com/office/powerpoint/2010/main" val="332629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099712" cy="1320800"/>
          </a:xfrm>
        </p:spPr>
        <p:txBody>
          <a:bodyPr/>
          <a:lstStyle/>
          <a:p>
            <a:r>
              <a:rPr lang="cs-CZ" b="1" dirty="0" err="1" smtClean="0"/>
              <a:t>Chemotherapy</a:t>
            </a:r>
            <a:r>
              <a:rPr lang="cs-CZ" b="1" dirty="0" smtClean="0"/>
              <a:t> </a:t>
            </a:r>
            <a:r>
              <a:rPr lang="cs-CZ" b="1" dirty="0" err="1" smtClean="0"/>
              <a:t>induced</a:t>
            </a:r>
            <a:r>
              <a:rPr lang="cs-CZ" b="1" dirty="0" smtClean="0"/>
              <a:t> nauzea and </a:t>
            </a:r>
            <a:r>
              <a:rPr lang="cs-CZ" b="1" dirty="0" err="1" smtClean="0"/>
              <a:t>vomiting</a:t>
            </a:r>
            <a:r>
              <a:rPr lang="cs-CZ" b="1" dirty="0" smtClean="0"/>
              <a:t> (CINV)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7527" y="1919235"/>
            <a:ext cx="8596668" cy="4564255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č</a:t>
            </a:r>
            <a:r>
              <a:rPr lang="cs-CZ" sz="2000" dirty="0" smtClean="0"/>
              <a:t>astý důvod k odmítnutí pokračovat v protinádorové terapii</a:t>
            </a:r>
          </a:p>
          <a:p>
            <a:r>
              <a:rPr lang="cs-CZ" sz="2000" dirty="0"/>
              <a:t>h</a:t>
            </a:r>
            <a:r>
              <a:rPr lang="cs-CZ" sz="2000" dirty="0" smtClean="0"/>
              <a:t>orší následky u pacientů s malnutricí</a:t>
            </a:r>
          </a:p>
          <a:p>
            <a:endParaRPr lang="cs-CZ" sz="2000" dirty="0"/>
          </a:p>
          <a:p>
            <a:r>
              <a:rPr lang="cs-CZ" sz="2000" dirty="0"/>
              <a:t>a</a:t>
            </a:r>
            <a:r>
              <a:rPr lang="cs-CZ" sz="2000" dirty="0" smtClean="0"/>
              <a:t>kutní – do 24 hodin, náhlé uvolnění serotoninu</a:t>
            </a:r>
          </a:p>
          <a:p>
            <a:r>
              <a:rPr lang="cs-CZ" sz="2000" dirty="0" smtClean="0"/>
              <a:t>opožděné – obvykle 2.-5. den, způsobené hlavně substancí P </a:t>
            </a:r>
          </a:p>
          <a:p>
            <a:endParaRPr lang="cs-CZ" sz="2000" dirty="0"/>
          </a:p>
          <a:p>
            <a:r>
              <a:rPr lang="cs-CZ" sz="2000" dirty="0"/>
              <a:t>p</a:t>
            </a:r>
            <a:r>
              <a:rPr lang="cs-CZ" sz="2000" dirty="0" smtClean="0"/>
              <a:t>revence zvracení je vždy účinnější než léčba</a:t>
            </a:r>
          </a:p>
          <a:p>
            <a:pPr lvl="1"/>
            <a:r>
              <a:rPr lang="cs-CZ" sz="2000" dirty="0"/>
              <a:t>u</a:t>
            </a:r>
            <a:r>
              <a:rPr lang="cs-CZ" sz="2000" dirty="0" smtClean="0"/>
              <a:t> vysoce </a:t>
            </a:r>
            <a:r>
              <a:rPr lang="cs-CZ" sz="2000" dirty="0" err="1" smtClean="0"/>
              <a:t>emetogenních</a:t>
            </a:r>
            <a:r>
              <a:rPr lang="cs-CZ" sz="2000" dirty="0" smtClean="0"/>
              <a:t> léčiv nasazujeme profylakticky: </a:t>
            </a:r>
            <a:r>
              <a:rPr lang="cs-CZ" sz="2000" dirty="0" err="1" smtClean="0"/>
              <a:t>cisplatina</a:t>
            </a:r>
            <a:r>
              <a:rPr lang="cs-CZ" sz="2000" dirty="0" smtClean="0"/>
              <a:t>, cyklofosfamid, </a:t>
            </a:r>
            <a:r>
              <a:rPr lang="cs-CZ" sz="2000" dirty="0" err="1" smtClean="0"/>
              <a:t>doxorubicin</a:t>
            </a:r>
            <a:r>
              <a:rPr lang="cs-CZ" sz="2000" dirty="0" smtClean="0"/>
              <a:t>, </a:t>
            </a:r>
            <a:r>
              <a:rPr lang="cs-CZ" sz="2000" dirty="0" err="1" smtClean="0"/>
              <a:t>epirubicin</a:t>
            </a:r>
            <a:r>
              <a:rPr lang="cs-CZ" sz="2000" dirty="0" smtClean="0"/>
              <a:t>, </a:t>
            </a:r>
            <a:r>
              <a:rPr lang="cs-CZ" sz="2000" dirty="0" err="1" smtClean="0"/>
              <a:t>dakarbazin</a:t>
            </a:r>
            <a:r>
              <a:rPr lang="cs-CZ" sz="2000" dirty="0"/>
              <a:t> </a:t>
            </a:r>
            <a:r>
              <a:rPr lang="cs-CZ" sz="2000" dirty="0" smtClean="0"/>
              <a:t>a </a:t>
            </a:r>
            <a:r>
              <a:rPr lang="cs-CZ" sz="2000" dirty="0" err="1" smtClean="0"/>
              <a:t>ifosfamid</a:t>
            </a:r>
            <a:endParaRPr lang="cs-CZ" sz="2000" dirty="0" smtClean="0"/>
          </a:p>
          <a:p>
            <a:r>
              <a:rPr lang="cs-CZ" sz="2000" dirty="0" smtClean="0"/>
              <a:t>základem vždy </a:t>
            </a:r>
            <a:r>
              <a:rPr lang="cs-CZ" sz="2000" dirty="0" err="1" smtClean="0"/>
              <a:t>setrony</a:t>
            </a:r>
            <a:r>
              <a:rPr lang="cs-CZ" sz="2000" dirty="0" smtClean="0"/>
              <a:t> a </a:t>
            </a:r>
            <a:r>
              <a:rPr lang="cs-CZ" sz="2000" dirty="0" err="1" smtClean="0"/>
              <a:t>pitanty</a:t>
            </a:r>
            <a:r>
              <a:rPr lang="cs-CZ" sz="2000" dirty="0" smtClean="0"/>
              <a:t> a </a:t>
            </a:r>
            <a:r>
              <a:rPr lang="cs-CZ" sz="2000" dirty="0" err="1" smtClean="0"/>
              <a:t>dexametazon</a:t>
            </a:r>
            <a:endParaRPr lang="cs-CZ" sz="2000" dirty="0" smtClean="0"/>
          </a:p>
          <a:p>
            <a:r>
              <a:rPr lang="cs-CZ" sz="2000" dirty="0"/>
              <a:t>d</a:t>
            </a:r>
            <a:r>
              <a:rPr lang="cs-CZ" sz="2000" dirty="0" smtClean="0"/>
              <a:t>alší: </a:t>
            </a:r>
            <a:r>
              <a:rPr lang="cs-CZ" sz="2000" dirty="0" err="1" smtClean="0"/>
              <a:t>metoklopramid</a:t>
            </a:r>
            <a:r>
              <a:rPr lang="cs-CZ" sz="2000" dirty="0" smtClean="0"/>
              <a:t>, </a:t>
            </a:r>
            <a:r>
              <a:rPr lang="cs-CZ" sz="2000" dirty="0" err="1" smtClean="0"/>
              <a:t>thiethylperazin</a:t>
            </a:r>
            <a:r>
              <a:rPr lang="cs-CZ" sz="2000" dirty="0" smtClean="0"/>
              <a:t>, </a:t>
            </a:r>
            <a:r>
              <a:rPr lang="cs-CZ" sz="2000" dirty="0" err="1" smtClean="0"/>
              <a:t>promethazin</a:t>
            </a:r>
            <a:r>
              <a:rPr lang="cs-CZ" sz="2000" dirty="0" smtClean="0"/>
              <a:t>, </a:t>
            </a:r>
            <a:r>
              <a:rPr lang="cs-CZ" sz="2000" dirty="0" err="1" smtClean="0"/>
              <a:t>olanzapin</a:t>
            </a:r>
            <a:r>
              <a:rPr lang="cs-CZ" sz="2000" dirty="0" smtClean="0"/>
              <a:t>, </a:t>
            </a:r>
            <a:r>
              <a:rPr lang="cs-CZ" sz="2000" dirty="0" err="1" smtClean="0"/>
              <a:t>haloperidol</a:t>
            </a:r>
            <a:r>
              <a:rPr lang="cs-CZ" sz="2000" dirty="0" smtClean="0"/>
              <a:t>, chlorpromazin, </a:t>
            </a:r>
            <a:r>
              <a:rPr lang="cs-CZ" sz="2000" dirty="0" err="1" smtClean="0"/>
              <a:t>levomepromazin</a:t>
            </a:r>
            <a:r>
              <a:rPr lang="cs-CZ" sz="2000" dirty="0" smtClean="0"/>
              <a:t>, benzodiazepiny a </a:t>
            </a:r>
            <a:r>
              <a:rPr lang="cs-CZ" sz="2000" dirty="0" err="1" smtClean="0"/>
              <a:t>kanabinoidy</a:t>
            </a:r>
            <a:endParaRPr lang="cs-CZ" sz="2000" dirty="0" smtClean="0"/>
          </a:p>
        </p:txBody>
      </p:sp>
      <p:pic>
        <p:nvPicPr>
          <p:cNvPr id="6148" name="Picture 4" descr="Infusion shared by Melissa on We Heart 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999" y="1278234"/>
            <a:ext cx="4059115" cy="162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5416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Postoperační nauzea a zvracení (PONV)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000" dirty="0"/>
              <a:t>r</a:t>
            </a:r>
            <a:r>
              <a:rPr lang="cs-CZ" sz="2000" dirty="0" smtClean="0"/>
              <a:t>izikové faktory:</a:t>
            </a:r>
          </a:p>
          <a:p>
            <a:pPr lvl="1"/>
            <a:r>
              <a:rPr lang="cs-CZ" sz="2000" dirty="0"/>
              <a:t>k</a:t>
            </a:r>
            <a:r>
              <a:rPr lang="cs-CZ" sz="2000" dirty="0" smtClean="0"/>
              <a:t>inetózy</a:t>
            </a:r>
          </a:p>
          <a:p>
            <a:pPr lvl="1"/>
            <a:r>
              <a:rPr lang="cs-CZ" sz="2000" dirty="0"/>
              <a:t>ž</a:t>
            </a:r>
            <a:r>
              <a:rPr lang="cs-CZ" sz="2000" dirty="0" smtClean="0"/>
              <a:t>enské pohlaví</a:t>
            </a:r>
          </a:p>
          <a:p>
            <a:pPr lvl="1"/>
            <a:r>
              <a:rPr lang="cs-CZ" sz="2000" dirty="0"/>
              <a:t>n</a:t>
            </a:r>
            <a:r>
              <a:rPr lang="cs-CZ" sz="2000" dirty="0" smtClean="0"/>
              <a:t>ekuřáctví</a:t>
            </a:r>
          </a:p>
          <a:p>
            <a:pPr lvl="1"/>
            <a:r>
              <a:rPr lang="cs-CZ" sz="2000" dirty="0" err="1"/>
              <a:t>o</a:t>
            </a:r>
            <a:r>
              <a:rPr lang="cs-CZ" sz="2000" dirty="0" err="1" smtClean="0"/>
              <a:t>pioidy</a:t>
            </a:r>
            <a:r>
              <a:rPr lang="cs-CZ" sz="2000" dirty="0" smtClean="0"/>
              <a:t> v medikaci</a:t>
            </a:r>
          </a:p>
          <a:p>
            <a:pPr lvl="1"/>
            <a:r>
              <a:rPr lang="cs-CZ" sz="2000" dirty="0"/>
              <a:t>i</a:t>
            </a:r>
            <a:r>
              <a:rPr lang="cs-CZ" sz="2000" dirty="0" smtClean="0"/>
              <a:t>nhalační anestetika (NO)</a:t>
            </a:r>
          </a:p>
          <a:p>
            <a:pPr lvl="1"/>
            <a:endParaRPr lang="cs-CZ" sz="2000" dirty="0"/>
          </a:p>
          <a:p>
            <a:r>
              <a:rPr lang="cs-CZ" sz="2200" dirty="0" err="1"/>
              <a:t>o</a:t>
            </a:r>
            <a:r>
              <a:rPr lang="cs-CZ" sz="2200" dirty="0" err="1" smtClean="0"/>
              <a:t>ndansetron</a:t>
            </a:r>
            <a:r>
              <a:rPr lang="cs-CZ" sz="2200" dirty="0" smtClean="0"/>
              <a:t>/</a:t>
            </a:r>
            <a:r>
              <a:rPr lang="cs-CZ" sz="2200" dirty="0" err="1" smtClean="0"/>
              <a:t>granisetron+dexametazon</a:t>
            </a:r>
            <a:endParaRPr lang="cs-CZ" sz="2200" dirty="0" smtClean="0"/>
          </a:p>
          <a:p>
            <a:r>
              <a:rPr lang="cs-CZ" sz="2200" dirty="0" err="1"/>
              <a:t>p</a:t>
            </a:r>
            <a:r>
              <a:rPr lang="cs-CZ" sz="2200" dirty="0" err="1" smtClean="0"/>
              <a:t>romethazin</a:t>
            </a:r>
            <a:r>
              <a:rPr lang="cs-CZ" sz="2200" dirty="0" smtClean="0"/>
              <a:t>, </a:t>
            </a:r>
            <a:r>
              <a:rPr lang="cs-CZ" sz="2200" dirty="0" err="1" smtClean="0"/>
              <a:t>thiethylperazin</a:t>
            </a:r>
            <a:endParaRPr lang="cs-CZ" sz="2200" dirty="0" smtClean="0"/>
          </a:p>
          <a:p>
            <a:endParaRPr lang="cs-CZ" sz="2200" dirty="0" smtClean="0"/>
          </a:p>
          <a:p>
            <a:pPr lvl="1"/>
            <a:endParaRPr lang="cs-CZ" sz="2000" dirty="0" smtClean="0"/>
          </a:p>
        </p:txBody>
      </p:sp>
      <p:pic>
        <p:nvPicPr>
          <p:cNvPr id="7170" name="Picture 2" descr="Mr Bean Rowan Atkinson GIF - MrBean RowanAtkinson Bean - Discover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85" y="2170443"/>
            <a:ext cx="2664243" cy="266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8569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Nauzea a zvracení v graviditě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450" y="1788800"/>
            <a:ext cx="8952455" cy="3880773"/>
          </a:xfrm>
        </p:spPr>
        <p:txBody>
          <a:bodyPr>
            <a:noAutofit/>
          </a:bodyPr>
          <a:lstStyle/>
          <a:p>
            <a:r>
              <a:rPr lang="cs-CZ" sz="2000" dirty="0"/>
              <a:t>v</a:t>
            </a:r>
            <a:r>
              <a:rPr lang="cs-CZ" sz="2000" dirty="0" smtClean="0"/>
              <a:t> prvním trimestru postiženo až 80 % žen</a:t>
            </a:r>
          </a:p>
          <a:p>
            <a:r>
              <a:rPr lang="cs-CZ" sz="2000" dirty="0"/>
              <a:t>k</a:t>
            </a:r>
            <a:r>
              <a:rPr lang="cs-CZ" sz="2000" dirty="0" smtClean="0"/>
              <a:t>líčovou roli v patogenezi nejspíš hrají zvýšené hodnoty choriového gonadotropinu</a:t>
            </a:r>
          </a:p>
          <a:p>
            <a:r>
              <a:rPr lang="cs-CZ" sz="2000" dirty="0" err="1"/>
              <a:t>h</a:t>
            </a:r>
            <a:r>
              <a:rPr lang="cs-CZ" sz="2000" dirty="0" err="1" smtClean="0"/>
              <a:t>yperemesis</a:t>
            </a:r>
            <a:r>
              <a:rPr lang="cs-CZ" sz="2000" dirty="0" smtClean="0"/>
              <a:t> </a:t>
            </a:r>
            <a:r>
              <a:rPr lang="cs-CZ" sz="2000" dirty="0" err="1" smtClean="0"/>
              <a:t>gravidarum</a:t>
            </a:r>
            <a:r>
              <a:rPr lang="cs-CZ" sz="2000" dirty="0"/>
              <a:t> </a:t>
            </a:r>
            <a:r>
              <a:rPr lang="cs-CZ" sz="2000" dirty="0" smtClean="0"/>
              <a:t>– úporné zvracení opakující se několikrát denně (1 %)</a:t>
            </a:r>
          </a:p>
          <a:p>
            <a:endParaRPr lang="cs-CZ" sz="2000" dirty="0"/>
          </a:p>
          <a:p>
            <a:r>
              <a:rPr lang="cs-CZ" sz="2000" dirty="0"/>
              <a:t>ž</a:t>
            </a:r>
            <a:r>
              <a:rPr lang="cs-CZ" sz="2000" dirty="0" smtClean="0"/>
              <a:t>ádné z antiemetik v ČR nemá schválené podání v těhotenství – všechny </a:t>
            </a:r>
            <a:r>
              <a:rPr lang="cs-CZ" sz="2000" dirty="0" err="1" smtClean="0"/>
              <a:t>off</a:t>
            </a:r>
            <a:r>
              <a:rPr lang="cs-CZ" sz="2000" dirty="0" smtClean="0"/>
              <a:t> label</a:t>
            </a:r>
          </a:p>
          <a:p>
            <a:pPr lvl="1"/>
            <a:r>
              <a:rPr lang="cs-CZ" sz="2000" dirty="0" err="1"/>
              <a:t>t</a:t>
            </a:r>
            <a:r>
              <a:rPr lang="cs-CZ" sz="2000" dirty="0" err="1" smtClean="0"/>
              <a:t>hiethylperazin</a:t>
            </a:r>
            <a:r>
              <a:rPr lang="cs-CZ" sz="2000" dirty="0" smtClean="0"/>
              <a:t>, </a:t>
            </a:r>
            <a:r>
              <a:rPr lang="cs-CZ" sz="2000" dirty="0" err="1" smtClean="0"/>
              <a:t>promethazin</a:t>
            </a:r>
            <a:endParaRPr lang="cs-CZ" sz="2000" dirty="0" smtClean="0"/>
          </a:p>
          <a:p>
            <a:pPr lvl="1"/>
            <a:r>
              <a:rPr lang="cs-CZ" sz="2000" dirty="0" err="1"/>
              <a:t>o</a:t>
            </a:r>
            <a:r>
              <a:rPr lang="cs-CZ" sz="2000" dirty="0" err="1" smtClean="0"/>
              <a:t>ndansetron</a:t>
            </a:r>
            <a:r>
              <a:rPr lang="cs-CZ" sz="2000" dirty="0" smtClean="0"/>
              <a:t>, </a:t>
            </a:r>
            <a:r>
              <a:rPr lang="cs-CZ" sz="2000" dirty="0" err="1" smtClean="0"/>
              <a:t>metoklopramid</a:t>
            </a:r>
            <a:endParaRPr lang="cs-CZ" sz="2000" dirty="0" smtClean="0"/>
          </a:p>
          <a:p>
            <a:pPr lvl="1"/>
            <a:r>
              <a:rPr lang="cs-CZ" sz="2000" dirty="0"/>
              <a:t>z</a:t>
            </a:r>
            <a:r>
              <a:rPr lang="cs-CZ" sz="2000" dirty="0" smtClean="0"/>
              <a:t>ázvor, vitamin B6</a:t>
            </a:r>
            <a:endParaRPr lang="cs-CZ" sz="2000" dirty="0"/>
          </a:p>
        </p:txBody>
      </p:sp>
      <p:pic>
        <p:nvPicPr>
          <p:cNvPr id="3074" name="Picture 2" descr="Hyperemesis Gravidarum = Pregnancy Hell – Amanda Griffin Jac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4752974"/>
            <a:ext cx="19050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39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Závratě a kinetózy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5883" y="2080202"/>
            <a:ext cx="8596668" cy="3880773"/>
          </a:xfrm>
        </p:spPr>
        <p:txBody>
          <a:bodyPr>
            <a:normAutofit/>
          </a:bodyPr>
          <a:lstStyle/>
          <a:p>
            <a:r>
              <a:rPr lang="cs-CZ" sz="2000" dirty="0"/>
              <a:t>i</a:t>
            </a:r>
            <a:r>
              <a:rPr lang="cs-CZ" sz="2000" dirty="0" smtClean="0"/>
              <a:t>luze pohybu vlastního těla nebo jeho okolí</a:t>
            </a:r>
          </a:p>
          <a:p>
            <a:pPr lvl="1"/>
            <a:r>
              <a:rPr lang="cs-CZ" sz="2000" dirty="0"/>
              <a:t>v</a:t>
            </a:r>
            <a:r>
              <a:rPr lang="cs-CZ" sz="2000" dirty="0" smtClean="0"/>
              <a:t>estibulární a nevestibulární</a:t>
            </a:r>
          </a:p>
          <a:p>
            <a:pPr lvl="1"/>
            <a:endParaRPr lang="cs-CZ" sz="2000" dirty="0"/>
          </a:p>
          <a:p>
            <a:r>
              <a:rPr lang="cs-CZ" sz="2000" dirty="0"/>
              <a:t>z</a:t>
            </a:r>
            <a:r>
              <a:rPr lang="cs-CZ" sz="2000" dirty="0" smtClean="0"/>
              <a:t>ákladem jsou </a:t>
            </a:r>
            <a:r>
              <a:rPr lang="cs-CZ" sz="2000" dirty="0" err="1" smtClean="0"/>
              <a:t>antivertiginóza</a:t>
            </a:r>
            <a:endParaRPr lang="cs-CZ" sz="2000" dirty="0" smtClean="0"/>
          </a:p>
          <a:p>
            <a:pPr lvl="1"/>
            <a:r>
              <a:rPr lang="cs-CZ" sz="2000" dirty="0"/>
              <a:t>a</a:t>
            </a:r>
            <a:r>
              <a:rPr lang="cs-CZ" sz="2000" dirty="0" smtClean="0"/>
              <a:t>ntihistaminika: </a:t>
            </a:r>
            <a:r>
              <a:rPr lang="cs-CZ" sz="2000" dirty="0" err="1" smtClean="0"/>
              <a:t>betahistin</a:t>
            </a:r>
            <a:r>
              <a:rPr lang="cs-CZ" sz="2000" dirty="0" smtClean="0"/>
              <a:t>, </a:t>
            </a:r>
            <a:r>
              <a:rPr lang="cs-CZ" sz="2000" dirty="0" err="1" smtClean="0"/>
              <a:t>dimenhydrinát</a:t>
            </a:r>
            <a:r>
              <a:rPr lang="cs-CZ" sz="2000" dirty="0" smtClean="0"/>
              <a:t>, </a:t>
            </a:r>
            <a:r>
              <a:rPr lang="cs-CZ" sz="2000" dirty="0" err="1" smtClean="0"/>
              <a:t>moxastin-teoklát</a:t>
            </a:r>
            <a:endParaRPr lang="cs-CZ" sz="2000" dirty="0" smtClean="0"/>
          </a:p>
          <a:p>
            <a:pPr lvl="1"/>
            <a:r>
              <a:rPr lang="cs-CZ" sz="2000" dirty="0" err="1"/>
              <a:t>t</a:t>
            </a:r>
            <a:r>
              <a:rPr lang="cs-CZ" sz="2000" dirty="0" err="1" smtClean="0"/>
              <a:t>hiethylperazin</a:t>
            </a:r>
            <a:endParaRPr lang="cs-CZ" sz="2000" dirty="0" smtClean="0"/>
          </a:p>
          <a:p>
            <a:pPr lvl="1"/>
            <a:r>
              <a:rPr lang="cs-CZ" sz="2000" dirty="0" err="1"/>
              <a:t>c</a:t>
            </a:r>
            <a:r>
              <a:rPr lang="cs-CZ" sz="2000" dirty="0" err="1" smtClean="0"/>
              <a:t>innarizin</a:t>
            </a:r>
            <a:endParaRPr lang="cs-CZ" sz="2000" dirty="0" smtClean="0"/>
          </a:p>
          <a:p>
            <a:pPr lvl="1"/>
            <a:r>
              <a:rPr lang="cs-CZ" sz="2000" dirty="0" err="1"/>
              <a:t>v</a:t>
            </a:r>
            <a:r>
              <a:rPr lang="cs-CZ" sz="2000" dirty="0" err="1" smtClean="0"/>
              <a:t>azoaktivní</a:t>
            </a:r>
            <a:r>
              <a:rPr lang="cs-CZ" sz="2000" dirty="0" smtClean="0"/>
              <a:t> léčiva – </a:t>
            </a:r>
            <a:r>
              <a:rPr lang="cs-CZ" sz="2000" dirty="0" err="1" smtClean="0"/>
              <a:t>naftidrofuryl</a:t>
            </a:r>
            <a:r>
              <a:rPr lang="cs-CZ" sz="2000" dirty="0" smtClean="0"/>
              <a:t>, </a:t>
            </a:r>
            <a:r>
              <a:rPr lang="cs-CZ" sz="2000" dirty="0" err="1" smtClean="0"/>
              <a:t>pentoxyfilin</a:t>
            </a:r>
            <a:endParaRPr lang="cs-CZ" sz="2000" dirty="0"/>
          </a:p>
        </p:txBody>
      </p:sp>
      <p:pic>
        <p:nvPicPr>
          <p:cNvPr id="4098" name="Picture 2" descr="Motion Sickness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0"/>
            <a:ext cx="5337175" cy="300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99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Podpůrná terapie zvracení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7170429" cy="3880773"/>
          </a:xfrm>
        </p:spPr>
        <p:txBody>
          <a:bodyPr>
            <a:normAutofit/>
          </a:bodyPr>
          <a:lstStyle/>
          <a:p>
            <a:r>
              <a:rPr lang="cs-CZ" sz="2000" dirty="0"/>
              <a:t>p</a:t>
            </a:r>
            <a:r>
              <a:rPr lang="cs-CZ" sz="2000" dirty="0" smtClean="0"/>
              <a:t>rolongované zvracení může způsobit dehydrataci a iontovou </a:t>
            </a:r>
            <a:r>
              <a:rPr lang="cs-CZ" sz="2000" dirty="0" err="1" smtClean="0"/>
              <a:t>dysbalanci</a:t>
            </a:r>
            <a:r>
              <a:rPr lang="cs-CZ" sz="2000" dirty="0" smtClean="0"/>
              <a:t> – zejména </a:t>
            </a:r>
            <a:r>
              <a:rPr lang="cs-CZ" sz="2000" dirty="0" err="1" smtClean="0"/>
              <a:t>hypokalemii</a:t>
            </a:r>
            <a:r>
              <a:rPr lang="cs-CZ" sz="2000" dirty="0" smtClean="0"/>
              <a:t>, </a:t>
            </a:r>
            <a:r>
              <a:rPr lang="cs-CZ" sz="2000" dirty="0" err="1" smtClean="0"/>
              <a:t>hypochloremii</a:t>
            </a:r>
            <a:r>
              <a:rPr lang="cs-CZ" sz="2000" dirty="0" smtClean="0"/>
              <a:t> a alkalózu</a:t>
            </a:r>
          </a:p>
          <a:p>
            <a:r>
              <a:rPr lang="cs-CZ" sz="2000" dirty="0"/>
              <a:t>n</a:t>
            </a:r>
            <a:r>
              <a:rPr lang="cs-CZ" sz="2000" dirty="0" smtClean="0"/>
              <a:t>utné je doplňování tekutin</a:t>
            </a:r>
          </a:p>
          <a:p>
            <a:pPr lvl="1"/>
            <a:r>
              <a:rPr lang="cs-CZ" sz="2000" dirty="0"/>
              <a:t>s</a:t>
            </a:r>
            <a:r>
              <a:rPr lang="cs-CZ" sz="2000" dirty="0" smtClean="0"/>
              <a:t>ladké nebo slané – vazba vody na glukózu nebo sodné ionty</a:t>
            </a:r>
          </a:p>
          <a:p>
            <a:pPr lvl="1"/>
            <a:r>
              <a:rPr lang="cs-CZ" sz="2000" dirty="0"/>
              <a:t>r</a:t>
            </a:r>
            <a:r>
              <a:rPr lang="cs-CZ" sz="2000" dirty="0" smtClean="0"/>
              <a:t>ehydratační roztoky (doplnění elektrolytů)</a:t>
            </a:r>
            <a:endParaRPr lang="cs-CZ" sz="2000" dirty="0"/>
          </a:p>
        </p:txBody>
      </p:sp>
      <p:pic>
        <p:nvPicPr>
          <p:cNvPr id="1026" name="Picture 2" descr="KULÍŠEK 10 vrecúšok - DRUG-STORE.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065" y="3594799"/>
            <a:ext cx="4350935" cy="326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hydrol banán 10 sáčků - skladem | BENU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19" y="4185385"/>
            <a:ext cx="2410593" cy="267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alosun Rehydratační roztok 10 sáčků - MJ-KrasaZdravi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665" y="4483467"/>
            <a:ext cx="27622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27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810381" y="4080934"/>
            <a:ext cx="7766936" cy="1646302"/>
          </a:xfrm>
        </p:spPr>
        <p:txBody>
          <a:bodyPr/>
          <a:lstStyle/>
          <a:p>
            <a:r>
              <a:rPr lang="cs-CZ" b="1" dirty="0" smtClean="0"/>
              <a:t>ANTIMIGRENIKA</a:t>
            </a:r>
            <a:endParaRPr lang="cs-CZ" b="1" dirty="0"/>
          </a:p>
        </p:txBody>
      </p:sp>
      <p:pic>
        <p:nvPicPr>
          <p:cNvPr id="2050" name="Picture 2" descr="C:\Users\11378\Desktop\Pix\mig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792" y="573458"/>
            <a:ext cx="4999264" cy="333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96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Migréna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5820" y="1303986"/>
            <a:ext cx="9206895" cy="4985656"/>
          </a:xfrm>
        </p:spPr>
        <p:txBody>
          <a:bodyPr>
            <a:normAutofit/>
          </a:bodyPr>
          <a:lstStyle/>
          <a:p>
            <a:r>
              <a:rPr lang="cs-CZ" sz="2200" dirty="0"/>
              <a:t>c</a:t>
            </a:r>
            <a:r>
              <a:rPr lang="cs-CZ" sz="2200" dirty="0" smtClean="0"/>
              <a:t>hronické </a:t>
            </a:r>
            <a:r>
              <a:rPr lang="cs-CZ" sz="2200" dirty="0" smtClean="0"/>
              <a:t>záchvatovité onemocnění charakterizované pulzující bolestí obvykle jedné poloviny hlavy trvající 4-72 hodin, mimo záchvatového období pacient bez potíží</a:t>
            </a:r>
          </a:p>
          <a:p>
            <a:r>
              <a:rPr lang="cs-CZ" sz="2200" dirty="0"/>
              <a:t>p</a:t>
            </a:r>
            <a:r>
              <a:rPr lang="cs-CZ" sz="2200" dirty="0" smtClean="0"/>
              <a:t>rimární </a:t>
            </a:r>
            <a:r>
              <a:rPr lang="cs-CZ" sz="2200" dirty="0" smtClean="0"/>
              <a:t>bolest hlavy bez jiného somatického onemocnění</a:t>
            </a:r>
          </a:p>
          <a:p>
            <a:r>
              <a:rPr lang="cs-CZ" sz="2200" dirty="0"/>
              <a:t>i</a:t>
            </a:r>
            <a:r>
              <a:rPr lang="cs-CZ" sz="2200" dirty="0" smtClean="0"/>
              <a:t>ntenzita </a:t>
            </a:r>
            <a:r>
              <a:rPr lang="cs-CZ" sz="2200" dirty="0" smtClean="0"/>
              <a:t>bolesti většinou silná, interferuje s pracovním i sociálním životem pacientů</a:t>
            </a:r>
          </a:p>
          <a:p>
            <a:r>
              <a:rPr lang="cs-CZ" sz="2200" dirty="0"/>
              <a:t>a</a:t>
            </a:r>
            <a:r>
              <a:rPr lang="cs-CZ" sz="2200" dirty="0" smtClean="0"/>
              <a:t>kcentace </a:t>
            </a:r>
            <a:r>
              <a:rPr lang="cs-CZ" sz="2200" dirty="0" smtClean="0"/>
              <a:t>bolesti fyzickou námahou a předklonem hlavy</a:t>
            </a:r>
          </a:p>
          <a:p>
            <a:r>
              <a:rPr lang="cs-CZ" sz="2200" dirty="0"/>
              <a:t>p</a:t>
            </a:r>
            <a:r>
              <a:rPr lang="cs-CZ" sz="2200" dirty="0" smtClean="0"/>
              <a:t>revalence </a:t>
            </a:r>
            <a:r>
              <a:rPr lang="cs-CZ" sz="2200" dirty="0" smtClean="0"/>
              <a:t>18 % ženy, 6% muži</a:t>
            </a:r>
          </a:p>
          <a:p>
            <a:pPr lvl="1"/>
            <a:r>
              <a:rPr lang="cs-CZ" sz="2000" dirty="0"/>
              <a:t>p</a:t>
            </a:r>
            <a:r>
              <a:rPr lang="cs-CZ" sz="2000" dirty="0" smtClean="0"/>
              <a:t>řed </a:t>
            </a:r>
            <a:r>
              <a:rPr lang="cs-CZ" sz="2000" dirty="0" smtClean="0"/>
              <a:t>pubertou vyšší u mužů</a:t>
            </a:r>
          </a:p>
          <a:p>
            <a:r>
              <a:rPr lang="cs-CZ" sz="2200" dirty="0"/>
              <a:t>s</a:t>
            </a:r>
            <a:r>
              <a:rPr lang="cs-CZ" sz="2200" dirty="0" smtClean="0"/>
              <a:t>ilně </a:t>
            </a:r>
            <a:r>
              <a:rPr lang="cs-CZ" sz="2200" dirty="0" smtClean="0"/>
              <a:t>geneticky vázána</a:t>
            </a:r>
            <a:endParaRPr lang="cs-CZ" sz="2200" dirty="0"/>
          </a:p>
        </p:txBody>
      </p:sp>
      <p:pic>
        <p:nvPicPr>
          <p:cNvPr id="1026" name="Picture 2" descr="C:\Users\11378\Desktop\Pix\heada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27" y="4484914"/>
            <a:ext cx="4647293" cy="18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63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Spouštěcí mechanizmy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6517" y="1540334"/>
            <a:ext cx="8596668" cy="3880773"/>
          </a:xfrm>
        </p:spPr>
        <p:txBody>
          <a:bodyPr>
            <a:noAutofit/>
          </a:bodyPr>
          <a:lstStyle/>
          <a:p>
            <a:r>
              <a:rPr lang="cs-CZ" sz="2000" b="1" dirty="0" smtClean="0"/>
              <a:t>hormony</a:t>
            </a:r>
            <a:endParaRPr lang="cs-CZ" sz="2000" dirty="0"/>
          </a:p>
          <a:p>
            <a:pPr lvl="1"/>
            <a:r>
              <a:rPr lang="cs-CZ" sz="2000" dirty="0"/>
              <a:t>s</a:t>
            </a:r>
            <a:r>
              <a:rPr lang="cs-CZ" sz="2000" dirty="0" smtClean="0"/>
              <a:t>pojitost </a:t>
            </a:r>
            <a:r>
              <a:rPr lang="cs-CZ" sz="2000" dirty="0" smtClean="0"/>
              <a:t>s menstruačním cyklem – kolísání hladiny estrogenů</a:t>
            </a:r>
          </a:p>
          <a:p>
            <a:pPr lvl="1"/>
            <a:r>
              <a:rPr lang="cs-CZ" sz="2000" dirty="0"/>
              <a:t>t</a:t>
            </a:r>
            <a:r>
              <a:rPr lang="cs-CZ" sz="2000" dirty="0" smtClean="0"/>
              <a:t>ěhotenství</a:t>
            </a:r>
            <a:r>
              <a:rPr lang="cs-CZ" sz="2000" dirty="0" smtClean="0"/>
              <a:t>, menopauza</a:t>
            </a:r>
          </a:p>
          <a:p>
            <a:r>
              <a:rPr lang="cs-CZ" sz="2000" b="1" dirty="0"/>
              <a:t>p</a:t>
            </a:r>
            <a:r>
              <a:rPr lang="cs-CZ" sz="2000" b="1" dirty="0" smtClean="0"/>
              <a:t>otrava</a:t>
            </a:r>
            <a:r>
              <a:rPr lang="cs-CZ" sz="2000" dirty="0"/>
              <a:t> </a:t>
            </a:r>
          </a:p>
          <a:p>
            <a:pPr lvl="1"/>
            <a:r>
              <a:rPr lang="cs-CZ" sz="2000" dirty="0"/>
              <a:t>z</a:t>
            </a:r>
            <a:r>
              <a:rPr lang="cs-CZ" sz="2000" dirty="0" smtClean="0"/>
              <a:t>horšení </a:t>
            </a:r>
            <a:r>
              <a:rPr lang="cs-CZ" sz="2000" dirty="0" smtClean="0"/>
              <a:t>po požití čokolády, alkoholu, glutamátu</a:t>
            </a:r>
          </a:p>
          <a:p>
            <a:r>
              <a:rPr lang="cs-CZ" sz="2000" b="1" dirty="0" smtClean="0"/>
              <a:t>kouření</a:t>
            </a:r>
            <a:endParaRPr lang="cs-CZ" sz="2000" b="1" dirty="0"/>
          </a:p>
          <a:p>
            <a:r>
              <a:rPr lang="cs-CZ" sz="2000" b="1" dirty="0"/>
              <a:t>stres a </a:t>
            </a:r>
            <a:r>
              <a:rPr lang="cs-CZ" sz="2000" b="1" dirty="0" smtClean="0"/>
              <a:t>nedostatek/nadbytek spánku/pohybu</a:t>
            </a:r>
            <a:endParaRPr lang="cs-CZ" sz="2000" dirty="0"/>
          </a:p>
          <a:p>
            <a:r>
              <a:rPr lang="cs-CZ" sz="2000" b="1" dirty="0" smtClean="0"/>
              <a:t>změny </a:t>
            </a:r>
            <a:r>
              <a:rPr lang="cs-CZ" sz="2000" b="1" dirty="0"/>
              <a:t>prostředí</a:t>
            </a:r>
            <a:r>
              <a:rPr lang="cs-CZ" sz="2000" dirty="0"/>
              <a:t> </a:t>
            </a:r>
            <a:endParaRPr lang="cs-CZ" sz="2000" dirty="0" smtClean="0"/>
          </a:p>
          <a:p>
            <a:pPr lvl="1"/>
            <a:r>
              <a:rPr lang="cs-CZ" sz="2000" dirty="0"/>
              <a:t>t</a:t>
            </a:r>
            <a:r>
              <a:rPr lang="cs-CZ" sz="2000" dirty="0" smtClean="0"/>
              <a:t>lak</a:t>
            </a:r>
            <a:r>
              <a:rPr lang="cs-CZ" sz="2000" dirty="0" smtClean="0"/>
              <a:t>, počasí</a:t>
            </a:r>
            <a:endParaRPr lang="cs-CZ" sz="2000" dirty="0"/>
          </a:p>
          <a:p>
            <a:r>
              <a:rPr lang="cs-CZ" sz="2000" b="1" dirty="0"/>
              <a:t>m</a:t>
            </a:r>
            <a:r>
              <a:rPr lang="cs-CZ" sz="2000" b="1" dirty="0" smtClean="0"/>
              <a:t>edikace</a:t>
            </a:r>
          </a:p>
          <a:p>
            <a:pPr lvl="1"/>
            <a:r>
              <a:rPr lang="cs-CZ" sz="2000" dirty="0"/>
              <a:t>z</a:t>
            </a:r>
            <a:r>
              <a:rPr lang="cs-CZ" sz="2000" dirty="0" smtClean="0"/>
              <a:t>horšení </a:t>
            </a:r>
            <a:r>
              <a:rPr lang="cs-CZ" sz="2000" dirty="0" smtClean="0"/>
              <a:t>u </a:t>
            </a:r>
            <a:r>
              <a:rPr lang="cs-CZ" sz="2000" dirty="0" err="1" smtClean="0"/>
              <a:t>vazodilatancii</a:t>
            </a:r>
            <a:r>
              <a:rPr lang="cs-CZ" sz="2000" dirty="0" smtClean="0"/>
              <a:t> a perorálních </a:t>
            </a:r>
            <a:r>
              <a:rPr lang="cs-CZ" sz="2000" dirty="0" err="1" smtClean="0"/>
              <a:t>kontraceptiv</a:t>
            </a:r>
            <a:r>
              <a:rPr lang="cs-CZ" sz="2000" dirty="0" smtClean="0"/>
              <a:t>, nadměrné užívání léků na bolest</a:t>
            </a: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634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Průběh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7379" y="2058558"/>
            <a:ext cx="8515304" cy="4484914"/>
          </a:xfrm>
        </p:spPr>
        <p:txBody>
          <a:bodyPr>
            <a:normAutofit fontScale="70000" lnSpcReduction="20000"/>
          </a:bodyPr>
          <a:lstStyle/>
          <a:p>
            <a:r>
              <a:rPr lang="cs-CZ" sz="3800" b="1" dirty="0" smtClean="0"/>
              <a:t>Prodromální stádium</a:t>
            </a:r>
          </a:p>
          <a:p>
            <a:pPr lvl="1"/>
            <a:r>
              <a:rPr lang="cs-CZ" sz="2900" dirty="0" smtClean="0"/>
              <a:t>1-2 hodiny před záchvatem</a:t>
            </a:r>
          </a:p>
          <a:p>
            <a:pPr lvl="1"/>
            <a:r>
              <a:rPr lang="cs-CZ" sz="2900" dirty="0" smtClean="0"/>
              <a:t>únava, nesoustředěnost, lítostivost, změny chuti k jídlu </a:t>
            </a:r>
          </a:p>
          <a:p>
            <a:r>
              <a:rPr lang="cs-CZ" sz="3800" b="1" dirty="0" smtClean="0"/>
              <a:t>Aura</a:t>
            </a:r>
          </a:p>
          <a:p>
            <a:pPr lvl="1"/>
            <a:r>
              <a:rPr lang="cs-CZ" sz="2900" dirty="0" smtClean="0"/>
              <a:t>1 hodina před záchvatem, asi u 20% migreniků</a:t>
            </a:r>
          </a:p>
          <a:p>
            <a:pPr lvl="1"/>
            <a:r>
              <a:rPr lang="cs-CZ" sz="2900" dirty="0" smtClean="0"/>
              <a:t>Slabost, poruchy vyjadřování, výpadky zorného pole a poruchy vidění</a:t>
            </a:r>
          </a:p>
          <a:p>
            <a:r>
              <a:rPr lang="cs-CZ" sz="3800" b="1" dirty="0" smtClean="0"/>
              <a:t>Záchvat</a:t>
            </a:r>
          </a:p>
          <a:p>
            <a:pPr lvl="1"/>
            <a:r>
              <a:rPr lang="cs-CZ" sz="2900" dirty="0"/>
              <a:t>i</a:t>
            </a:r>
            <a:r>
              <a:rPr lang="cs-CZ" sz="2900" dirty="0" smtClean="0"/>
              <a:t>ndividuální </a:t>
            </a:r>
            <a:r>
              <a:rPr lang="cs-CZ" sz="2900" dirty="0" smtClean="0"/>
              <a:t>průběh a trvání</a:t>
            </a:r>
          </a:p>
          <a:p>
            <a:pPr lvl="1"/>
            <a:r>
              <a:rPr lang="cs-CZ" sz="2900" dirty="0"/>
              <a:t>č</a:t>
            </a:r>
            <a:r>
              <a:rPr lang="cs-CZ" sz="2900" dirty="0" smtClean="0"/>
              <a:t>asto </a:t>
            </a:r>
            <a:r>
              <a:rPr lang="cs-CZ" sz="2900" dirty="0" smtClean="0"/>
              <a:t>přítomná nauzea, zvracení, foto-/</a:t>
            </a:r>
            <a:r>
              <a:rPr lang="cs-CZ" sz="2900" dirty="0" err="1" smtClean="0"/>
              <a:t>fono</a:t>
            </a:r>
            <a:r>
              <a:rPr lang="cs-CZ" sz="2900" dirty="0" smtClean="0"/>
              <a:t>-/osmofobie</a:t>
            </a:r>
          </a:p>
          <a:p>
            <a:r>
              <a:rPr lang="cs-CZ" sz="3800" b="1" dirty="0" err="1" smtClean="0"/>
              <a:t>Postdromální</a:t>
            </a:r>
            <a:r>
              <a:rPr lang="cs-CZ" sz="3800" b="1" dirty="0" smtClean="0"/>
              <a:t> stádium</a:t>
            </a:r>
          </a:p>
          <a:p>
            <a:pPr lvl="1"/>
            <a:r>
              <a:rPr lang="cs-CZ" sz="2900" dirty="0"/>
              <a:t>p</a:t>
            </a:r>
            <a:r>
              <a:rPr lang="cs-CZ" sz="2900" dirty="0" smtClean="0"/>
              <a:t>ocit </a:t>
            </a:r>
            <a:r>
              <a:rPr lang="cs-CZ" sz="2900" dirty="0" smtClean="0"/>
              <a:t>úlevy a vyčerpání, pocit bolestivosti postižených míst</a:t>
            </a:r>
          </a:p>
          <a:p>
            <a:endParaRPr lang="cs-CZ" dirty="0"/>
          </a:p>
        </p:txBody>
      </p:sp>
      <p:pic>
        <p:nvPicPr>
          <p:cNvPr id="4098" name="Picture 2" descr="C:\Users\11378\Desktop\Pix\au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377" y="102397"/>
            <a:ext cx="2272654" cy="16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1378\Desktop\Pix\au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078" y="1843258"/>
            <a:ext cx="2229649" cy="164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1378\Desktop\Pix\au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31" y="185908"/>
            <a:ext cx="2292502" cy="166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11378\Desktop\Pix\au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533" y="185908"/>
            <a:ext cx="2289194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13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Patofyziologie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7606" y="1713117"/>
            <a:ext cx="8914138" cy="3880773"/>
          </a:xfrm>
        </p:spPr>
        <p:txBody>
          <a:bodyPr>
            <a:noAutofit/>
          </a:bodyPr>
          <a:lstStyle/>
          <a:p>
            <a:r>
              <a:rPr lang="cs-CZ" sz="2400" dirty="0"/>
              <a:t>s</a:t>
            </a:r>
            <a:r>
              <a:rPr lang="cs-CZ" sz="2400" dirty="0" smtClean="0"/>
              <a:t>ilný </a:t>
            </a:r>
            <a:r>
              <a:rPr lang="cs-CZ" sz="2400" dirty="0" smtClean="0"/>
              <a:t>vliv genetické predispozice. Jedná se o neurogenní </a:t>
            </a:r>
            <a:r>
              <a:rPr lang="cs-CZ" sz="2400" dirty="0"/>
              <a:t>paroxyzmální děj </a:t>
            </a:r>
            <a:endParaRPr lang="cs-CZ" sz="2400" dirty="0" smtClean="0"/>
          </a:p>
          <a:p>
            <a:r>
              <a:rPr lang="cs-CZ" sz="2400" dirty="0"/>
              <a:t>p</a:t>
            </a:r>
            <a:r>
              <a:rPr lang="cs-CZ" sz="2400" dirty="0" smtClean="0"/>
              <a:t>ravděpodobně </a:t>
            </a:r>
            <a:r>
              <a:rPr lang="cs-CZ" sz="2400" dirty="0" smtClean="0"/>
              <a:t>dochází </a:t>
            </a:r>
          </a:p>
          <a:p>
            <a:pPr lvl="1"/>
            <a:r>
              <a:rPr lang="cs-CZ" sz="2200" dirty="0" smtClean="0"/>
              <a:t>k aktivaci určitých oblastí mozku (</a:t>
            </a:r>
            <a:r>
              <a:rPr lang="cs-CZ" sz="2200" dirty="0" err="1" smtClean="0"/>
              <a:t>nucleus</a:t>
            </a:r>
            <a:r>
              <a:rPr lang="cs-CZ" sz="2200" dirty="0" smtClean="0"/>
              <a:t> </a:t>
            </a:r>
            <a:r>
              <a:rPr lang="cs-CZ" sz="2200" dirty="0" err="1" smtClean="0"/>
              <a:t>raphe</a:t>
            </a:r>
            <a:r>
              <a:rPr lang="cs-CZ" sz="2200" dirty="0" smtClean="0"/>
              <a:t>, </a:t>
            </a:r>
            <a:r>
              <a:rPr lang="cs-CZ" sz="2200" dirty="0" err="1" smtClean="0"/>
              <a:t>locus</a:t>
            </a:r>
            <a:r>
              <a:rPr lang="cs-CZ" sz="2200" dirty="0" smtClean="0"/>
              <a:t> </a:t>
            </a:r>
            <a:r>
              <a:rPr lang="cs-CZ" sz="2200" dirty="0" err="1" smtClean="0"/>
              <a:t>coeruleus</a:t>
            </a:r>
            <a:r>
              <a:rPr lang="cs-CZ" sz="2200" dirty="0" smtClean="0"/>
              <a:t>)</a:t>
            </a:r>
          </a:p>
          <a:p>
            <a:pPr lvl="1"/>
            <a:r>
              <a:rPr lang="cs-CZ" sz="2200" dirty="0"/>
              <a:t>p</a:t>
            </a:r>
            <a:r>
              <a:rPr lang="cs-CZ" sz="2200" dirty="0" smtClean="0"/>
              <a:t>okles </a:t>
            </a:r>
            <a:r>
              <a:rPr lang="cs-CZ" sz="2200" dirty="0" smtClean="0"/>
              <a:t>aktivity kortikálních neuronů</a:t>
            </a:r>
          </a:p>
          <a:p>
            <a:pPr lvl="1"/>
            <a:r>
              <a:rPr lang="cs-CZ" sz="2200" dirty="0"/>
              <a:t>p</a:t>
            </a:r>
            <a:r>
              <a:rPr lang="cs-CZ" sz="2200" dirty="0" smtClean="0"/>
              <a:t>atologická </a:t>
            </a:r>
            <a:r>
              <a:rPr lang="cs-CZ" sz="2200" dirty="0" smtClean="0"/>
              <a:t>aktivita </a:t>
            </a:r>
            <a:r>
              <a:rPr lang="cs-CZ" sz="2200" dirty="0" err="1" smtClean="0"/>
              <a:t>trigeminovaskulárního</a:t>
            </a:r>
            <a:r>
              <a:rPr lang="cs-CZ" sz="2200" dirty="0" smtClean="0"/>
              <a:t> komplexu – ve stěně drobných mozkových tepen dochází k uvolnění serotoninu, substance P, CGRP a jiných mediátorů, vazodilataci, prosáknutí cév a extravazaci plazmy → obraz sterilního zánětu a zpětné dráždění vláken trigeminu, který vede informaci do podkorových center bolesti</a:t>
            </a:r>
            <a:endParaRPr lang="cs-CZ" sz="2200" dirty="0"/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5122" name="Picture 2" descr="C:\Users\11378\Desktop\Pix\fair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545" y="0"/>
            <a:ext cx="3067455" cy="305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3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4070" y="1298223"/>
            <a:ext cx="8596668" cy="5960532"/>
          </a:xfrm>
        </p:spPr>
        <p:txBody>
          <a:bodyPr>
            <a:normAutofit/>
          </a:bodyPr>
          <a:lstStyle/>
          <a:p>
            <a:pPr eaLnBrk="1" hangingPunct="1">
              <a:lnSpc>
                <a:spcPts val="2300"/>
              </a:lnSpc>
              <a:spcAft>
                <a:spcPts val="600"/>
              </a:spcAft>
            </a:pPr>
            <a:r>
              <a:rPr lang="cs-CZ" altLang="cs-CZ" sz="2400" dirty="0" smtClean="0"/>
              <a:t>histamin se uvolňuje například:</a:t>
            </a:r>
          </a:p>
          <a:p>
            <a:pPr lvl="1" eaLnBrk="1" hangingPunct="1">
              <a:lnSpc>
                <a:spcPts val="2300"/>
              </a:lnSpc>
              <a:spcAft>
                <a:spcPts val="600"/>
              </a:spcAft>
            </a:pPr>
            <a:r>
              <a:rPr lang="cs-CZ" altLang="cs-CZ" sz="2400" dirty="0" smtClean="0"/>
              <a:t>alergickou reakcí 1. typu po podání </a:t>
            </a:r>
            <a:r>
              <a:rPr lang="cs-CZ" altLang="cs-CZ" sz="2400" dirty="0" err="1" smtClean="0"/>
              <a:t>betalaktamových</a:t>
            </a:r>
            <a:r>
              <a:rPr lang="cs-CZ" altLang="cs-CZ" sz="2400" dirty="0" smtClean="0"/>
              <a:t> ATB,                  d-tubokurarinu, biologických léčiv, imunoglobulinů…</a:t>
            </a:r>
          </a:p>
          <a:p>
            <a:pPr lvl="1" eaLnBrk="1" hangingPunct="1">
              <a:lnSpc>
                <a:spcPts val="2300"/>
              </a:lnSpc>
              <a:spcAft>
                <a:spcPts val="600"/>
              </a:spcAft>
            </a:pPr>
            <a:r>
              <a:rPr lang="cs-CZ" altLang="cs-CZ" sz="2400" dirty="0" smtClean="0"/>
              <a:t>nebo </a:t>
            </a:r>
            <a:r>
              <a:rPr lang="cs-CZ" altLang="cs-CZ" sz="2400" dirty="0" err="1" smtClean="0"/>
              <a:t>pseudoalergickou</a:t>
            </a:r>
            <a:r>
              <a:rPr lang="cs-CZ" altLang="cs-CZ" sz="2400" dirty="0" smtClean="0"/>
              <a:t> reakcí po podání morfinu, </a:t>
            </a:r>
            <a:r>
              <a:rPr lang="cs-CZ" altLang="cs-CZ" sz="2400" dirty="0" err="1" smtClean="0"/>
              <a:t>vankomycinu</a:t>
            </a:r>
            <a:r>
              <a:rPr lang="cs-CZ" altLang="cs-CZ" sz="2400" dirty="0" smtClean="0"/>
              <a:t>, tubokurarinu…</a:t>
            </a:r>
          </a:p>
          <a:p>
            <a:pPr lvl="1" eaLnBrk="1" hangingPunct="1">
              <a:lnSpc>
                <a:spcPts val="2300"/>
              </a:lnSpc>
              <a:spcAft>
                <a:spcPts val="600"/>
              </a:spcAft>
            </a:pPr>
            <a:endParaRPr lang="sk-SK" altLang="cs-CZ" sz="2400" dirty="0"/>
          </a:p>
          <a:p>
            <a:pPr>
              <a:lnSpc>
                <a:spcPts val="2300"/>
              </a:lnSpc>
              <a:spcAft>
                <a:spcPts val="600"/>
              </a:spcAft>
            </a:pPr>
            <a:r>
              <a:rPr lang="sk-SK" altLang="cs-CZ" sz="2600" dirty="0"/>
              <a:t>t</a:t>
            </a:r>
            <a:r>
              <a:rPr lang="sk-SK" altLang="cs-CZ" sz="2600" dirty="0" smtClean="0"/>
              <a:t>erapeutické </a:t>
            </a:r>
            <a:r>
              <a:rPr lang="sk-SK" altLang="cs-CZ" sz="2600" dirty="0" smtClean="0"/>
              <a:t>využití:</a:t>
            </a:r>
          </a:p>
          <a:p>
            <a:pPr lvl="1">
              <a:lnSpc>
                <a:spcPts val="2300"/>
              </a:lnSpc>
              <a:spcAft>
                <a:spcPts val="600"/>
              </a:spcAft>
            </a:pPr>
            <a:r>
              <a:rPr lang="sk-SK" altLang="cs-CZ" sz="2400" dirty="0"/>
              <a:t>p</a:t>
            </a:r>
            <a:r>
              <a:rPr lang="sk-SK" altLang="cs-CZ" sz="2400" dirty="0" smtClean="0"/>
              <a:t>. o. neúčinný</a:t>
            </a:r>
            <a:endParaRPr lang="cs-CZ" altLang="cs-CZ" sz="2400" dirty="0"/>
          </a:p>
          <a:p>
            <a:pPr lvl="1">
              <a:lnSpc>
                <a:spcPts val="2300"/>
              </a:lnSpc>
              <a:spcAft>
                <a:spcPts val="600"/>
              </a:spcAft>
            </a:pPr>
            <a:r>
              <a:rPr lang="sk-SK" altLang="cs-CZ" sz="2400" dirty="0"/>
              <a:t>d</a:t>
            </a:r>
            <a:r>
              <a:rPr lang="sk-SK" altLang="cs-CZ" sz="2400" dirty="0" smtClean="0"/>
              <a:t>iagnostika v </a:t>
            </a:r>
            <a:r>
              <a:rPr lang="sk-SK" altLang="cs-CZ" sz="2400" dirty="0" err="1" smtClean="0"/>
              <a:t>alergologii</a:t>
            </a:r>
            <a:endParaRPr lang="sk-SK" altLang="cs-CZ" sz="2400" dirty="0" smtClean="0"/>
          </a:p>
          <a:p>
            <a:pPr lvl="1">
              <a:lnSpc>
                <a:spcPts val="2300"/>
              </a:lnSpc>
              <a:spcAft>
                <a:spcPts val="600"/>
              </a:spcAft>
            </a:pPr>
            <a:endParaRPr lang="sk-SK" altLang="cs-CZ" sz="24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13521" y="19131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altLang="cs-CZ" b="1" dirty="0" smtClean="0"/>
              <a:t>Histamin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04" y="4470400"/>
            <a:ext cx="4244622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9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Režimová a dietní doporučení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7878" y="1575882"/>
            <a:ext cx="9089236" cy="5214024"/>
          </a:xfrm>
        </p:spPr>
        <p:txBody>
          <a:bodyPr>
            <a:normAutofit/>
          </a:bodyPr>
          <a:lstStyle/>
          <a:p>
            <a:r>
              <a:rPr lang="cs-CZ" b="1" dirty="0"/>
              <a:t>p</a:t>
            </a:r>
            <a:r>
              <a:rPr lang="cs-CZ" b="1" dirty="0" smtClean="0"/>
              <a:t>ravidelný </a:t>
            </a:r>
            <a:r>
              <a:rPr lang="cs-CZ" b="1" dirty="0" smtClean="0"/>
              <a:t>pohyb</a:t>
            </a:r>
          </a:p>
          <a:p>
            <a:pPr lvl="1"/>
            <a:r>
              <a:rPr lang="cs-CZ" dirty="0"/>
              <a:t>i</a:t>
            </a:r>
            <a:r>
              <a:rPr lang="cs-CZ" dirty="0" smtClean="0"/>
              <a:t>deálně </a:t>
            </a:r>
            <a:r>
              <a:rPr lang="cs-CZ" dirty="0" smtClean="0"/>
              <a:t>čerstvý vzduch, relaxační cvičení</a:t>
            </a:r>
          </a:p>
          <a:p>
            <a:r>
              <a:rPr lang="cs-CZ" b="1" dirty="0"/>
              <a:t>r</a:t>
            </a:r>
            <a:r>
              <a:rPr lang="cs-CZ" b="1" dirty="0" smtClean="0"/>
              <a:t>eflexní </a:t>
            </a:r>
            <a:r>
              <a:rPr lang="cs-CZ" b="1" dirty="0" smtClean="0"/>
              <a:t>terapie</a:t>
            </a:r>
          </a:p>
          <a:p>
            <a:pPr lvl="1"/>
            <a:r>
              <a:rPr lang="cs-CZ" dirty="0"/>
              <a:t>m</a:t>
            </a:r>
            <a:r>
              <a:rPr lang="cs-CZ" dirty="0" smtClean="0"/>
              <a:t>asáže</a:t>
            </a:r>
            <a:r>
              <a:rPr lang="cs-CZ" dirty="0" smtClean="0"/>
              <a:t>, vodoléčba, elektroléčba</a:t>
            </a:r>
          </a:p>
          <a:p>
            <a:r>
              <a:rPr lang="cs-CZ" b="1" dirty="0"/>
              <a:t>d</a:t>
            </a:r>
            <a:r>
              <a:rPr lang="cs-CZ" b="1" dirty="0" smtClean="0"/>
              <a:t>uševní </a:t>
            </a:r>
            <a:r>
              <a:rPr lang="cs-CZ" b="1" dirty="0" smtClean="0"/>
              <a:t>hygiena</a:t>
            </a:r>
          </a:p>
          <a:p>
            <a:r>
              <a:rPr lang="cs-CZ" b="1" dirty="0"/>
              <a:t>p</a:t>
            </a:r>
            <a:r>
              <a:rPr lang="cs-CZ" b="1" dirty="0" smtClean="0"/>
              <a:t>ravidelný </a:t>
            </a:r>
            <a:r>
              <a:rPr lang="cs-CZ" b="1" dirty="0" smtClean="0"/>
              <a:t>a dostatečný spánek</a:t>
            </a:r>
          </a:p>
          <a:p>
            <a:r>
              <a:rPr lang="cs-CZ" b="1" dirty="0"/>
              <a:t>r</a:t>
            </a:r>
            <a:r>
              <a:rPr lang="cs-CZ" b="1" dirty="0" smtClean="0"/>
              <a:t>acionální </a:t>
            </a:r>
            <a:r>
              <a:rPr lang="cs-CZ" b="1" dirty="0" smtClean="0"/>
              <a:t>životospráva</a:t>
            </a:r>
          </a:p>
          <a:p>
            <a:pPr lvl="1"/>
            <a:r>
              <a:rPr lang="cs-CZ" dirty="0" smtClean="0"/>
              <a:t>omezit </a:t>
            </a:r>
            <a:r>
              <a:rPr lang="cs-CZ" dirty="0"/>
              <a:t>nevhodné potraviny: dusitany, dráždivá jídla a umělá sladidla – lze předejít až 75 % </a:t>
            </a:r>
            <a:r>
              <a:rPr lang="cs-CZ" dirty="0" smtClean="0"/>
              <a:t>záchvatů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ehladovět </a:t>
            </a:r>
            <a:r>
              <a:rPr lang="cs-CZ" dirty="0"/>
              <a:t>(riziko hypoglykémie), nepřejídat se, neaplikovat nevyvážené </a:t>
            </a:r>
            <a:r>
              <a:rPr lang="cs-CZ" dirty="0" smtClean="0"/>
              <a:t>diety</a:t>
            </a:r>
          </a:p>
          <a:p>
            <a:pPr lvl="1"/>
            <a:r>
              <a:rPr lang="cs-CZ" dirty="0" smtClean="0"/>
              <a:t>dodržovat </a:t>
            </a:r>
            <a:r>
              <a:rPr lang="cs-CZ" dirty="0"/>
              <a:t>pitný režim – pít nealkoholické nízkoenergetické nápoje, nejméně 2 l </a:t>
            </a:r>
            <a:r>
              <a:rPr lang="cs-CZ" dirty="0" smtClean="0"/>
              <a:t>denně.</a:t>
            </a:r>
          </a:p>
          <a:p>
            <a:pPr lvl="1"/>
            <a:r>
              <a:rPr lang="cs-CZ" dirty="0" smtClean="0"/>
              <a:t>střídmost </a:t>
            </a:r>
            <a:r>
              <a:rPr lang="cs-CZ" dirty="0"/>
              <a:t>v pití alkoholu – maximálně 300 ml přírodního vína denně, nesčítat v případě </a:t>
            </a:r>
            <a:r>
              <a:rPr lang="cs-CZ" dirty="0" smtClean="0"/>
              <a:t>absence</a:t>
            </a:r>
          </a:p>
          <a:p>
            <a:pPr lvl="1"/>
            <a:r>
              <a:rPr lang="cs-CZ" dirty="0" smtClean="0"/>
              <a:t>střídmost </a:t>
            </a:r>
            <a:r>
              <a:rPr lang="cs-CZ" dirty="0"/>
              <a:t>v pití kávy a </a:t>
            </a:r>
            <a:r>
              <a:rPr lang="cs-CZ" dirty="0" smtClean="0"/>
              <a:t>koly</a:t>
            </a:r>
            <a:endParaRPr lang="cs-CZ" dirty="0"/>
          </a:p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09" y="1374984"/>
            <a:ext cx="3311660" cy="244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92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08562" y="267459"/>
            <a:ext cx="4030663" cy="64543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/>
              <a:t>Nevhodné potraviny (vysoký obsah tyraminu</a:t>
            </a:r>
            <a:r>
              <a:rPr lang="cs-CZ" sz="2000" b="1" dirty="0" smtClean="0"/>
              <a:t>)</a:t>
            </a:r>
            <a:r>
              <a:rPr lang="cs-CZ" sz="2000" b="1" dirty="0"/>
              <a:t> </a:t>
            </a:r>
          </a:p>
          <a:p>
            <a:r>
              <a:rPr lang="cs-CZ" sz="2000" dirty="0"/>
              <a:t>uzeniny, uzené a sušené </a:t>
            </a:r>
            <a:r>
              <a:rPr lang="cs-CZ" sz="2000" dirty="0" smtClean="0"/>
              <a:t>maso</a:t>
            </a:r>
            <a:endParaRPr lang="cs-CZ" sz="2000" dirty="0"/>
          </a:p>
          <a:p>
            <a:r>
              <a:rPr lang="cs-CZ" sz="2000" dirty="0"/>
              <a:t>kvašené </a:t>
            </a:r>
            <a:r>
              <a:rPr lang="cs-CZ" sz="2000" dirty="0" smtClean="0"/>
              <a:t>nápoje</a:t>
            </a:r>
            <a:endParaRPr lang="cs-CZ" sz="2000" dirty="0"/>
          </a:p>
          <a:p>
            <a:r>
              <a:rPr lang="cs-CZ" sz="2000" dirty="0"/>
              <a:t>tučné mléčné výrobky (jogurty, šlehačka, máslo, vyzrálé tučné sýry – </a:t>
            </a:r>
            <a:r>
              <a:rPr lang="cs-CZ" sz="2000" dirty="0" smtClean="0"/>
              <a:t>parmazán)</a:t>
            </a:r>
            <a:endParaRPr lang="cs-CZ" sz="2000" dirty="0"/>
          </a:p>
          <a:p>
            <a:r>
              <a:rPr lang="cs-CZ" sz="2000" dirty="0"/>
              <a:t>ořechy, semínka dýně, </a:t>
            </a:r>
            <a:r>
              <a:rPr lang="cs-CZ" sz="2000" dirty="0" smtClean="0"/>
              <a:t>arašídy</a:t>
            </a:r>
            <a:endParaRPr lang="cs-CZ" sz="2000" dirty="0"/>
          </a:p>
          <a:p>
            <a:r>
              <a:rPr lang="cs-CZ" sz="2000" dirty="0"/>
              <a:t>nakládané zelí, ryby, </a:t>
            </a:r>
            <a:r>
              <a:rPr lang="cs-CZ" sz="2000" dirty="0" smtClean="0"/>
              <a:t>sýry</a:t>
            </a:r>
            <a:endParaRPr lang="cs-CZ" sz="2000" dirty="0"/>
          </a:p>
          <a:p>
            <a:r>
              <a:rPr lang="cs-CZ" sz="2000" dirty="0"/>
              <a:t>fermentované potraviny, </a:t>
            </a:r>
            <a:r>
              <a:rPr lang="cs-CZ" sz="2000" dirty="0" smtClean="0"/>
              <a:t>sója</a:t>
            </a:r>
            <a:endParaRPr lang="cs-CZ" sz="2000" dirty="0"/>
          </a:p>
          <a:p>
            <a:r>
              <a:rPr lang="cs-CZ" sz="2000" dirty="0"/>
              <a:t>rajčata, cibule, </a:t>
            </a:r>
            <a:r>
              <a:rPr lang="cs-CZ" sz="2000" dirty="0" smtClean="0"/>
              <a:t>brambory</a:t>
            </a:r>
            <a:endParaRPr lang="cs-CZ" sz="2000" dirty="0"/>
          </a:p>
          <a:p>
            <a:r>
              <a:rPr lang="cs-CZ" sz="2000" dirty="0"/>
              <a:t>citrusové plody, banány, </a:t>
            </a:r>
            <a:r>
              <a:rPr lang="cs-CZ" sz="2000" dirty="0" smtClean="0"/>
              <a:t>avokádo</a:t>
            </a:r>
            <a:endParaRPr lang="cs-CZ" sz="2000" dirty="0"/>
          </a:p>
          <a:p>
            <a:r>
              <a:rPr lang="cs-CZ" sz="2000" dirty="0"/>
              <a:t>aromatické koření, </a:t>
            </a:r>
            <a:r>
              <a:rPr lang="cs-CZ" sz="2000" dirty="0" smtClean="0"/>
              <a:t>glutamát, kvasnice</a:t>
            </a:r>
            <a:r>
              <a:rPr lang="cs-CZ" sz="2000" dirty="0"/>
              <a:t>, umělá </a:t>
            </a:r>
            <a:r>
              <a:rPr lang="cs-CZ" sz="2000" dirty="0" smtClean="0"/>
              <a:t>sladidla</a:t>
            </a:r>
            <a:endParaRPr lang="cs-CZ" sz="2000" dirty="0"/>
          </a:p>
          <a:p>
            <a:r>
              <a:rPr lang="cs-CZ" sz="2000" dirty="0"/>
              <a:t>čokoláda, kofein, </a:t>
            </a:r>
            <a:r>
              <a:rPr lang="cs-CZ" sz="2000" dirty="0" smtClean="0"/>
              <a:t>kola</a:t>
            </a:r>
            <a:endParaRPr lang="cs-CZ" sz="2000" dirty="0"/>
          </a:p>
          <a:p>
            <a:r>
              <a:rPr lang="cs-CZ" sz="2000" dirty="0"/>
              <a:t>destiláty, červené </a:t>
            </a:r>
            <a:r>
              <a:rPr lang="cs-CZ" sz="2000" dirty="0" smtClean="0"/>
              <a:t>víno, pivo</a:t>
            </a:r>
            <a:endParaRPr lang="cs-CZ" sz="2000" dirty="0"/>
          </a:p>
          <a:p>
            <a:endParaRPr lang="cs-CZ" sz="2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847617" y="365842"/>
            <a:ext cx="4549301" cy="4575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Vhodné potraviny (vysoký obsah mědi</a:t>
            </a:r>
            <a:r>
              <a:rPr 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cs-CZ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tmavé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pečivo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čerstvé dietní maso, játra, drůbež,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ryby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vejce, nízkotučné mléčné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výrobky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zelenina, ovoce – třešně,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ananas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koření – petržel, česnek,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bazalka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mandle, luštěniny, zelené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olivy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bylinkové čaje, káva bez kofeinu,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zázvor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minerální voda s obsahem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hořčíku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zeleninové koktejly (celer, mrkev, rajské jablko, červená řepa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defTabSz="4572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Terapie - akutní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420239"/>
            <a:ext cx="8596668" cy="4621124"/>
          </a:xfrm>
        </p:spPr>
        <p:txBody>
          <a:bodyPr>
            <a:noAutofit/>
          </a:bodyPr>
          <a:lstStyle/>
          <a:p>
            <a:r>
              <a:rPr lang="cs-CZ" b="1" dirty="0" err="1" smtClean="0"/>
              <a:t>NSAIDs</a:t>
            </a:r>
            <a:r>
              <a:rPr lang="cs-CZ" b="1" dirty="0" smtClean="0"/>
              <a:t>, paracetamol (+</a:t>
            </a:r>
            <a:r>
              <a:rPr lang="cs-CZ" b="1" dirty="0" err="1" smtClean="0"/>
              <a:t>metoklopramid</a:t>
            </a:r>
            <a:r>
              <a:rPr lang="cs-CZ" b="1" dirty="0"/>
              <a:t>)</a:t>
            </a:r>
            <a:endParaRPr lang="cs-CZ" b="1" dirty="0" smtClean="0"/>
          </a:p>
          <a:p>
            <a:pPr lvl="1"/>
            <a:r>
              <a:rPr lang="cs-CZ" sz="1800" dirty="0" smtClean="0"/>
              <a:t>u mírných forem </a:t>
            </a:r>
            <a:endParaRPr lang="cs-CZ" sz="2000" b="1" dirty="0" smtClean="0"/>
          </a:p>
          <a:p>
            <a:r>
              <a:rPr lang="cs-CZ" b="1" dirty="0" err="1"/>
              <a:t>t</a:t>
            </a:r>
            <a:r>
              <a:rPr lang="cs-CZ" b="1" dirty="0" err="1" smtClean="0"/>
              <a:t>riptany</a:t>
            </a:r>
            <a:r>
              <a:rPr lang="cs-CZ" dirty="0" smtClean="0"/>
              <a:t> </a:t>
            </a:r>
            <a:r>
              <a:rPr lang="cs-CZ" dirty="0" smtClean="0"/>
              <a:t>– </a:t>
            </a:r>
            <a:r>
              <a:rPr lang="cs-CZ" dirty="0"/>
              <a:t>selektivní </a:t>
            </a:r>
            <a:r>
              <a:rPr lang="cs-CZ" dirty="0" smtClean="0"/>
              <a:t>agonisté 5HT</a:t>
            </a:r>
            <a:r>
              <a:rPr lang="cs-CZ" baseline="-25000" dirty="0" smtClean="0"/>
              <a:t>1B/1D</a:t>
            </a:r>
            <a:r>
              <a:rPr lang="cs-CZ" dirty="0" smtClean="0"/>
              <a:t> receptorů</a:t>
            </a:r>
          </a:p>
          <a:p>
            <a:pPr lvl="1"/>
            <a:r>
              <a:rPr lang="cs-CZ" sz="1800" dirty="0"/>
              <a:t>b</a:t>
            </a:r>
            <a:r>
              <a:rPr lang="cs-CZ" sz="1800" dirty="0" smtClean="0"/>
              <a:t>rání </a:t>
            </a:r>
            <a:r>
              <a:rPr lang="cs-CZ" sz="1800" dirty="0" smtClean="0"/>
              <a:t>vyplavení </a:t>
            </a:r>
            <a:r>
              <a:rPr lang="cs-CZ" sz="1800" dirty="0" err="1" smtClean="0"/>
              <a:t>neuromediátorů</a:t>
            </a:r>
            <a:r>
              <a:rPr lang="cs-CZ" sz="1800" dirty="0" smtClean="0"/>
              <a:t> zprostředkujících bolest (VIP, substance P)</a:t>
            </a:r>
          </a:p>
          <a:p>
            <a:pPr lvl="1"/>
            <a:r>
              <a:rPr lang="cs-CZ" sz="1800" b="1" dirty="0" smtClean="0"/>
              <a:t>NÚ:</a:t>
            </a:r>
            <a:r>
              <a:rPr lang="cs-CZ" sz="1800" dirty="0" smtClean="0"/>
              <a:t> závratě, ospalost, únava, </a:t>
            </a:r>
            <a:r>
              <a:rPr lang="cs-CZ" sz="1800" dirty="0" err="1" smtClean="0"/>
              <a:t>chest</a:t>
            </a:r>
            <a:r>
              <a:rPr lang="cs-CZ" sz="1800" dirty="0" smtClean="0"/>
              <a:t> symptom</a:t>
            </a:r>
          </a:p>
          <a:p>
            <a:pPr lvl="1"/>
            <a:r>
              <a:rPr lang="cs-CZ" sz="1800" b="1" dirty="0" smtClean="0"/>
              <a:t>INT:</a:t>
            </a:r>
            <a:r>
              <a:rPr lang="cs-CZ" sz="1800" dirty="0" smtClean="0"/>
              <a:t> </a:t>
            </a:r>
            <a:r>
              <a:rPr lang="cs-CZ" sz="1800" dirty="0" err="1" smtClean="0"/>
              <a:t>iMAO</a:t>
            </a:r>
            <a:r>
              <a:rPr lang="cs-CZ" sz="1800" dirty="0" smtClean="0"/>
              <a:t>, SSRI (</a:t>
            </a:r>
            <a:r>
              <a:rPr lang="cs-CZ" sz="1800" dirty="0" err="1" smtClean="0"/>
              <a:t>rel</a:t>
            </a:r>
            <a:r>
              <a:rPr lang="cs-CZ" sz="1800" dirty="0" smtClean="0"/>
              <a:t>.), třezalka</a:t>
            </a:r>
          </a:p>
          <a:p>
            <a:pPr lvl="1"/>
            <a:r>
              <a:rPr lang="cs-CZ" sz="1800" b="1" dirty="0" err="1"/>
              <a:t>s</a:t>
            </a:r>
            <a:r>
              <a:rPr lang="cs-CZ" sz="1800" b="1" dirty="0" err="1" smtClean="0"/>
              <a:t>umatriptan</a:t>
            </a:r>
            <a:r>
              <a:rPr lang="cs-CZ" sz="1800" b="1" dirty="0" smtClean="0"/>
              <a:t>, </a:t>
            </a:r>
            <a:r>
              <a:rPr lang="cs-CZ" sz="1800" b="1" dirty="0" err="1" smtClean="0"/>
              <a:t>zolmitriptan</a:t>
            </a:r>
            <a:r>
              <a:rPr lang="cs-CZ" sz="1800" b="1" dirty="0" smtClean="0"/>
              <a:t>, </a:t>
            </a:r>
            <a:r>
              <a:rPr lang="cs-CZ" sz="1800" b="1" dirty="0" err="1" smtClean="0"/>
              <a:t>eletriptan</a:t>
            </a:r>
            <a:r>
              <a:rPr lang="cs-CZ" sz="1800" b="1" dirty="0" smtClean="0"/>
              <a:t>, </a:t>
            </a:r>
            <a:r>
              <a:rPr lang="cs-CZ" sz="1800" b="1" dirty="0" err="1" smtClean="0"/>
              <a:t>naratriptan</a:t>
            </a:r>
            <a:r>
              <a:rPr lang="cs-CZ" sz="1800" b="1" dirty="0" smtClean="0"/>
              <a:t>, </a:t>
            </a:r>
            <a:r>
              <a:rPr lang="cs-CZ" sz="1800" b="1" dirty="0" err="1" smtClean="0"/>
              <a:t>almotriptan</a:t>
            </a:r>
            <a:r>
              <a:rPr lang="cs-CZ" sz="1800" b="1" dirty="0" smtClean="0"/>
              <a:t>, </a:t>
            </a:r>
            <a:r>
              <a:rPr lang="cs-CZ" sz="1800" b="1" dirty="0" err="1" smtClean="0"/>
              <a:t>frovatriptan</a:t>
            </a:r>
            <a:endParaRPr lang="cs-CZ" sz="1800" b="1" dirty="0" smtClean="0"/>
          </a:p>
          <a:p>
            <a:pPr lvl="1"/>
            <a:r>
              <a:rPr lang="cs-CZ" sz="1800" dirty="0"/>
              <a:t>p</a:t>
            </a:r>
            <a:r>
              <a:rPr lang="cs-CZ" sz="1800" dirty="0" smtClean="0"/>
              <a:t>okud </a:t>
            </a:r>
            <a:r>
              <a:rPr lang="cs-CZ" sz="1800" dirty="0" smtClean="0"/>
              <a:t>pacient nezareaguje na první podanou dávku, další by už při daném záchvatu neměla být podána</a:t>
            </a:r>
          </a:p>
          <a:p>
            <a:r>
              <a:rPr lang="cs-CZ" b="1" dirty="0"/>
              <a:t>n</a:t>
            </a:r>
            <a:r>
              <a:rPr lang="cs-CZ" b="1" dirty="0" smtClean="0"/>
              <a:t>ámelové </a:t>
            </a:r>
            <a:r>
              <a:rPr lang="cs-CZ" b="1" dirty="0" smtClean="0"/>
              <a:t>alkaloidy - ergotaminy</a:t>
            </a:r>
          </a:p>
          <a:p>
            <a:r>
              <a:rPr lang="cs-CZ" b="1" dirty="0" err="1"/>
              <a:t>o</a:t>
            </a:r>
            <a:r>
              <a:rPr lang="cs-CZ" b="1" dirty="0" err="1" smtClean="0"/>
              <a:t>pioidy</a:t>
            </a:r>
            <a:endParaRPr lang="cs-CZ" b="1" dirty="0" smtClean="0"/>
          </a:p>
          <a:p>
            <a:pPr lvl="1"/>
            <a:r>
              <a:rPr lang="cs-CZ" sz="1800" dirty="0" err="1"/>
              <a:t>o</a:t>
            </a:r>
            <a:r>
              <a:rPr lang="cs-CZ" sz="1800" dirty="0" err="1" smtClean="0"/>
              <a:t>xycodon</a:t>
            </a:r>
            <a:r>
              <a:rPr lang="cs-CZ" sz="1800" dirty="0" smtClean="0"/>
              <a:t>, </a:t>
            </a:r>
            <a:r>
              <a:rPr lang="cs-CZ" sz="1800" dirty="0" err="1" smtClean="0"/>
              <a:t>hydromorfon</a:t>
            </a:r>
            <a:endParaRPr lang="cs-CZ" dirty="0"/>
          </a:p>
          <a:p>
            <a:r>
              <a:rPr lang="cs-CZ" dirty="0"/>
              <a:t>p</a:t>
            </a:r>
            <a:r>
              <a:rPr lang="cs-CZ" dirty="0" smtClean="0"/>
              <a:t>okud </a:t>
            </a:r>
            <a:r>
              <a:rPr lang="cs-CZ" dirty="0"/>
              <a:t>terapie nezabírá a bolest přetrvává více jak 72 hodin, jedná se o status </a:t>
            </a:r>
            <a:r>
              <a:rPr lang="cs-CZ" dirty="0" err="1" smtClean="0"/>
              <a:t>migrenicus</a:t>
            </a:r>
            <a:r>
              <a:rPr lang="cs-CZ" dirty="0" smtClean="0"/>
              <a:t>, </a:t>
            </a:r>
            <a:r>
              <a:rPr lang="cs-CZ" dirty="0"/>
              <a:t>stav, při kterém by měl pacient navštívit lékaře a modifikovat </a:t>
            </a:r>
            <a:r>
              <a:rPr lang="cs-CZ" dirty="0" smtClean="0"/>
              <a:t>léčbu</a:t>
            </a:r>
            <a:endParaRPr lang="cs-CZ" dirty="0"/>
          </a:p>
        </p:txBody>
      </p:sp>
      <p:pic>
        <p:nvPicPr>
          <p:cNvPr id="7170" name="Picture 2" descr="C:\Users\11378\Desktop\Pix\mig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111" y="0"/>
            <a:ext cx="3370654" cy="23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63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Terapie - profylaktická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3" y="1809345"/>
            <a:ext cx="9478344" cy="4232017"/>
          </a:xfrm>
        </p:spPr>
        <p:txBody>
          <a:bodyPr>
            <a:normAutofit/>
          </a:bodyPr>
          <a:lstStyle/>
          <a:p>
            <a:r>
              <a:rPr lang="cs-CZ" sz="2400" dirty="0"/>
              <a:t>v</a:t>
            </a:r>
            <a:r>
              <a:rPr lang="cs-CZ" sz="2400" dirty="0" smtClean="0"/>
              <a:t>íc </a:t>
            </a:r>
            <a:r>
              <a:rPr lang="cs-CZ" sz="2400" dirty="0" smtClean="0"/>
              <a:t>než 3 ataky měsíčně, prolongované ataky, nesnášenlivost jiné léčby</a:t>
            </a:r>
          </a:p>
          <a:p>
            <a:endParaRPr lang="cs-CZ" sz="2400" b="1" dirty="0"/>
          </a:p>
          <a:p>
            <a:r>
              <a:rPr lang="cs-CZ" sz="2400" b="1" dirty="0"/>
              <a:t>i</a:t>
            </a:r>
            <a:r>
              <a:rPr lang="cs-CZ" sz="2400" b="1" dirty="0" smtClean="0"/>
              <a:t>nhibitory </a:t>
            </a:r>
            <a:r>
              <a:rPr lang="cs-CZ" sz="2400" b="1" dirty="0" smtClean="0"/>
              <a:t>CGRP (</a:t>
            </a:r>
            <a:r>
              <a:rPr lang="cs-CZ" sz="2400" b="1" dirty="0" err="1" smtClean="0"/>
              <a:t>calcitonin</a:t>
            </a:r>
            <a:r>
              <a:rPr lang="cs-CZ" sz="2400" b="1" dirty="0"/>
              <a:t> </a:t>
            </a:r>
            <a:r>
              <a:rPr lang="cs-CZ" sz="2400" b="1" dirty="0" smtClean="0"/>
              <a:t>gene-</a:t>
            </a:r>
            <a:r>
              <a:rPr lang="cs-CZ" sz="2400" b="1" dirty="0" err="1" smtClean="0"/>
              <a:t>related</a:t>
            </a:r>
            <a:r>
              <a:rPr lang="cs-CZ" sz="2400" b="1" dirty="0" smtClean="0"/>
              <a:t> peptide)</a:t>
            </a:r>
          </a:p>
          <a:p>
            <a:pPr lvl="1"/>
            <a:r>
              <a:rPr lang="cs-CZ" sz="2200" dirty="0"/>
              <a:t>p</a:t>
            </a:r>
            <a:r>
              <a:rPr lang="cs-CZ" sz="2200" dirty="0" smtClean="0"/>
              <a:t>rvní </a:t>
            </a:r>
            <a:r>
              <a:rPr lang="cs-CZ" sz="2200" dirty="0" smtClean="0"/>
              <a:t>medikace vyvinuta specificky k profylaxi migrény, MA</a:t>
            </a:r>
          </a:p>
          <a:p>
            <a:pPr lvl="1"/>
            <a:r>
              <a:rPr lang="cs-CZ" sz="2200" dirty="0" smtClean="0"/>
              <a:t>CGRP zodpovědné za vznik bolesti u migrénového záchvatu</a:t>
            </a:r>
          </a:p>
          <a:p>
            <a:pPr lvl="1"/>
            <a:r>
              <a:rPr lang="cs-CZ" sz="2200" dirty="0" err="1"/>
              <a:t>e</a:t>
            </a:r>
            <a:r>
              <a:rPr lang="cs-CZ" sz="2200" dirty="0" err="1" smtClean="0"/>
              <a:t>renumab</a:t>
            </a:r>
            <a:r>
              <a:rPr lang="cs-CZ" sz="2200" dirty="0" smtClean="0"/>
              <a:t>, </a:t>
            </a:r>
            <a:r>
              <a:rPr lang="cs-CZ" sz="2200" dirty="0" err="1" smtClean="0"/>
              <a:t>fremanezumab</a:t>
            </a:r>
            <a:r>
              <a:rPr lang="cs-CZ" sz="2200" dirty="0" smtClean="0"/>
              <a:t> – autoinjektor, aplikace jednou měsíčně s. c.</a:t>
            </a:r>
          </a:p>
          <a:p>
            <a:pPr lvl="1"/>
            <a:r>
              <a:rPr lang="cs-CZ" sz="2200" dirty="0" err="1" smtClean="0"/>
              <a:t>galcanezumab</a:t>
            </a:r>
            <a:r>
              <a:rPr lang="cs-CZ" sz="2200" dirty="0" smtClean="0"/>
              <a:t> </a:t>
            </a:r>
            <a:endParaRPr lang="cs-CZ" sz="2200" dirty="0" smtClean="0"/>
          </a:p>
          <a:p>
            <a:pPr lvl="1"/>
            <a:r>
              <a:rPr lang="cs-CZ" sz="2200" dirty="0" err="1" smtClean="0"/>
              <a:t>eptinezumab</a:t>
            </a:r>
            <a:r>
              <a:rPr lang="cs-CZ" sz="2200" dirty="0" smtClean="0"/>
              <a:t> </a:t>
            </a:r>
            <a:r>
              <a:rPr lang="cs-CZ" sz="2200" dirty="0" smtClean="0"/>
              <a:t>– studie fáze III</a:t>
            </a:r>
          </a:p>
          <a:p>
            <a:pPr lvl="1"/>
            <a:endParaRPr lang="cs-CZ" sz="2400" dirty="0" smtClean="0"/>
          </a:p>
          <a:p>
            <a:pPr lvl="1"/>
            <a:endParaRPr lang="cs-CZ" sz="2400" dirty="0" smtClean="0"/>
          </a:p>
          <a:p>
            <a:pPr lvl="1"/>
            <a:endParaRPr lang="cs-CZ" sz="2400" dirty="0" smtClean="0"/>
          </a:p>
          <a:p>
            <a:pPr lvl="1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855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Terapie - profylaktická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6790" y="1742300"/>
            <a:ext cx="8596668" cy="3880773"/>
          </a:xfrm>
        </p:spPr>
        <p:txBody>
          <a:bodyPr>
            <a:noAutofit/>
          </a:bodyPr>
          <a:lstStyle/>
          <a:p>
            <a:r>
              <a:rPr lang="cs-CZ" sz="2400" b="1" dirty="0"/>
              <a:t>a</a:t>
            </a:r>
            <a:r>
              <a:rPr lang="cs-CZ" sz="2400" b="1" dirty="0" smtClean="0"/>
              <a:t>ntiepileptika</a:t>
            </a:r>
            <a:r>
              <a:rPr lang="cs-CZ" sz="2400" dirty="0" smtClean="0"/>
              <a:t> – </a:t>
            </a:r>
            <a:r>
              <a:rPr lang="cs-CZ" sz="2400" dirty="0" err="1" smtClean="0"/>
              <a:t>topiramát</a:t>
            </a:r>
            <a:r>
              <a:rPr lang="cs-CZ" sz="2400" dirty="0" smtClean="0"/>
              <a:t>, </a:t>
            </a:r>
            <a:r>
              <a:rPr lang="cs-CZ" sz="2400" dirty="0" err="1" smtClean="0"/>
              <a:t>valproát</a:t>
            </a:r>
            <a:r>
              <a:rPr lang="cs-CZ" sz="2400" dirty="0" smtClean="0"/>
              <a:t>,  (</a:t>
            </a:r>
            <a:r>
              <a:rPr lang="cs-CZ" sz="2400" dirty="0" err="1" smtClean="0"/>
              <a:t>gabapentin</a:t>
            </a:r>
            <a:r>
              <a:rPr lang="cs-CZ" sz="2400" dirty="0" smtClean="0"/>
              <a:t>, </a:t>
            </a:r>
            <a:r>
              <a:rPr lang="cs-CZ" sz="2400" dirty="0" err="1" smtClean="0"/>
              <a:t>pregabalin</a:t>
            </a:r>
            <a:r>
              <a:rPr lang="cs-CZ" sz="2400" dirty="0" smtClean="0"/>
              <a:t>)</a:t>
            </a:r>
          </a:p>
          <a:p>
            <a:r>
              <a:rPr lang="el-GR" sz="2400" b="1" dirty="0"/>
              <a:t>β-</a:t>
            </a:r>
            <a:r>
              <a:rPr lang="cs-CZ" sz="2400" b="1" dirty="0" smtClean="0"/>
              <a:t>blokátory</a:t>
            </a:r>
            <a:r>
              <a:rPr lang="cs-CZ" sz="2400" dirty="0" smtClean="0"/>
              <a:t> – </a:t>
            </a:r>
            <a:r>
              <a:rPr lang="cs-CZ" sz="2400" dirty="0" err="1" smtClean="0"/>
              <a:t>metoprolol</a:t>
            </a:r>
            <a:r>
              <a:rPr lang="cs-CZ" sz="2400" dirty="0" smtClean="0"/>
              <a:t>, </a:t>
            </a:r>
            <a:r>
              <a:rPr lang="cs-CZ" sz="2400" dirty="0" err="1" smtClean="0"/>
              <a:t>propranolol</a:t>
            </a:r>
            <a:endParaRPr lang="cs-CZ" sz="2400" dirty="0"/>
          </a:p>
          <a:p>
            <a:r>
              <a:rPr lang="cs-CZ" sz="2400" b="1" dirty="0" smtClean="0"/>
              <a:t>blokátory Ca-kanálů</a:t>
            </a:r>
            <a:r>
              <a:rPr lang="cs-CZ" sz="2400" dirty="0" smtClean="0"/>
              <a:t> – </a:t>
            </a:r>
            <a:r>
              <a:rPr lang="cs-CZ" sz="2400" dirty="0" err="1" smtClean="0"/>
              <a:t>cinarizin</a:t>
            </a:r>
            <a:r>
              <a:rPr lang="cs-CZ" sz="2400" dirty="0" smtClean="0"/>
              <a:t>, </a:t>
            </a:r>
            <a:r>
              <a:rPr lang="cs-CZ" sz="2400" dirty="0" err="1" smtClean="0"/>
              <a:t>verapamil</a:t>
            </a:r>
            <a:endParaRPr lang="cs-CZ" sz="2400" dirty="0"/>
          </a:p>
          <a:p>
            <a:r>
              <a:rPr lang="cs-CZ" sz="2400" b="1" dirty="0" smtClean="0"/>
              <a:t>antidepresiva</a:t>
            </a:r>
            <a:r>
              <a:rPr lang="cs-CZ" sz="2400" dirty="0" smtClean="0"/>
              <a:t> – amitriptylin, </a:t>
            </a:r>
            <a:r>
              <a:rPr lang="cs-CZ" sz="2400" dirty="0" err="1" smtClean="0"/>
              <a:t>nortriptylin</a:t>
            </a:r>
            <a:r>
              <a:rPr lang="cs-CZ" sz="2400" dirty="0" smtClean="0"/>
              <a:t>, </a:t>
            </a:r>
            <a:r>
              <a:rPr lang="cs-CZ" sz="2400" dirty="0" err="1" smtClean="0"/>
              <a:t>venlafaxin</a:t>
            </a:r>
            <a:endParaRPr lang="cs-CZ" sz="2400" dirty="0" smtClean="0"/>
          </a:p>
          <a:p>
            <a:r>
              <a:rPr lang="cs-CZ" sz="2400" dirty="0" err="1" smtClean="0"/>
              <a:t>cyproheptadin</a:t>
            </a:r>
            <a:r>
              <a:rPr lang="cs-CZ" sz="2400" dirty="0" smtClean="0"/>
              <a:t> – antihistaminikum, dobré výsledky u dětí</a:t>
            </a:r>
          </a:p>
          <a:p>
            <a:r>
              <a:rPr lang="cs-CZ" sz="2400" dirty="0" smtClean="0"/>
              <a:t>botulotoxin – chronické migrény</a:t>
            </a:r>
          </a:p>
          <a:p>
            <a:pPr lvl="1"/>
            <a:r>
              <a:rPr lang="cs-CZ" sz="2000" dirty="0"/>
              <a:t>k</a:t>
            </a:r>
            <a:r>
              <a:rPr lang="cs-CZ" sz="2000" dirty="0" smtClean="0"/>
              <a:t>aždých </a:t>
            </a:r>
            <a:r>
              <a:rPr lang="cs-CZ" sz="2000" dirty="0" smtClean="0"/>
              <a:t>12 týdnů 31 injekcí do okolí hlavy a krku</a:t>
            </a:r>
            <a:endParaRPr lang="cs-CZ" sz="2000" dirty="0"/>
          </a:p>
          <a:p>
            <a:r>
              <a:rPr lang="cs-CZ" sz="2400" dirty="0"/>
              <a:t>SPG (</a:t>
            </a:r>
            <a:r>
              <a:rPr lang="cs-CZ" sz="2400" dirty="0" err="1"/>
              <a:t>Sphenopalatine</a:t>
            </a:r>
            <a:r>
              <a:rPr lang="cs-CZ" sz="2400" dirty="0"/>
              <a:t> Ganglion) blokace pomocí LA (lidokain, </a:t>
            </a:r>
            <a:r>
              <a:rPr lang="cs-CZ" sz="2400" dirty="0" err="1"/>
              <a:t>bupivakain</a:t>
            </a:r>
            <a:r>
              <a:rPr lang="cs-CZ" sz="2400" dirty="0"/>
              <a:t>)</a:t>
            </a:r>
          </a:p>
          <a:p>
            <a:r>
              <a:rPr lang="cs-CZ" sz="2400" dirty="0"/>
              <a:t>s</a:t>
            </a:r>
            <a:r>
              <a:rPr lang="cs-CZ" sz="2400" dirty="0" smtClean="0"/>
              <a:t>ubstituce </a:t>
            </a:r>
            <a:r>
              <a:rPr lang="cs-CZ" sz="2400" dirty="0"/>
              <a:t>hořčíku a vitamínu B</a:t>
            </a:r>
            <a:r>
              <a:rPr lang="cs-CZ" sz="2400" baseline="-25000" dirty="0"/>
              <a:t>2</a:t>
            </a:r>
          </a:p>
          <a:p>
            <a:endParaRPr lang="cs-CZ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123" y="183608"/>
            <a:ext cx="3168481" cy="362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4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82902" y="3429000"/>
            <a:ext cx="3385226" cy="96231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sz="3600" b="1" dirty="0" smtClean="0"/>
              <a:t>Děkuji za pozornost!</a:t>
            </a:r>
            <a:endParaRPr lang="cs-CZ" sz="3600" b="1" dirty="0"/>
          </a:p>
        </p:txBody>
      </p:sp>
      <p:pic>
        <p:nvPicPr>
          <p:cNvPr id="9218" name="Picture 2" descr="C:\Users\11378\Desktop\Pix\c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79" y="0"/>
            <a:ext cx="55665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05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94066" y="181583"/>
            <a:ext cx="8596668" cy="1320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Histaminové receptory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1419" y="1411559"/>
            <a:ext cx="8596668" cy="3880773"/>
          </a:xfrm>
        </p:spPr>
        <p:txBody>
          <a:bodyPr>
            <a:normAutofit/>
          </a:bodyPr>
          <a:lstStyle/>
          <a:p>
            <a:pPr eaLnBrk="1" hangingPunct="1">
              <a:lnSpc>
                <a:spcPts val="2300"/>
              </a:lnSpc>
              <a:spcAft>
                <a:spcPts val="600"/>
              </a:spcAft>
            </a:pPr>
            <a:r>
              <a:rPr lang="cs-CZ" altLang="cs-CZ" sz="2400" dirty="0" smtClean="0"/>
              <a:t>účinky histaminu jsou zprostředkovány receptory H</a:t>
            </a:r>
            <a:r>
              <a:rPr lang="cs-CZ" altLang="cs-CZ" sz="2400" baseline="-18000" dirty="0" smtClean="0"/>
              <a:t>1</a:t>
            </a:r>
            <a:r>
              <a:rPr lang="cs-CZ" altLang="cs-CZ" sz="2400" dirty="0" smtClean="0"/>
              <a:t>, H</a:t>
            </a:r>
            <a:r>
              <a:rPr lang="cs-CZ" altLang="cs-CZ" sz="2400" baseline="-18000" dirty="0" smtClean="0"/>
              <a:t>2 </a:t>
            </a:r>
            <a:r>
              <a:rPr lang="cs-CZ" altLang="cs-CZ" sz="2400" dirty="0" smtClean="0"/>
              <a:t>, H</a:t>
            </a:r>
            <a:r>
              <a:rPr lang="cs-CZ" altLang="cs-CZ" sz="2400" baseline="-18000" dirty="0" smtClean="0"/>
              <a:t>3</a:t>
            </a:r>
            <a:r>
              <a:rPr lang="cs-CZ" altLang="cs-CZ" sz="2400" dirty="0" smtClean="0"/>
              <a:t> a H</a:t>
            </a:r>
            <a:r>
              <a:rPr lang="cs-CZ" altLang="cs-CZ" sz="2400" baseline="-18000" dirty="0" smtClean="0"/>
              <a:t>4</a:t>
            </a:r>
            <a:r>
              <a:rPr lang="cs-CZ" altLang="cs-CZ" sz="2400" dirty="0" smtClean="0"/>
              <a:t> </a:t>
            </a:r>
          </a:p>
          <a:p>
            <a:pPr eaLnBrk="1" hangingPunct="1">
              <a:lnSpc>
                <a:spcPts val="2300"/>
              </a:lnSpc>
              <a:spcAft>
                <a:spcPts val="600"/>
              </a:spcAft>
            </a:pPr>
            <a:r>
              <a:rPr lang="cs-CZ" altLang="cs-CZ" sz="2400" dirty="0" smtClean="0"/>
              <a:t>význam H</a:t>
            </a:r>
            <a:r>
              <a:rPr lang="cs-CZ" altLang="cs-CZ" sz="2400" baseline="-18000" dirty="0" smtClean="0"/>
              <a:t>1 </a:t>
            </a:r>
            <a:r>
              <a:rPr lang="cs-CZ" altLang="cs-CZ" sz="2400" dirty="0" smtClean="0"/>
              <a:t>a H</a:t>
            </a:r>
            <a:r>
              <a:rPr lang="cs-CZ" altLang="cs-CZ" sz="2400" baseline="-18000" dirty="0" smtClean="0"/>
              <a:t>2 </a:t>
            </a:r>
            <a:r>
              <a:rPr lang="cs-CZ" altLang="cs-CZ" sz="2400" dirty="0" smtClean="0"/>
              <a:t> receptorů pro periferní účinky histaminu je velmi dobře prozkoumán</a:t>
            </a:r>
          </a:p>
          <a:p>
            <a:pPr eaLnBrk="1" hangingPunct="1">
              <a:lnSpc>
                <a:spcPts val="2300"/>
              </a:lnSpc>
              <a:spcAft>
                <a:spcPts val="600"/>
              </a:spcAft>
            </a:pPr>
            <a:r>
              <a:rPr lang="cs-CZ" altLang="cs-CZ" sz="2400" dirty="0" smtClean="0"/>
              <a:t>H</a:t>
            </a:r>
            <a:r>
              <a:rPr lang="cs-CZ" altLang="cs-CZ" sz="2400" baseline="-25000" dirty="0" smtClean="0"/>
              <a:t>3</a:t>
            </a:r>
            <a:r>
              <a:rPr lang="cs-CZ" altLang="cs-CZ" sz="2400" dirty="0" smtClean="0"/>
              <a:t> a H</a:t>
            </a:r>
            <a:r>
              <a:rPr lang="cs-CZ" altLang="cs-CZ" sz="2400" baseline="-25000" dirty="0" smtClean="0"/>
              <a:t>4</a:t>
            </a:r>
            <a:r>
              <a:rPr lang="cs-CZ" altLang="cs-CZ" sz="2400" dirty="0" smtClean="0"/>
              <a:t> receptory jsou prozkoumány méně podrobně</a:t>
            </a:r>
          </a:p>
          <a:p>
            <a:pPr lvl="1">
              <a:lnSpc>
                <a:spcPts val="2300"/>
              </a:lnSpc>
              <a:spcAft>
                <a:spcPts val="600"/>
              </a:spcAft>
            </a:pPr>
            <a:r>
              <a:rPr lang="cs-CZ" altLang="cs-CZ" sz="2400" dirty="0"/>
              <a:t>H</a:t>
            </a:r>
            <a:r>
              <a:rPr lang="cs-CZ" altLang="cs-CZ" sz="2400" baseline="-25000" dirty="0"/>
              <a:t>4 </a:t>
            </a:r>
            <a:r>
              <a:rPr lang="cs-CZ" sz="2400" dirty="0"/>
              <a:t>pravděpodobně kontrolní systémem hypofýzy, systému bdělosti, kognice a regulace chuti k jídlu</a:t>
            </a:r>
            <a:endParaRPr lang="en-AU" sz="2400" dirty="0"/>
          </a:p>
          <a:p>
            <a:pPr lvl="1">
              <a:lnSpc>
                <a:spcPts val="2300"/>
              </a:lnSpc>
              <a:spcAft>
                <a:spcPts val="600"/>
              </a:spcAft>
            </a:pPr>
            <a:endParaRPr lang="cs-CZ" altLang="cs-CZ" sz="2200" dirty="0" smtClean="0"/>
          </a:p>
          <a:p>
            <a:pPr eaLnBrk="1" hangingPunct="1">
              <a:buFont typeface="Wingdings" pitchFamily="2" charset="2"/>
              <a:buNone/>
            </a:pPr>
            <a:endParaRPr lang="cs-CZ" altLang="cs-CZ" sz="2400" dirty="0" smtClean="0"/>
          </a:p>
          <a:p>
            <a:pPr eaLnBrk="1" hangingPunct="1"/>
            <a:endParaRPr lang="cs-CZ" altLang="cs-CZ" sz="2400" dirty="0" smtClean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420455"/>
              </p:ext>
            </p:extLst>
          </p:nvPr>
        </p:nvGraphicFramePr>
        <p:xfrm>
          <a:off x="334299" y="3978613"/>
          <a:ext cx="9169624" cy="1478280"/>
        </p:xfrm>
        <a:graphic>
          <a:graphicData uri="http://schemas.openxmlformats.org/drawingml/2006/table">
            <a:tbl>
              <a:tblPr/>
              <a:tblGrid>
                <a:gridCol w="9515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308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872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2731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H</a:t>
                      </a:r>
                      <a:r>
                        <a:rPr lang="cs-CZ" baseline="-25000" dirty="0"/>
                        <a:t>1</a:t>
                      </a:r>
                      <a:endParaRPr lang="cs-CZ" dirty="0"/>
                    </a:p>
                  </a:txBody>
                  <a:tcPr marL="63499" marR="63499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hladká svalovina, cévní endotel</a:t>
                      </a:r>
                      <a:endParaRPr lang="cs-CZ" dirty="0"/>
                    </a:p>
                  </a:txBody>
                  <a:tcPr marL="63499" marR="63499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akutní alergická reakce</a:t>
                      </a:r>
                      <a:endParaRPr lang="cs-CZ" dirty="0"/>
                    </a:p>
                  </a:txBody>
                  <a:tcPr marL="63499" marR="63499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2731"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H</a:t>
                      </a:r>
                      <a:r>
                        <a:rPr lang="cs-CZ" baseline="-25000"/>
                        <a:t>2</a:t>
                      </a:r>
                      <a:endParaRPr lang="cs-CZ"/>
                    </a:p>
                  </a:txBody>
                  <a:tcPr marL="63499" marR="63499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parietální buňky žaludku</a:t>
                      </a:r>
                      <a:endParaRPr lang="cs-CZ" dirty="0"/>
                    </a:p>
                  </a:txBody>
                  <a:tcPr marL="63499" marR="63499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sekrece </a:t>
                      </a:r>
                      <a:r>
                        <a:rPr lang="cs-CZ" dirty="0" err="1" smtClean="0"/>
                        <a:t>HCl</a:t>
                      </a:r>
                      <a:r>
                        <a:rPr lang="cs-CZ" dirty="0" smtClean="0"/>
                        <a:t> v žaludku</a:t>
                      </a:r>
                      <a:endParaRPr lang="cs-CZ" dirty="0"/>
                    </a:p>
                  </a:txBody>
                  <a:tcPr marL="63499" marR="63499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2731"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H</a:t>
                      </a:r>
                      <a:r>
                        <a:rPr lang="cs-CZ" baseline="-25000"/>
                        <a:t>3</a:t>
                      </a:r>
                      <a:endParaRPr lang="cs-CZ"/>
                    </a:p>
                  </a:txBody>
                  <a:tcPr marL="63499" marR="63499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CNS (inhibiční </a:t>
                      </a:r>
                      <a:r>
                        <a:rPr lang="cs-CZ" dirty="0" err="1" smtClean="0"/>
                        <a:t>autoreceptory</a:t>
                      </a:r>
                      <a:r>
                        <a:rPr lang="cs-CZ" dirty="0" smtClean="0"/>
                        <a:t>)</a:t>
                      </a:r>
                      <a:endParaRPr lang="cs-CZ" dirty="0"/>
                    </a:p>
                  </a:txBody>
                  <a:tcPr marL="63499" marR="63499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ovlivnění </a:t>
                      </a:r>
                      <a:r>
                        <a:rPr lang="cs-CZ" dirty="0" err="1" smtClean="0"/>
                        <a:t>neurotransmise</a:t>
                      </a:r>
                      <a:endParaRPr lang="cs-CZ" dirty="0"/>
                    </a:p>
                  </a:txBody>
                  <a:tcPr marL="63499" marR="63499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2731"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H</a:t>
                      </a:r>
                      <a:r>
                        <a:rPr lang="cs-CZ" baseline="-25000"/>
                        <a:t>4</a:t>
                      </a:r>
                      <a:endParaRPr lang="cs-CZ"/>
                    </a:p>
                  </a:txBody>
                  <a:tcPr marL="63499" marR="63499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žírné buňky, eozinofily,</a:t>
                      </a:r>
                      <a:r>
                        <a:rPr lang="cs-CZ" baseline="0" dirty="0" smtClean="0"/>
                        <a:t> T-lymfocyty, dendritické </a:t>
                      </a:r>
                      <a:r>
                        <a:rPr lang="cs-CZ" baseline="0" dirty="0" err="1" smtClean="0"/>
                        <a:t>b</a:t>
                      </a:r>
                      <a:r>
                        <a:rPr lang="cs-CZ" baseline="0" dirty="0" smtClean="0"/>
                        <a:t>.</a:t>
                      </a:r>
                      <a:endParaRPr lang="fr-FR" dirty="0"/>
                    </a:p>
                  </a:txBody>
                  <a:tcPr marL="63499" marR="63499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regulace imunitních reakcí</a:t>
                      </a:r>
                      <a:endParaRPr lang="cs-CZ" dirty="0"/>
                    </a:p>
                  </a:txBody>
                  <a:tcPr marL="63499" marR="63499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76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14917" y="191311"/>
            <a:ext cx="8596668" cy="1320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Histaminové receptory</a:t>
            </a:r>
          </a:p>
        </p:txBody>
      </p:sp>
      <p:pic>
        <p:nvPicPr>
          <p:cNvPr id="13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107" y="1451237"/>
            <a:ext cx="4517611" cy="380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929" y="1301378"/>
            <a:ext cx="4730369" cy="208915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dirty="0" smtClean="0"/>
              <a:t>H</a:t>
            </a:r>
            <a:r>
              <a:rPr lang="cs-CZ" altLang="cs-CZ" sz="2400" baseline="-20000" dirty="0" smtClean="0"/>
              <a:t>1</a:t>
            </a:r>
            <a:r>
              <a:rPr lang="cs-CZ" altLang="cs-CZ" sz="2400" dirty="0" smtClean="0"/>
              <a:t> receptory – spojeny  s </a:t>
            </a:r>
          </a:p>
          <a:p>
            <a:pPr marL="0" indent="0" eaLnBrk="1" hangingPunct="1">
              <a:buNone/>
            </a:pPr>
            <a:r>
              <a:rPr lang="cs-CZ" altLang="cs-CZ" sz="2400" dirty="0" smtClean="0"/>
              <a:t>G-proteiny a fosfolipázou C</a:t>
            </a:r>
          </a:p>
          <a:p>
            <a:pPr eaLnBrk="1" hangingPunct="1"/>
            <a:r>
              <a:rPr lang="cs-CZ" altLang="cs-CZ" sz="2400" dirty="0" smtClean="0"/>
              <a:t>tvoří druhé posly DAG, IP3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2400" dirty="0" smtClean="0"/>
          </a:p>
          <a:p>
            <a:pPr>
              <a:defRPr/>
            </a:pPr>
            <a:r>
              <a:rPr lang="cs-CZ" altLang="cs-CZ" sz="2400" kern="0" dirty="0"/>
              <a:t>H</a:t>
            </a:r>
            <a:r>
              <a:rPr lang="cs-CZ" altLang="cs-CZ" sz="2400" kern="0" baseline="-20000" dirty="0"/>
              <a:t>2</a:t>
            </a:r>
            <a:r>
              <a:rPr lang="cs-CZ" altLang="cs-CZ" sz="2400" kern="0" dirty="0"/>
              <a:t> , H</a:t>
            </a:r>
            <a:r>
              <a:rPr lang="cs-CZ" altLang="cs-CZ" sz="2400" kern="0" baseline="-25000" dirty="0"/>
              <a:t>3</a:t>
            </a:r>
            <a:r>
              <a:rPr lang="cs-CZ" altLang="cs-CZ" sz="2400" kern="0" dirty="0"/>
              <a:t> a H</a:t>
            </a:r>
            <a:r>
              <a:rPr lang="cs-CZ" altLang="cs-CZ" sz="2400" kern="0" baseline="-25000" dirty="0"/>
              <a:t>4</a:t>
            </a:r>
            <a:r>
              <a:rPr lang="cs-CZ" altLang="cs-CZ" sz="2400" kern="0" dirty="0"/>
              <a:t> </a:t>
            </a:r>
            <a:r>
              <a:rPr lang="cs-CZ" altLang="cs-CZ" sz="2400" kern="0" dirty="0" smtClean="0"/>
              <a:t>receptory </a:t>
            </a:r>
            <a:r>
              <a:rPr lang="cs-CZ" altLang="cs-CZ" sz="2400" kern="0" dirty="0"/>
              <a:t>– spojeny s </a:t>
            </a:r>
            <a:r>
              <a:rPr lang="cs-CZ" altLang="cs-CZ" sz="2400" kern="0" dirty="0" smtClean="0"/>
              <a:t>G-proteiny a </a:t>
            </a:r>
            <a:r>
              <a:rPr lang="cs-CZ" altLang="cs-CZ" sz="2400" kern="0" dirty="0" err="1"/>
              <a:t>adenylátcyklázou</a:t>
            </a:r>
            <a:r>
              <a:rPr lang="cs-CZ" altLang="cs-CZ" sz="2400" kern="0" dirty="0"/>
              <a:t> </a:t>
            </a:r>
          </a:p>
          <a:p>
            <a:pPr>
              <a:defRPr/>
            </a:pPr>
            <a:r>
              <a:rPr lang="cs-CZ" altLang="cs-CZ" sz="2400" dirty="0"/>
              <a:t>tvoří druhého posla </a:t>
            </a:r>
            <a:r>
              <a:rPr lang="cs-CZ" altLang="cs-CZ" sz="2400" dirty="0" err="1" smtClean="0"/>
              <a:t>cAMP</a:t>
            </a:r>
            <a:endParaRPr lang="cs-CZ" altLang="cs-CZ" sz="2400" dirty="0" smtClean="0"/>
          </a:p>
          <a:p>
            <a:pPr>
              <a:defRPr/>
            </a:pPr>
            <a:endParaRPr lang="cs-CZ" altLang="cs-CZ" sz="2400" kern="0" dirty="0"/>
          </a:p>
          <a:p>
            <a:pPr>
              <a:defRPr/>
            </a:pPr>
            <a:r>
              <a:rPr lang="cs-CZ" altLang="cs-CZ" sz="2400" kern="0" dirty="0"/>
              <a:t>d</a:t>
            </a:r>
            <a:r>
              <a:rPr lang="cs-CZ" altLang="cs-CZ" sz="2400" kern="0" dirty="0" smtClean="0"/>
              <a:t>ochází </a:t>
            </a:r>
            <a:r>
              <a:rPr lang="cs-CZ" altLang="cs-CZ" sz="2400" kern="0" dirty="0" smtClean="0"/>
              <a:t>ke zvýšení nitrobuněčné</a:t>
            </a:r>
          </a:p>
          <a:p>
            <a:pPr marL="0" indent="0">
              <a:buNone/>
              <a:defRPr/>
            </a:pPr>
            <a:r>
              <a:rPr lang="cs-CZ" altLang="cs-CZ" sz="2400" kern="0" dirty="0"/>
              <a:t>	</a:t>
            </a:r>
            <a:r>
              <a:rPr lang="cs-CZ" altLang="cs-CZ" sz="2400" kern="0" dirty="0" smtClean="0"/>
              <a:t>koncentrace vápenatých iontů (ne </a:t>
            </a:r>
            <a:r>
              <a:rPr lang="cs-CZ" altLang="cs-CZ" sz="2400" kern="0" dirty="0"/>
              <a:t>u </a:t>
            </a:r>
            <a:r>
              <a:rPr lang="cs-CZ" altLang="cs-CZ" sz="2400" kern="0" dirty="0" smtClean="0"/>
              <a:t>H</a:t>
            </a:r>
            <a:r>
              <a:rPr lang="cs-CZ" altLang="cs-CZ" sz="2400" kern="0" baseline="-25000" dirty="0" smtClean="0"/>
              <a:t>3</a:t>
            </a:r>
            <a:r>
              <a:rPr lang="cs-CZ" altLang="cs-CZ" sz="2400" kern="0" dirty="0" smtClean="0"/>
              <a:t>)</a:t>
            </a:r>
            <a:endParaRPr lang="cs-CZ" altLang="cs-CZ" sz="2400" kern="0" dirty="0"/>
          </a:p>
          <a:p>
            <a:pPr>
              <a:buNone/>
              <a:defRPr/>
            </a:pPr>
            <a:endParaRPr lang="cs-CZ" altLang="cs-CZ" sz="2400" kern="0" dirty="0"/>
          </a:p>
          <a:p>
            <a:pPr>
              <a:defRPr/>
            </a:pPr>
            <a:endParaRPr lang="cs-CZ" altLang="cs-CZ" sz="2400" kern="0" dirty="0"/>
          </a:p>
          <a:p>
            <a:pPr eaLnBrk="1" hangingPunct="1">
              <a:buFont typeface="Wingdings" pitchFamily="2" charset="2"/>
              <a:buNone/>
            </a:pPr>
            <a:endParaRPr lang="cs-CZ" altLang="cs-CZ" sz="2400" dirty="0" smtClean="0"/>
          </a:p>
          <a:p>
            <a:pPr eaLnBrk="1" hangingPunct="1"/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7365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983347bf-337b-44fb-bcb7-0015bb75a4fd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4886</TotalTime>
  <Words>3896</Words>
  <Application>Microsoft Office PowerPoint</Application>
  <PresentationFormat>Vlastní</PresentationFormat>
  <Paragraphs>672</Paragraphs>
  <Slides>75</Slides>
  <Notes>41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76" baseType="lpstr">
      <vt:lpstr>Fazeta</vt:lpstr>
      <vt:lpstr>ANTIHISTAMINIKA</vt:lpstr>
      <vt:lpstr>Prevalence alergických onemocnění</vt:lpstr>
      <vt:lpstr>Histamin</vt:lpstr>
      <vt:lpstr>Histamin</vt:lpstr>
      <vt:lpstr>Prezentace aplikace PowerPoint</vt:lpstr>
      <vt:lpstr>Prezentace aplikace PowerPoint</vt:lpstr>
      <vt:lpstr>Prezentace aplikace PowerPoint</vt:lpstr>
      <vt:lpstr>Histaminové receptory</vt:lpstr>
      <vt:lpstr>Histaminové receptory</vt:lpstr>
      <vt:lpstr>H1 účinky histaminu</vt:lpstr>
      <vt:lpstr>Klinické projevy po uvolnění histaminu:        H1 účinky</vt:lpstr>
      <vt:lpstr>Klinické projevy po uvolnění histaminu:        H1 účinky</vt:lpstr>
      <vt:lpstr>Účinky histaminu na H2 receptorech</vt:lpstr>
      <vt:lpstr>Možnosti ovlivnění účinků histaminu: mechanizmy působení léčiv</vt:lpstr>
      <vt:lpstr>…trocha humoru z lékárny</vt:lpstr>
      <vt:lpstr>H1-antihistaminika MÚ</vt:lpstr>
      <vt:lpstr>H1-antihistaminika FK</vt:lpstr>
      <vt:lpstr>H1-antihistaminika</vt:lpstr>
      <vt:lpstr>H1-antihistaminika: historie</vt:lpstr>
      <vt:lpstr>H1-antihistaminika</vt:lpstr>
      <vt:lpstr>H1-antihistaminika 1. generace</vt:lpstr>
      <vt:lpstr>H1-antihistaminika 1. generace</vt:lpstr>
      <vt:lpstr>H1-antihistaminika 2. generace (nesedativní)</vt:lpstr>
      <vt:lpstr>Prezentace aplikace PowerPoint</vt:lpstr>
      <vt:lpstr>H1-antihistaminika 3. generace (nesedativní)</vt:lpstr>
      <vt:lpstr>H1-antihistaminika pro lokální použití</vt:lpstr>
      <vt:lpstr>Terapie alergické rýmy</vt:lpstr>
      <vt:lpstr>Prezentace aplikace PowerPoint</vt:lpstr>
      <vt:lpstr>Prezentace aplikace PowerPoint</vt:lpstr>
      <vt:lpstr>Terapie kopřivky</vt:lpstr>
      <vt:lpstr>Terapie atopické dermatitidy</vt:lpstr>
      <vt:lpstr>Alergenová imunoterapie</vt:lpstr>
      <vt:lpstr>Alergenová imunoterapie</vt:lpstr>
      <vt:lpstr>Anafylaxe</vt:lpstr>
      <vt:lpstr>Terapie anafylaxe</vt:lpstr>
      <vt:lpstr>Terapie anafylaxe</vt:lpstr>
      <vt:lpstr>Předlékařská první pomoc - pohotovostní balíček</vt:lpstr>
      <vt:lpstr>Prezentace aplikace PowerPoint</vt:lpstr>
      <vt:lpstr>ANTIEMETIKA</vt:lpstr>
      <vt:lpstr>Emeze</vt:lpstr>
      <vt:lpstr>Spouštěcí mechanizmy</vt:lpstr>
      <vt:lpstr>Prezentace aplikace PowerPoint</vt:lpstr>
      <vt:lpstr>NT zprostředkující zvracení</vt:lpstr>
      <vt:lpstr>Emetika</vt:lpstr>
      <vt:lpstr>Přehled</vt:lpstr>
      <vt:lpstr>Antagonisté 5-HT3 receptorů – „setrony“</vt:lpstr>
      <vt:lpstr>Antagonisté NK-1 receptorů</vt:lpstr>
      <vt:lpstr>Neuroleptika</vt:lpstr>
      <vt:lpstr>Neuroleptika - tiethylperazin</vt:lpstr>
      <vt:lpstr>Ostatní antiemetika</vt:lpstr>
      <vt:lpstr>Prokinetika</vt:lpstr>
      <vt:lpstr>Prezentace aplikace PowerPoint</vt:lpstr>
      <vt:lpstr>Prokinetika</vt:lpstr>
      <vt:lpstr>Antivertiginóza – H1 antihistaminika</vt:lpstr>
      <vt:lpstr>Antivertiginóza – H1 antihistaminika</vt:lpstr>
      <vt:lpstr>Antivertiginóza – Blokátory kalciových kanálů</vt:lpstr>
      <vt:lpstr>Antivertiginóza – PSlytika</vt:lpstr>
      <vt:lpstr>Další antiemetické látky</vt:lpstr>
      <vt:lpstr>Profylaktické podávání antiemetik</vt:lpstr>
      <vt:lpstr>Chemotherapy induced nauzea and vomiting (CINV)</vt:lpstr>
      <vt:lpstr>Postoperační nauzea a zvracení (PONV)</vt:lpstr>
      <vt:lpstr>Nauzea a zvracení v graviditě</vt:lpstr>
      <vt:lpstr>Závratě a kinetózy</vt:lpstr>
      <vt:lpstr>Podpůrná terapie zvracení</vt:lpstr>
      <vt:lpstr>ANTIMIGRENIKA</vt:lpstr>
      <vt:lpstr>Migréna</vt:lpstr>
      <vt:lpstr>Spouštěcí mechanizmy</vt:lpstr>
      <vt:lpstr>Průběh</vt:lpstr>
      <vt:lpstr>Patofyziologie</vt:lpstr>
      <vt:lpstr>Režimová a dietní doporučení</vt:lpstr>
      <vt:lpstr>Prezentace aplikace PowerPoint</vt:lpstr>
      <vt:lpstr>Terapie - akutní</vt:lpstr>
      <vt:lpstr>Terapie - profylaktická</vt:lpstr>
      <vt:lpstr>Terapie - profylaktická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TERAPIE VŘEDOVÉ CHOROBY</dc:title>
  <dc:creator>Black</dc:creator>
  <cp:lastModifiedBy>Matej Ľupták, Mgr.</cp:lastModifiedBy>
  <cp:revision>159</cp:revision>
  <dcterms:created xsi:type="dcterms:W3CDTF">2017-04-21T14:35:58Z</dcterms:created>
  <dcterms:modified xsi:type="dcterms:W3CDTF">2020-04-17T12:20:05Z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63cd7f-2d21-486a-9f29-9c1683fdd175_Enabled">
    <vt:lpwstr>True</vt:lpwstr>
  </property>
  <property fmtid="{D5CDD505-2E9C-101B-9397-08002B2CF9AE}" pid="3" name="MSIP_Label_2063cd7f-2d21-486a-9f29-9c1683fdd175_SiteId">
    <vt:lpwstr>00000000-0000-0000-0000-000000000000</vt:lpwstr>
  </property>
  <property fmtid="{D5CDD505-2E9C-101B-9397-08002B2CF9AE}" pid="4" name="MSIP_Label_2063cd7f-2d21-486a-9f29-9c1683fdd175_Owner">
    <vt:lpwstr>11378@vfn.cz</vt:lpwstr>
  </property>
  <property fmtid="{D5CDD505-2E9C-101B-9397-08002B2CF9AE}" pid="5" name="MSIP_Label_2063cd7f-2d21-486a-9f29-9c1683fdd175_SetDate">
    <vt:lpwstr>2019-02-18T12:24:46.6393638Z</vt:lpwstr>
  </property>
  <property fmtid="{D5CDD505-2E9C-101B-9397-08002B2CF9AE}" pid="6" name="MSIP_Label_2063cd7f-2d21-486a-9f29-9c1683fdd175_Name">
    <vt:lpwstr>Veřejné</vt:lpwstr>
  </property>
  <property fmtid="{D5CDD505-2E9C-101B-9397-08002B2CF9AE}" pid="7" name="MSIP_Label_2063cd7f-2d21-486a-9f29-9c1683fdd175_Application">
    <vt:lpwstr>Microsoft Azure Information Protection</vt:lpwstr>
  </property>
  <property fmtid="{D5CDD505-2E9C-101B-9397-08002B2CF9AE}" pid="8" name="MSIP_Label_2063cd7f-2d21-486a-9f29-9c1683fdd175_Extended_MSFT_Method">
    <vt:lpwstr>Automatic</vt:lpwstr>
  </property>
  <property fmtid="{D5CDD505-2E9C-101B-9397-08002B2CF9AE}" pid="9" name="Sensitivity">
    <vt:lpwstr>Veřejné</vt:lpwstr>
  </property>
</Properties>
</file>