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7" r:id="rId7"/>
    <p:sldId id="262" r:id="rId8"/>
    <p:sldId id="263" r:id="rId9"/>
    <p:sldId id="264" r:id="rId10"/>
    <p:sldId id="265" r:id="rId11"/>
    <p:sldId id="266" r:id="rId12"/>
    <p:sldId id="259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40D91A-50A5-F692-8451-6AE8D0FD48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69C3527-3E70-3583-8F1B-E3BF226DB4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1192A93-F245-6A95-3733-61448FC2B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D42B-148F-479C-9C29-35A7983BB0AD}" type="datetimeFigureOut">
              <a:rPr lang="cs-CZ" smtClean="0"/>
              <a:t>22.04.2025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E846777-BF85-4372-59E0-549C71D1A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19D6312-A49D-3F20-524F-9DD881422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52F1-51CA-4B80-BBA7-2643A65785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243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1C9BDF-FCDB-963B-7CD3-03EC86E23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9596AE5-A45B-CC57-066A-20F79A607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B0D361F-464A-034F-FB06-34CEE5201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D42B-148F-479C-9C29-35A7983BB0AD}" type="datetimeFigureOut">
              <a:rPr lang="cs-CZ" smtClean="0"/>
              <a:t>22.04.2025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EE70776-430C-8AD9-F37D-EEB972ED2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DB94A6-ACE3-3FF2-BCE0-2FE78D748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52F1-51CA-4B80-BBA7-2643A65785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4544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4ED0F56-41C5-E49D-99AA-18BC4A3049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21D01BE-B301-56F2-A829-93E68E0BF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D581E9-8165-792D-14F9-875F8CDC1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D42B-148F-479C-9C29-35A7983BB0AD}" type="datetimeFigureOut">
              <a:rPr lang="cs-CZ" smtClean="0"/>
              <a:t>22.04.2025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441F234-7AD2-897C-341A-DDB993AC0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F98C8A-B0CB-75E6-40A0-0E2C804E3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52F1-51CA-4B80-BBA7-2643A65785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3140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32AF7D-B58F-347B-88FD-C38BAF511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3466B9-58A9-A150-129E-808A390D9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82CEBC-489F-C221-2FAF-64CFAAFB7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D42B-148F-479C-9C29-35A7983BB0AD}" type="datetimeFigureOut">
              <a:rPr lang="cs-CZ" smtClean="0"/>
              <a:t>22.04.2025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BD73C07-4BEB-602C-0298-B86E39440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D09790B-2CCB-AF22-5E20-7138A4F3E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52F1-51CA-4B80-BBA7-2643A65785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3217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F9E197-A8AF-2A6C-D137-6B9FEA1BB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45E3566-627D-8D5D-7F68-81855C8CB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78AD18A-CA5A-BF46-998F-656430C07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D42B-148F-479C-9C29-35A7983BB0AD}" type="datetimeFigureOut">
              <a:rPr lang="cs-CZ" smtClean="0"/>
              <a:t>22.04.2025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694E1B4-5842-7AD6-AC51-A19DBF723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1D9C455-C09B-A7CD-E948-90A473938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52F1-51CA-4B80-BBA7-2643A65785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6086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B91502-A7F2-9582-5CDB-C8833B34C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766E5E-DD19-CAE4-82B1-05DCD07EDC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5075B6F-7C72-91E0-BF21-102F8ADDAE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EB9A519-8673-798B-AB64-DE6FCC492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D42B-148F-479C-9C29-35A7983BB0AD}" type="datetimeFigureOut">
              <a:rPr lang="cs-CZ" smtClean="0"/>
              <a:t>22.04.2025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83811E6-C004-2A0F-0B01-291CFC679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6A96F44-CB4B-18CB-E0F2-4E7EA106E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52F1-51CA-4B80-BBA7-2643A65785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3172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28C957-03E0-AADE-7536-4F873C5DA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33B54FB-943F-F8BF-F6E6-F9132BEDF3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9A118F0-7065-13DD-3DF0-C76F8C91D9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817B169-2E55-6A5A-DC05-7B847EF838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6A6DCF6-9B76-99D5-41C8-849CC3DA74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FC5DEA0-D3F6-D0FB-E239-830B97BC9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D42B-148F-479C-9C29-35A7983BB0AD}" type="datetimeFigureOut">
              <a:rPr lang="cs-CZ" smtClean="0"/>
              <a:t>22.04.2025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310D7E1-AD4D-1D43-CF26-12AACCC96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0262C20-C4B9-3A97-A522-B8137A452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52F1-51CA-4B80-BBA7-2643A65785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5800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DD612C-79F0-15F4-2B10-83FC658C2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8F7B9F9-085A-2940-737E-A9F53C35E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D42B-148F-479C-9C29-35A7983BB0AD}" type="datetimeFigureOut">
              <a:rPr lang="cs-CZ" smtClean="0"/>
              <a:t>22.04.2025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3AFE394-A6E0-FAEF-909F-FB5D45251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A985203-F6C6-99FC-606E-AB605C8EB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52F1-51CA-4B80-BBA7-2643A65785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7684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8DB6478-6FD9-B061-4A89-F60F2E848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D42B-148F-479C-9C29-35A7983BB0AD}" type="datetimeFigureOut">
              <a:rPr lang="cs-CZ" smtClean="0"/>
              <a:t>22.04.2025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61D5E0C-FA93-B9B6-0C51-381DC04E0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9073B7-AFA9-1AF1-52A9-A89002211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52F1-51CA-4B80-BBA7-2643A65785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0158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B3ED44-7290-1831-601B-511CF0AC7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C0F2E5-6A4C-3CC6-7354-C23F82A38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1BAC770-23FF-0175-1382-C9623F6CE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B5EE99C-BA9D-651E-7372-7FFD12CAB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D42B-148F-479C-9C29-35A7983BB0AD}" type="datetimeFigureOut">
              <a:rPr lang="cs-CZ" smtClean="0"/>
              <a:t>22.04.2025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1C8D995-882D-2BF5-F3D4-93824EB18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1D12718-8205-7E63-6454-E161B0D9E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52F1-51CA-4B80-BBA7-2643A65785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9559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CCDD62-2565-AF3D-27C3-927297E0F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AE4B64B-1781-FC3E-61A4-8E9436CC0B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1C21141-14DC-809B-2D58-ED930BA29A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9E0EE73-9F31-67B4-9C61-67D8471C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AD42B-148F-479C-9C29-35A7983BB0AD}" type="datetimeFigureOut">
              <a:rPr lang="cs-CZ" smtClean="0"/>
              <a:t>22.04.2025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477202C-DE65-1A07-153A-4714E9E29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D25926E-6DE8-08FF-1790-9C12EE081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A52F1-51CA-4B80-BBA7-2643A65785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4557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60EE921-0915-E277-D41C-FCA7D49D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6C0B7CA-541C-D79F-00C2-9B7325198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1BB0F0-02A9-6DC0-897B-417843596B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AD42B-148F-479C-9C29-35A7983BB0AD}" type="datetimeFigureOut">
              <a:rPr lang="cs-CZ" smtClean="0"/>
              <a:t>22.04.2025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22D4EC-4B45-C7D6-73D1-E28922F97C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8422F8-2542-2470-474E-04E90236DD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A52F1-51CA-4B80-BBA7-2643A65785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9063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mail.google.com/mail/u/0?ui=2&amp;ik=8578a020eb&amp;attid=0.1&amp;permmsgid=msg-f:1828199025198643346&amp;th=195f1153c3ae3892&amp;view=att&amp;zw&amp;disp=inlin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94C8FC-4BAD-54CD-B379-7DEDC1947E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116" y="1334259"/>
            <a:ext cx="11173767" cy="2387600"/>
          </a:xfrm>
        </p:spPr>
        <p:txBody>
          <a:bodyPr/>
          <a:lstStyle/>
          <a:p>
            <a:r>
              <a:rPr lang="cs-CZ" dirty="0"/>
              <a:t>Imigrace do Rakouska po roce 1945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2CE63AF-8CE5-B99D-13B3-07CC8BF75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7781" y="6404232"/>
            <a:ext cx="9144000" cy="1655762"/>
          </a:xfrm>
        </p:spPr>
        <p:txBody>
          <a:bodyPr/>
          <a:lstStyle/>
          <a:p>
            <a:r>
              <a:rPr lang="cs-CZ" dirty="0"/>
              <a:t>Lukáš Volman</a:t>
            </a:r>
          </a:p>
        </p:txBody>
      </p:sp>
    </p:spTree>
    <p:extLst>
      <p:ext uri="{BB962C8B-B14F-4D97-AF65-F5344CB8AC3E}">
        <p14:creationId xmlns:p14="http://schemas.microsoft.com/office/powerpoint/2010/main" val="2422347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11EF71-9455-ED76-0398-E67ACE316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Lichtermeer 1993 – Haus der Geschichte Österreich startet Web-Ausstellung  und sammelt online Erinnerungen | Redaktion Österreichisches Pressebüro">
            <a:extLst>
              <a:ext uri="{FF2B5EF4-FFF2-40B4-BE49-F238E27FC236}">
                <a16:creationId xmlns:a16="http://schemas.microsoft.com/office/drawing/2014/main" id="{ADBA846E-15F9-862A-8380-2EAFE7FA25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354"/>
            <a:ext cx="12192000" cy="690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193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7CD446-C6C1-BFBE-34A2-E02D5946A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Vrchol uprchlické krize – 2015/16 - reakce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CE7951-3BEB-B67D-2BC1-0FD11D42D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„Uprchlík“ – slovo roku, 88k žádostí</a:t>
            </a:r>
          </a:p>
          <a:p>
            <a:r>
              <a:rPr lang="cs-CZ" dirty="0"/>
              <a:t>3. v absolutních, 2. v poměru, tranzitní země</a:t>
            </a:r>
          </a:p>
          <a:p>
            <a:r>
              <a:rPr lang="cs-CZ" dirty="0"/>
              <a:t>Zhroucení dublinského systému – Řecko</a:t>
            </a:r>
          </a:p>
          <a:p>
            <a:r>
              <a:rPr lang="cs-CZ" dirty="0"/>
              <a:t>Nejprve „</a:t>
            </a:r>
            <a:r>
              <a:rPr lang="cs-CZ" dirty="0" err="1"/>
              <a:t>Willkommenspolitik</a:t>
            </a:r>
            <a:r>
              <a:rPr lang="cs-CZ" dirty="0"/>
              <a:t>“ -&gt; ploty, tranzitní zóny</a:t>
            </a:r>
          </a:p>
          <a:p>
            <a:r>
              <a:rPr lang="cs-CZ" dirty="0"/>
              <a:t>Horní limity pro příjem – 15 na 1000 obyvatel, max 127k za čtyři roky</a:t>
            </a:r>
          </a:p>
          <a:p>
            <a:r>
              <a:rPr lang="cs-CZ" dirty="0"/>
              <a:t>Porušení non-</a:t>
            </a:r>
            <a:r>
              <a:rPr lang="cs-CZ" dirty="0" err="1"/>
              <a:t>refoulementu</a:t>
            </a:r>
            <a:endParaRPr lang="cs-CZ" dirty="0"/>
          </a:p>
          <a:p>
            <a:r>
              <a:rPr lang="cs-CZ" dirty="0"/>
              <a:t>Pozastavení azylového řízení – pouze určitá místa a s hrozbou při návratu</a:t>
            </a:r>
          </a:p>
        </p:txBody>
      </p:sp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BCBCA117-B44F-18C2-8358-F97E7DB9D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699" y="1424571"/>
            <a:ext cx="2832101" cy="1770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352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1BE7E0-C5F0-C3D0-DD9B-8452FEBDC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 a 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5AE8FB-7066-BD29-A848-38418DC05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400" b="0" i="0" dirty="0">
                <a:solidFill>
                  <a:srgbClr val="32322F"/>
                </a:solidFill>
                <a:effectLst/>
              </a:rPr>
              <a:t>Konrád, Ota, Miroslav Kunštát, Michal Dimitrov, Jakub Joza, and Martin Landa. 2020. </a:t>
            </a:r>
            <a:r>
              <a:rPr lang="cs-CZ" sz="1400" b="0" i="1" dirty="0">
                <a:solidFill>
                  <a:srgbClr val="32322F"/>
                </a:solidFill>
                <a:effectLst/>
              </a:rPr>
              <a:t>Ztráta starých jistot: Rakousko 1986-2000</a:t>
            </a:r>
            <a:r>
              <a:rPr lang="cs-CZ" sz="1400" b="0" i="0" dirty="0">
                <a:solidFill>
                  <a:srgbClr val="32322F"/>
                </a:solidFill>
                <a:effectLst/>
              </a:rPr>
              <a:t>. Praha: NLN.</a:t>
            </a:r>
          </a:p>
          <a:p>
            <a:r>
              <a:rPr lang="en-US" sz="1400" b="0" i="0" dirty="0">
                <a:solidFill>
                  <a:srgbClr val="32322F"/>
                </a:solidFill>
                <a:effectLst/>
              </a:rPr>
              <a:t>Bischof, </a:t>
            </a:r>
            <a:r>
              <a:rPr lang="en-US" sz="1400" b="0" i="0" dirty="0" err="1">
                <a:solidFill>
                  <a:srgbClr val="32322F"/>
                </a:solidFill>
                <a:effectLst/>
              </a:rPr>
              <a:t>Günter</a:t>
            </a:r>
            <a:r>
              <a:rPr lang="en-US" sz="1400" b="0" i="0" dirty="0">
                <a:solidFill>
                  <a:srgbClr val="32322F"/>
                </a:solidFill>
                <a:effectLst/>
              </a:rPr>
              <a:t>, and Dirk Rupnow. 2017. </a:t>
            </a:r>
            <a:r>
              <a:rPr lang="en-US" sz="1400" b="0" i="1" dirty="0">
                <a:solidFill>
                  <a:srgbClr val="32322F"/>
                </a:solidFill>
                <a:effectLst/>
              </a:rPr>
              <a:t>Migration in Austria</a:t>
            </a:r>
            <a:r>
              <a:rPr lang="en-US" sz="1400" b="0" i="0" dirty="0">
                <a:solidFill>
                  <a:srgbClr val="32322F"/>
                </a:solidFill>
                <a:effectLst/>
              </a:rPr>
              <a:t>. </a:t>
            </a:r>
            <a:r>
              <a:rPr lang="cs-CZ" sz="1400" dirty="0">
                <a:solidFill>
                  <a:srgbClr val="32322F"/>
                </a:solidFill>
              </a:rPr>
              <a:t>I</a:t>
            </a:r>
            <a:r>
              <a:rPr lang="en-US" sz="1400" b="0" i="0" dirty="0" err="1">
                <a:solidFill>
                  <a:srgbClr val="32322F"/>
                </a:solidFill>
                <a:effectLst/>
              </a:rPr>
              <a:t>nnsbruck</a:t>
            </a:r>
            <a:r>
              <a:rPr lang="en-US" sz="1400" b="0" i="0" dirty="0">
                <a:solidFill>
                  <a:srgbClr val="32322F"/>
                </a:solidFill>
                <a:effectLst/>
              </a:rPr>
              <a:t> university press.</a:t>
            </a:r>
            <a:endParaRPr lang="cs-CZ" sz="1400" dirty="0">
              <a:hlinkClick r:id="rId2"/>
            </a:endParaRPr>
          </a:p>
          <a:p>
            <a:r>
              <a:rPr lang="cs-CZ" sz="1400" dirty="0">
                <a:hlinkClick r:id="rId2"/>
              </a:rPr>
              <a:t>https://dspace.cuni.cz/bitstream/handle/20.500.11956/97442/1535123_tomas_kremr_42-54.pdf?sequence=1&amp;isAllowed=y</a:t>
            </a:r>
          </a:p>
          <a:p>
            <a:r>
              <a:rPr lang="cs-CZ" sz="1400" dirty="0">
                <a:hlinkClick r:id="rId2"/>
              </a:rPr>
              <a:t>https://de.wikipedia.org/wiki/%C3%96sterreich_zuerst</a:t>
            </a:r>
          </a:p>
          <a:p>
            <a:r>
              <a:rPr lang="cs-CZ" sz="1400" dirty="0">
                <a:hlinkClick r:id="rId2"/>
              </a:rPr>
              <a:t>https://www.ssoar.info/ssoar/bitstream/document/6068/1/ssoar-oezp-2004-h_3-murphy-the_rise_of_the_austrian.pdf</a:t>
            </a:r>
          </a:p>
          <a:p>
            <a:r>
              <a:rPr lang="cs-CZ" sz="1400" dirty="0">
                <a:hlinkClick r:id="rId2"/>
              </a:rPr>
              <a:t>https://en.wikipedia.org/wiki/Freedom_Party_of_Austria</a:t>
            </a:r>
          </a:p>
          <a:p>
            <a:r>
              <a:rPr lang="cs-CZ" sz="1400" dirty="0">
                <a:hlinkClick r:id="rId2"/>
              </a:rPr>
              <a:t>Autor: &lt;a </a:t>
            </a:r>
            <a:r>
              <a:rPr lang="cs-CZ" sz="1400" dirty="0" err="1">
                <a:hlinkClick r:id="rId2"/>
              </a:rPr>
              <a:t>href</a:t>
            </a:r>
            <a:r>
              <a:rPr lang="cs-CZ" sz="1400" dirty="0">
                <a:hlinkClick r:id="rId2"/>
              </a:rPr>
              <a:t>="//commons.wikimedia.org/wiki/</a:t>
            </a:r>
            <a:r>
              <a:rPr lang="cs-CZ" sz="1400" dirty="0" err="1">
                <a:hlinkClick r:id="rId2"/>
              </a:rPr>
              <a:t>User:Haeferl</a:t>
            </a:r>
            <a:r>
              <a:rPr lang="cs-CZ" sz="1400" dirty="0">
                <a:hlinkClick r:id="rId2"/>
              </a:rPr>
              <a:t>" </a:t>
            </a:r>
            <a:r>
              <a:rPr lang="cs-CZ" sz="1400" dirty="0" err="1">
                <a:hlinkClick r:id="rId2"/>
              </a:rPr>
              <a:t>title</a:t>
            </a:r>
            <a:r>
              <a:rPr lang="cs-CZ" sz="1400" dirty="0">
                <a:hlinkClick r:id="rId2"/>
              </a:rPr>
              <a:t>="</a:t>
            </a:r>
            <a:r>
              <a:rPr lang="cs-CZ" sz="1400" dirty="0" err="1">
                <a:hlinkClick r:id="rId2"/>
              </a:rPr>
              <a:t>User:Haeferl</a:t>
            </a:r>
            <a:r>
              <a:rPr lang="cs-CZ" sz="1400" dirty="0">
                <a:hlinkClick r:id="rId2"/>
              </a:rPr>
              <a:t>"&gt;</a:t>
            </a:r>
            <a:r>
              <a:rPr lang="cs-CZ" sz="1400" dirty="0" err="1">
                <a:hlinkClick r:id="rId2"/>
              </a:rPr>
              <a:t>Haeferl</a:t>
            </a:r>
            <a:r>
              <a:rPr lang="cs-CZ" sz="1400" dirty="0">
                <a:hlinkClick r:id="rId2"/>
              </a:rPr>
              <a:t>&lt;/a&gt; – &lt;</a:t>
            </a:r>
            <a:r>
              <a:rPr lang="cs-CZ" sz="1400" dirty="0" err="1">
                <a:hlinkClick r:id="rId2"/>
              </a:rPr>
              <a:t>span</a:t>
            </a:r>
            <a:r>
              <a:rPr lang="cs-CZ" sz="1400" dirty="0">
                <a:hlinkClick r:id="rId2"/>
              </a:rPr>
              <a:t> </a:t>
            </a:r>
            <a:r>
              <a:rPr lang="cs-CZ" sz="1400" dirty="0" err="1">
                <a:hlinkClick r:id="rId2"/>
              </a:rPr>
              <a:t>class</a:t>
            </a:r>
            <a:r>
              <a:rPr lang="cs-CZ" sz="1400" dirty="0">
                <a:hlinkClick r:id="rId2"/>
              </a:rPr>
              <a:t>="</a:t>
            </a:r>
            <a:r>
              <a:rPr lang="cs-CZ" sz="1400" dirty="0" err="1">
                <a:hlinkClick r:id="rId2"/>
              </a:rPr>
              <a:t>int-own-work</a:t>
            </a:r>
            <a:r>
              <a:rPr lang="cs-CZ" sz="1400" dirty="0">
                <a:hlinkClick r:id="rId2"/>
              </a:rPr>
              <a:t>" </a:t>
            </a:r>
            <a:r>
              <a:rPr lang="cs-CZ" sz="1400" dirty="0" err="1">
                <a:hlinkClick r:id="rId2"/>
              </a:rPr>
              <a:t>lang</a:t>
            </a:r>
            <a:r>
              <a:rPr lang="cs-CZ" sz="1400" dirty="0">
                <a:hlinkClick r:id="rId2"/>
              </a:rPr>
              <a:t>="cs"&gt;Vlastní dílo&lt;/</a:t>
            </a:r>
            <a:r>
              <a:rPr lang="cs-CZ" sz="1400" dirty="0" err="1">
                <a:hlinkClick r:id="rId2"/>
              </a:rPr>
              <a:t>span</a:t>
            </a:r>
            <a:r>
              <a:rPr lang="cs-CZ" sz="1400" dirty="0">
                <a:hlinkClick r:id="rId2"/>
              </a:rPr>
              <a:t>&gt;, &lt;a </a:t>
            </a:r>
            <a:r>
              <a:rPr lang="cs-CZ" sz="1400" dirty="0" err="1">
                <a:hlinkClick r:id="rId2"/>
              </a:rPr>
              <a:t>href</a:t>
            </a:r>
            <a:r>
              <a:rPr lang="cs-CZ" sz="1400" dirty="0">
                <a:hlinkClick r:id="rId2"/>
              </a:rPr>
              <a:t>="https://creativecommons.org/</a:t>
            </a:r>
            <a:r>
              <a:rPr lang="cs-CZ" sz="1400" dirty="0" err="1">
                <a:hlinkClick r:id="rId2"/>
              </a:rPr>
              <a:t>licenses</a:t>
            </a:r>
            <a:r>
              <a:rPr lang="cs-CZ" sz="1400" dirty="0">
                <a:hlinkClick r:id="rId2"/>
              </a:rPr>
              <a:t>/by-</a:t>
            </a:r>
            <a:r>
              <a:rPr lang="cs-CZ" sz="1400" dirty="0" err="1">
                <a:hlinkClick r:id="rId2"/>
              </a:rPr>
              <a:t>sa</a:t>
            </a:r>
            <a:r>
              <a:rPr lang="cs-CZ" sz="1400" dirty="0">
                <a:hlinkClick r:id="rId2"/>
              </a:rPr>
              <a:t>/3.0" </a:t>
            </a:r>
            <a:r>
              <a:rPr lang="cs-CZ" sz="1400" dirty="0" err="1">
                <a:hlinkClick r:id="rId2"/>
              </a:rPr>
              <a:t>title</a:t>
            </a:r>
            <a:r>
              <a:rPr lang="cs-CZ" sz="1400" dirty="0">
                <a:hlinkClick r:id="rId2"/>
              </a:rPr>
              <a:t>="</a:t>
            </a:r>
            <a:r>
              <a:rPr lang="cs-CZ" sz="1400" dirty="0" err="1">
                <a:hlinkClick r:id="rId2"/>
              </a:rPr>
              <a:t>Creative</a:t>
            </a:r>
            <a:r>
              <a:rPr lang="cs-CZ" sz="1400" dirty="0">
                <a:hlinkClick r:id="rId2"/>
              </a:rPr>
              <a:t> </a:t>
            </a:r>
            <a:r>
              <a:rPr lang="cs-CZ" sz="1400" dirty="0" err="1">
                <a:hlinkClick r:id="rId2"/>
              </a:rPr>
              <a:t>Commons</a:t>
            </a:r>
            <a:r>
              <a:rPr lang="cs-CZ" sz="1400" dirty="0">
                <a:hlinkClick r:id="rId2"/>
              </a:rPr>
              <a:t> </a:t>
            </a:r>
            <a:r>
              <a:rPr lang="cs-CZ" sz="1400" dirty="0" err="1">
                <a:hlinkClick r:id="rId2"/>
              </a:rPr>
              <a:t>Attribution-Share</a:t>
            </a:r>
            <a:r>
              <a:rPr lang="cs-CZ" sz="1400" dirty="0">
                <a:hlinkClick r:id="rId2"/>
              </a:rPr>
              <a:t> </a:t>
            </a:r>
            <a:r>
              <a:rPr lang="cs-CZ" sz="1400" dirty="0" err="1">
                <a:hlinkClick r:id="rId2"/>
              </a:rPr>
              <a:t>Alike</a:t>
            </a:r>
            <a:r>
              <a:rPr lang="cs-CZ" sz="1400" dirty="0">
                <a:hlinkClick r:id="rId2"/>
              </a:rPr>
              <a:t> 3.0"&gt;CC BY-SA 3.0&lt;/a&gt;, &lt;a </a:t>
            </a:r>
            <a:r>
              <a:rPr lang="cs-CZ" sz="1400" dirty="0" err="1">
                <a:hlinkClick r:id="rId2"/>
              </a:rPr>
              <a:t>href</a:t>
            </a:r>
            <a:r>
              <a:rPr lang="cs-CZ" sz="1400" dirty="0">
                <a:hlinkClick r:id="rId2"/>
              </a:rPr>
              <a:t>="https://commons.wikimedia.org/w/</a:t>
            </a:r>
            <a:r>
              <a:rPr lang="cs-CZ" sz="1400" dirty="0" err="1">
                <a:hlinkClick r:id="rId2"/>
              </a:rPr>
              <a:t>index.php?curid</a:t>
            </a:r>
            <a:r>
              <a:rPr lang="cs-CZ" sz="1400" dirty="0">
                <a:hlinkClick r:id="rId2"/>
              </a:rPr>
              <a:t>=42846041"&gt;Odkaz&lt;/a&gt;</a:t>
            </a:r>
          </a:p>
          <a:p>
            <a:r>
              <a:rPr lang="cs-CZ" sz="1400" dirty="0">
                <a:hlinkClick r:id="rId2"/>
              </a:rPr>
              <a:t>https://www.oepb.at/allerlei/lichtermeer-1993-haus-der-geschichte-oesterreich-startet-web-ausstellung-und-sammelt-online-erinnerungen.html</a:t>
            </a:r>
          </a:p>
          <a:p>
            <a:r>
              <a:rPr lang="cs-CZ" sz="1400" dirty="0">
                <a:hlinkClick r:id="rId2"/>
              </a:rPr>
              <a:t>https://ct24.ceskatelevize.cz/clanek/svet/se-statni-smlouvou-ziskali-rakusane-plnou-suverenitu-a-naucili-se-mit-radi-neutralitu-50586</a:t>
            </a:r>
          </a:p>
          <a:p>
            <a:endParaRPr lang="cs-CZ" sz="1400" dirty="0">
              <a:hlinkClick r:id="rId2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5468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E965C2-0A5B-FEB5-A327-E40B9BFEE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55" y="6503742"/>
            <a:ext cx="8510116" cy="354258"/>
          </a:xfrm>
        </p:spPr>
        <p:txBody>
          <a:bodyPr>
            <a:noAutofit/>
          </a:bodyPr>
          <a:lstStyle/>
          <a:p>
            <a:r>
              <a:rPr lang="cs-CZ" sz="2000" dirty="0" err="1"/>
              <a:t>Heeresgeschichtliches</a:t>
            </a:r>
            <a:r>
              <a:rPr lang="cs-CZ" sz="2000" dirty="0"/>
              <a:t> Museum, </a:t>
            </a:r>
            <a:r>
              <a:rPr lang="cs-CZ" sz="2000" dirty="0" err="1"/>
              <a:t>Vienna</a:t>
            </a:r>
            <a:endParaRPr lang="cs-CZ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479EFF6-DFAF-92EF-CAFD-00F5CCE4E9A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55" y="282992"/>
            <a:ext cx="4019341" cy="6149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920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79F4E0-BAF4-BF10-20D6-E97A0886D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2B0CF5-4E2E-7038-0ADB-A79C77284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167312"/>
          </a:xfrm>
        </p:spPr>
        <p:txBody>
          <a:bodyPr/>
          <a:lstStyle/>
          <a:p>
            <a:r>
              <a:rPr lang="cs-CZ" dirty="0"/>
              <a:t>Politické pozadí po druhé světové válce</a:t>
            </a:r>
          </a:p>
          <a:p>
            <a:r>
              <a:rPr lang="cs-CZ" dirty="0"/>
              <a:t>Maďarská migrace (1956)</a:t>
            </a:r>
          </a:p>
          <a:p>
            <a:r>
              <a:rPr lang="cs-CZ" dirty="0"/>
              <a:t>Československá migrace (1968/69)</a:t>
            </a:r>
          </a:p>
          <a:p>
            <a:r>
              <a:rPr lang="cs-CZ" dirty="0"/>
              <a:t>Polská migrace (1981/82)</a:t>
            </a:r>
          </a:p>
          <a:p>
            <a:r>
              <a:rPr lang="cs-CZ" dirty="0"/>
              <a:t>Rakouská reakce</a:t>
            </a:r>
          </a:p>
          <a:p>
            <a:pPr lvl="1"/>
            <a:r>
              <a:rPr lang="cs-CZ" dirty="0"/>
              <a:t>„Österreich zuerst“</a:t>
            </a:r>
          </a:p>
          <a:p>
            <a:pPr marL="457200" lvl="1" indent="0">
              <a:buNone/>
            </a:pPr>
            <a:r>
              <a:rPr lang="cs-CZ" dirty="0"/>
              <a:t>-&gt; </a:t>
            </a:r>
            <a:r>
              <a:rPr lang="cs-CZ" dirty="0" err="1"/>
              <a:t>Lichtermeer</a:t>
            </a:r>
            <a:endParaRPr lang="cs-CZ" dirty="0"/>
          </a:p>
          <a:p>
            <a:r>
              <a:rPr lang="cs-CZ" dirty="0"/>
              <a:t>Reakce na krizi 2014</a:t>
            </a:r>
          </a:p>
          <a:p>
            <a:r>
              <a:rPr lang="cs-CZ" dirty="0"/>
              <a:t>Závěr</a:t>
            </a:r>
          </a:p>
        </p:txBody>
      </p:sp>
    </p:spTree>
    <p:extLst>
      <p:ext uri="{BB962C8B-B14F-4D97-AF65-F5344CB8AC3E}">
        <p14:creationId xmlns:p14="http://schemas.microsoft.com/office/powerpoint/2010/main" val="3702244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02B84F-054A-FE72-E220-064498401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Rakousko po 1945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CF0533-0BCB-79C1-1C41-EC3857E3C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Obsazeno Spojenci, okupační zóny</a:t>
            </a:r>
          </a:p>
          <a:p>
            <a:r>
              <a:rPr lang="cs-CZ" dirty="0"/>
              <a:t>Duben – prozatímní vláda Karla Rennera – obnovení</a:t>
            </a:r>
          </a:p>
          <a:p>
            <a:r>
              <a:rPr lang="cs-CZ" dirty="0"/>
              <a:t>Listopad – svobodné volby – 63% - ÖVP, SPÖ, komunisté</a:t>
            </a:r>
          </a:p>
          <a:p>
            <a:r>
              <a:rPr lang="cs-CZ" dirty="0"/>
              <a:t>46 – návrat vojáků</a:t>
            </a:r>
          </a:p>
          <a:p>
            <a:r>
              <a:rPr lang="cs-CZ" dirty="0"/>
              <a:t>Březen 48 – první tranše Marshallova plánu, obnova</a:t>
            </a:r>
          </a:p>
          <a:p>
            <a:r>
              <a:rPr lang="cs-CZ" dirty="0"/>
              <a:t>Volby 49 – VdU – Svaz nezávislých </a:t>
            </a:r>
          </a:p>
          <a:p>
            <a:r>
              <a:rPr lang="cs-CZ" dirty="0"/>
              <a:t>53 – Stalinova smrt – rakouská iniciativa (Raab)</a:t>
            </a:r>
          </a:p>
          <a:p>
            <a:r>
              <a:rPr lang="cs-CZ" dirty="0"/>
              <a:t>15. květen 1955 – Státní smlouva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A3283AE-3CF2-BB2A-8B34-E3A940ADE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3011" y="285136"/>
            <a:ext cx="3223808" cy="1798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7287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346B9D-44A3-2FD5-6C78-9B631BA0A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Maďarská migrace 1956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57CE92-E62A-58E2-673F-87EBF2B4A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Smrt Stalina – reformy v bloku</a:t>
            </a:r>
          </a:p>
          <a:p>
            <a:r>
              <a:rPr lang="cs-CZ" dirty="0"/>
              <a:t>Maďarské povstání – říjen – listopad, Rudá armáda</a:t>
            </a:r>
          </a:p>
          <a:p>
            <a:r>
              <a:rPr lang="cs-CZ" dirty="0"/>
              <a:t>Útěk do Rakouska, 180k lidí</a:t>
            </a:r>
          </a:p>
          <a:p>
            <a:r>
              <a:rPr lang="cs-CZ" dirty="0"/>
              <a:t>Vítáni jako „bojovníci za svobodu“</a:t>
            </a:r>
          </a:p>
          <a:p>
            <a:r>
              <a:rPr lang="cs-CZ" dirty="0"/>
              <a:t>Solidarita slábla, veřejnost proti, stav kempů</a:t>
            </a:r>
          </a:p>
          <a:p>
            <a:r>
              <a:rPr lang="cs-CZ" dirty="0"/>
              <a:t>56/57 – volání po návratů</a:t>
            </a:r>
          </a:p>
          <a:p>
            <a:r>
              <a:rPr lang="cs-CZ" dirty="0"/>
              <a:t>153k odešlo – USA, Kanada, VB, SRN, … Maďarsko</a:t>
            </a:r>
          </a:p>
          <a:p>
            <a:r>
              <a:rPr lang="cs-CZ" dirty="0"/>
              <a:t>Integrace, Paul </a:t>
            </a:r>
            <a:r>
              <a:rPr lang="cs-CZ" dirty="0" err="1"/>
              <a:t>Lendvai</a:t>
            </a:r>
            <a:r>
              <a:rPr lang="cs-CZ" dirty="0"/>
              <a:t>, hranice </a:t>
            </a:r>
          </a:p>
          <a:p>
            <a:endParaRPr lang="cs-CZ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8E86AF6-9145-29CE-1506-A159025B8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949" y="681037"/>
            <a:ext cx="2191220" cy="3292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399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6BBC02-C701-2A31-82A2-1D80DB470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019" y="5630759"/>
            <a:ext cx="10515600" cy="1325563"/>
          </a:xfrm>
        </p:spPr>
        <p:txBody>
          <a:bodyPr/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Department of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Homeland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Security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Yearbook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Immigration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2008.</a:t>
            </a:r>
            <a:endParaRPr lang="cs-CZ" dirty="0"/>
          </a:p>
        </p:txBody>
      </p:sp>
      <p:pic>
        <p:nvPicPr>
          <p:cNvPr id="4" name="Zástupný obsah 3" descr="Austrian immigrants">
            <a:extLst>
              <a:ext uri="{FF2B5EF4-FFF2-40B4-BE49-F238E27FC236}">
                <a16:creationId xmlns:a16="http://schemas.microsoft.com/office/drawing/2014/main" id="{77010661-7E18-68A4-0C11-28511777A7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179" y="881292"/>
            <a:ext cx="7065642" cy="5095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3887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B48622-B422-6A2C-187F-3031BBA4B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Konec pražského jara – turističtí uprchlíci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5ECB56-26C5-FF30-4490-3B2CD29D8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8579" cy="4351338"/>
          </a:xfrm>
        </p:spPr>
        <p:txBody>
          <a:bodyPr/>
          <a:lstStyle/>
          <a:p>
            <a:r>
              <a:rPr lang="cs-CZ" dirty="0"/>
              <a:t>Invaze vojsk Varšavské smlouvy, odchod do zahraničí</a:t>
            </a:r>
          </a:p>
          <a:p>
            <a:r>
              <a:rPr lang="cs-CZ" dirty="0"/>
              <a:t>Rakouská zdrženlivost, snaha neprovokovat</a:t>
            </a:r>
          </a:p>
          <a:p>
            <a:r>
              <a:rPr lang="cs-CZ" dirty="0"/>
              <a:t>I přes zákaz – Rudolf </a:t>
            </a:r>
            <a:r>
              <a:rPr lang="cs-CZ" dirty="0" err="1"/>
              <a:t>Kirchsläger</a:t>
            </a:r>
            <a:r>
              <a:rPr lang="cs-CZ" dirty="0"/>
              <a:t> – desetitisíce víz</a:t>
            </a:r>
          </a:p>
          <a:p>
            <a:r>
              <a:rPr lang="cs-CZ" dirty="0"/>
              <a:t>Uprchlíci a turisté – Jugoslávie – 50k „turistů“</a:t>
            </a:r>
          </a:p>
          <a:p>
            <a:r>
              <a:rPr lang="cs-CZ" dirty="0"/>
              <a:t>162k – srpen – listopad</a:t>
            </a:r>
          </a:p>
          <a:p>
            <a:r>
              <a:rPr lang="cs-CZ" dirty="0"/>
              <a:t>Druhá vlna – jaro – léto 69 – normalizace – uzavření hranic</a:t>
            </a:r>
          </a:p>
          <a:p>
            <a:r>
              <a:rPr lang="cs-CZ" dirty="0"/>
              <a:t>Tranzitní země – zůstalo jen 2-3 tisíce (zbytek USA, Švýcarsko, Německo)</a:t>
            </a:r>
          </a:p>
          <a:p>
            <a:r>
              <a:rPr lang="cs-CZ" dirty="0"/>
              <a:t>Opět integrace, exilové organizace – podpora Charty</a:t>
            </a:r>
          </a:p>
          <a:p>
            <a:endParaRPr lang="cs-CZ" dirty="0"/>
          </a:p>
        </p:txBody>
      </p:sp>
      <p:pic>
        <p:nvPicPr>
          <p:cNvPr id="6146" name="Picture 2" descr="Sen socialistického cestovatele: Jugoslávii si musel člověk zasloužit,  výhrou byl i Balaton. Jaké byly nabídky cestovek? | ČtiDoma.cz">
            <a:extLst>
              <a:ext uri="{FF2B5EF4-FFF2-40B4-BE49-F238E27FC236}">
                <a16:creationId xmlns:a16="http://schemas.microsoft.com/office/drawing/2014/main" id="{7FF0D490-5520-1D07-E1BF-CA1CB8779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507" y="2524647"/>
            <a:ext cx="3333750" cy="1571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780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7AC469-B6EE-A11D-3965-6712A5DEF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Polská Solidarita, ekonomičtí uprchlíci 81/82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46B662-45FB-A102-0437-CCEAEC011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80 – vznik Solidarity, </a:t>
            </a:r>
            <a:r>
              <a:rPr lang="cs-CZ" dirty="0" err="1"/>
              <a:t>Wałęsa</a:t>
            </a:r>
            <a:r>
              <a:rPr lang="cs-CZ" dirty="0"/>
              <a:t> -&gt; 81 stanné právo, zatýkání</a:t>
            </a:r>
          </a:p>
          <a:p>
            <a:r>
              <a:rPr lang="cs-CZ" dirty="0"/>
              <a:t>Kreisky – podpora, dodávky uhlí – opatrnější</a:t>
            </a:r>
          </a:p>
          <a:p>
            <a:r>
              <a:rPr lang="cs-CZ" dirty="0"/>
              <a:t>Hospodářská situace – tisíce Poláků prchají, dohoda 72 – bez víz</a:t>
            </a:r>
          </a:p>
          <a:p>
            <a:r>
              <a:rPr lang="cs-CZ" dirty="0"/>
              <a:t>Říjen 81 – 22k žádostí, ale jen 10%</a:t>
            </a:r>
          </a:p>
          <a:p>
            <a:r>
              <a:rPr lang="cs-CZ" dirty="0"/>
              <a:t>Narůstaly náklady, 90 milionů šilinků -&gt; vízová povinnost</a:t>
            </a:r>
          </a:p>
          <a:p>
            <a:r>
              <a:rPr lang="cs-CZ" dirty="0"/>
              <a:t>82 – 18k žadatelů – nestabilita</a:t>
            </a:r>
          </a:p>
          <a:p>
            <a:r>
              <a:rPr lang="cs-CZ" dirty="0"/>
              <a:t>88 – nová vlna – 6k žadatelů – méně negativní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BBD62451-FF5A-1C91-6B7E-8AD68C612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277" y="4564986"/>
            <a:ext cx="2808742" cy="2001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213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F614EA-EB1C-37C8-FC26-68956B21C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Österreich zuerst - 1992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7F99AB9-00E9-1B13-D7A5-81D02CDF4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Organizace FPÖ – </a:t>
            </a:r>
            <a:r>
              <a:rPr lang="cs-CZ" dirty="0" err="1"/>
              <a:t>Haider</a:t>
            </a:r>
            <a:endParaRPr lang="cs-CZ" dirty="0"/>
          </a:p>
          <a:p>
            <a:r>
              <a:rPr lang="cs-CZ" dirty="0"/>
              <a:t>Rostoucí počet žadatelů po železné oponě</a:t>
            </a:r>
          </a:p>
          <a:p>
            <a:r>
              <a:rPr lang="cs-CZ" dirty="0"/>
              <a:t>Omezení přistěhovalectví + azylová politika</a:t>
            </a:r>
          </a:p>
          <a:p>
            <a:r>
              <a:rPr lang="cs-CZ" dirty="0"/>
              <a:t>400k lidí – souhlas</a:t>
            </a:r>
          </a:p>
          <a:p>
            <a:r>
              <a:rPr lang="cs-CZ" dirty="0"/>
              <a:t>Kritika – církev, OSN, ostatní politické strany</a:t>
            </a:r>
          </a:p>
          <a:p>
            <a:r>
              <a:rPr lang="cs-CZ" dirty="0" err="1"/>
              <a:t>Lichtermeer</a:t>
            </a:r>
            <a:r>
              <a:rPr lang="cs-CZ" dirty="0"/>
              <a:t> – protestní akce, Vídeň + další města – 250k lidí</a:t>
            </a:r>
          </a:p>
          <a:p>
            <a:r>
              <a:rPr lang="cs-CZ" dirty="0"/>
              <a:t>Nárůst vlivu FPÖ – profilace, 1999 – 26.9 %</a:t>
            </a:r>
          </a:p>
          <a:p>
            <a:r>
              <a:rPr lang="cs-CZ" dirty="0"/>
              <a:t>„Od velkoněmeckého nacionalismu k rakouskému patriotismu“</a:t>
            </a:r>
          </a:p>
        </p:txBody>
      </p:sp>
      <p:pic>
        <p:nvPicPr>
          <p:cNvPr id="1026" name="Picture 2" descr="Der Mann, der den modernen Rechtspopulismus erfand | Tages-Anzeiger">
            <a:extLst>
              <a:ext uri="{FF2B5EF4-FFF2-40B4-BE49-F238E27FC236}">
                <a16:creationId xmlns:a16="http://schemas.microsoft.com/office/drawing/2014/main" id="{8901BFDC-9DFD-B7B3-38B5-CD1891AD2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156" y="634122"/>
            <a:ext cx="3657370" cy="2383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9299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740</Words>
  <Application>Microsoft Office PowerPoint</Application>
  <PresentationFormat>Širokoúhlá obrazovka</PresentationFormat>
  <Paragraphs>76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Imigrace do Rakouska po roce 1945</vt:lpstr>
      <vt:lpstr>Heeresgeschichtliches Museum, Vienna</vt:lpstr>
      <vt:lpstr>Obsah</vt:lpstr>
      <vt:lpstr>Rakousko po 1945</vt:lpstr>
      <vt:lpstr>Maďarská migrace 1956</vt:lpstr>
      <vt:lpstr>Department of Homeland Security, Yearbook of Immigration Statistics, 2008.</vt:lpstr>
      <vt:lpstr>Konec pražského jara – turističtí uprchlíci</vt:lpstr>
      <vt:lpstr>Polská Solidarita, ekonomičtí uprchlíci 81/82</vt:lpstr>
      <vt:lpstr>Österreich zuerst - 1992</vt:lpstr>
      <vt:lpstr>Prezentace aplikace PowerPoint</vt:lpstr>
      <vt:lpstr>Vrchol uprchlické krize – 2015/16 - reakce</vt:lpstr>
      <vt:lpstr>Literatura a 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Lukáš Volman</dc:creator>
  <cp:lastModifiedBy>Lukáš Volman</cp:lastModifiedBy>
  <cp:revision>3</cp:revision>
  <dcterms:created xsi:type="dcterms:W3CDTF">2025-04-20T12:19:54Z</dcterms:created>
  <dcterms:modified xsi:type="dcterms:W3CDTF">2025-04-22T02:35:22Z</dcterms:modified>
</cp:coreProperties>
</file>