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64" r:id="rId3"/>
    <p:sldId id="266" r:id="rId4"/>
    <p:sldId id="257" r:id="rId5"/>
    <p:sldId id="258" r:id="rId6"/>
    <p:sldId id="261" r:id="rId7"/>
    <p:sldId id="259" r:id="rId8"/>
    <p:sldId id="262" r:id="rId9"/>
    <p:sldId id="263" r:id="rId10"/>
    <p:sldId id="260" r:id="rId11"/>
    <p:sldId id="267" r:id="rId12"/>
    <p:sldId id="268" r:id="rId13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FF"/>
    <a:srgbClr val="33CC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754" autoAdjust="0"/>
    <p:restoredTop sz="94660"/>
  </p:normalViewPr>
  <p:slideViewPr>
    <p:cSldViewPr snapToGrid="0">
      <p:cViewPr>
        <p:scale>
          <a:sx n="50" d="100"/>
          <a:sy n="50" d="100"/>
        </p:scale>
        <p:origin x="252" y="-3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391ADA7-8A13-432C-83E4-04B05F0FC5A0}" type="datetimeFigureOut">
              <a:rPr lang="cs-CZ" smtClean="0"/>
              <a:t>03.03.2020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A427E2-732E-48C2-990C-03E2A036EC0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558276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49C44E-9D22-480E-89BB-37571715995B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89054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B40124-8887-41C5-BB88-BF7EC94C8FA0}" type="datetimeFigureOut">
              <a:rPr lang="cs-CZ" smtClean="0"/>
              <a:t>03.03.2020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6F638-59C4-4352-9136-B25161E627B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220967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B40124-8887-41C5-BB88-BF7EC94C8FA0}" type="datetimeFigureOut">
              <a:rPr lang="cs-CZ" smtClean="0"/>
              <a:t>03.03.2020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6F638-59C4-4352-9136-B25161E627B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90825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B40124-8887-41C5-BB88-BF7EC94C8FA0}" type="datetimeFigureOut">
              <a:rPr lang="cs-CZ" smtClean="0"/>
              <a:t>03.03.2020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6F638-59C4-4352-9136-B25161E627B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756528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B40124-8887-41C5-BB88-BF7EC94C8FA0}" type="datetimeFigureOut">
              <a:rPr lang="cs-CZ" smtClean="0"/>
              <a:t>03.03.2020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6F638-59C4-4352-9136-B25161E627B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19471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B40124-8887-41C5-BB88-BF7EC94C8FA0}" type="datetimeFigureOut">
              <a:rPr lang="cs-CZ" smtClean="0"/>
              <a:t>03.03.2020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6F638-59C4-4352-9136-B25161E627B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053325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B40124-8887-41C5-BB88-BF7EC94C8FA0}" type="datetimeFigureOut">
              <a:rPr lang="cs-CZ" smtClean="0"/>
              <a:t>03.03.2020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6F638-59C4-4352-9136-B25161E627B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92150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B40124-8887-41C5-BB88-BF7EC94C8FA0}" type="datetimeFigureOut">
              <a:rPr lang="cs-CZ" smtClean="0"/>
              <a:t>03.03.2020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6F638-59C4-4352-9136-B25161E627B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162358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B40124-8887-41C5-BB88-BF7EC94C8FA0}" type="datetimeFigureOut">
              <a:rPr lang="cs-CZ" smtClean="0"/>
              <a:t>03.03.2020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6F638-59C4-4352-9136-B25161E627B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237872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B40124-8887-41C5-BB88-BF7EC94C8FA0}" type="datetimeFigureOut">
              <a:rPr lang="cs-CZ" smtClean="0"/>
              <a:t>03.03.2020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6F638-59C4-4352-9136-B25161E627B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253606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B40124-8887-41C5-BB88-BF7EC94C8FA0}" type="datetimeFigureOut">
              <a:rPr lang="cs-CZ" smtClean="0"/>
              <a:t>03.03.2020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6F638-59C4-4352-9136-B25161E627B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320066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B40124-8887-41C5-BB88-BF7EC94C8FA0}" type="datetimeFigureOut">
              <a:rPr lang="cs-CZ" smtClean="0"/>
              <a:t>03.03.2020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6F638-59C4-4352-9136-B25161E627B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765685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B40124-8887-41C5-BB88-BF7EC94C8FA0}" type="datetimeFigureOut">
              <a:rPr lang="cs-CZ" smtClean="0"/>
              <a:t>03.03.2020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76F638-59C4-4352-9136-B25161E627B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07199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e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jpeg"/><Relationship Id="rId3" Type="http://schemas.openxmlformats.org/officeDocument/2006/relationships/hyperlink" Target="https://knihovna.jinonice.cuni.cz/zdroje/e-zdroje" TargetMode="External"/><Relationship Id="rId7" Type="http://schemas.openxmlformats.org/officeDocument/2006/relationships/hyperlink" Target="https://knihovna.prf.cuni.cz/vyhledavac-ukaz-jiz-dnes-od-16-00-hod-v-tymove-studovne-1404044366.html" TargetMode="External"/><Relationship Id="rId2" Type="http://schemas.openxmlformats.org/officeDocument/2006/relationships/hyperlink" Target="https://scholar.google.cz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oxfordbibliographies.com/" TargetMode="External"/><Relationship Id="rId5" Type="http://schemas.openxmlformats.org/officeDocument/2006/relationships/hyperlink" Target="http://eds.a.ebscohost.com/eds/search/basic?vid=0&amp;sid=f4a888bb-aca7-4c0d-8328-50b36b341b8e%40sessionmgr4008" TargetMode="External"/><Relationship Id="rId4" Type="http://schemas.openxmlformats.org/officeDocument/2006/relationships/hyperlink" Target="http://eds.a.ebscohost.com/eds/search/basic?vid=0&amp;sid=f4a888bb-aca7-4c0d-8328-50b36b341b8e@sessionmgr4008" TargetMode="External"/><Relationship Id="rId9" Type="http://schemas.openxmlformats.org/officeDocument/2006/relationships/image" Target="../media/image5.gi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Rešerše textu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80636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 každém textu je něco pro mne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Otázka efektivity práce</a:t>
            </a:r>
          </a:p>
          <a:p>
            <a:r>
              <a:rPr lang="cs-CZ" dirty="0" smtClean="0"/>
              <a:t>Čím více přečteno, tím větší nadhled a schopnost propojovat </a:t>
            </a:r>
            <a:r>
              <a:rPr lang="cs-CZ" dirty="0" err="1" smtClean="0"/>
              <a:t>kotexty</a:t>
            </a:r>
            <a:r>
              <a:rPr lang="cs-CZ" dirty="0" smtClean="0"/>
              <a:t> a teorie a vytvářet nové teorie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77759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/>
              <a:t>Problém: k tématu není literatura…</a:t>
            </a:r>
            <a:endParaRPr lang="en-US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b="1" i="1" dirty="0" smtClean="0"/>
              <a:t>Řešení</a:t>
            </a:r>
            <a:r>
              <a:rPr lang="cs-CZ" dirty="0" smtClean="0"/>
              <a:t>: </a:t>
            </a:r>
            <a:r>
              <a:rPr lang="cs-CZ" u="sng" dirty="0" smtClean="0">
                <a:solidFill>
                  <a:srgbClr val="000000"/>
                </a:solidFill>
              </a:rPr>
              <a:t>zvyšte úroveň abstrakce </a:t>
            </a:r>
            <a:r>
              <a:rPr lang="cs-CZ" dirty="0" smtClean="0"/>
              <a:t>, např. od motivací hasičů k dobrovolné činnosti přejděte k motivaci volnočasových/tradičních dobrovolníků nebo k motivacím k dobrovolnictví obecně</a:t>
            </a:r>
          </a:p>
          <a:p>
            <a:pPr marL="0" indent="0">
              <a:buNone/>
            </a:pPr>
            <a:r>
              <a:rPr lang="cs-CZ" b="1" i="1" dirty="0" smtClean="0"/>
              <a:t>Řešení</a:t>
            </a:r>
            <a:r>
              <a:rPr lang="cs-CZ" dirty="0" smtClean="0"/>
              <a:t>: </a:t>
            </a:r>
            <a:r>
              <a:rPr lang="cs-CZ" u="sng" dirty="0" smtClean="0">
                <a:solidFill>
                  <a:srgbClr val="000000"/>
                </a:solidFill>
              </a:rPr>
              <a:t>změňte kontext </a:t>
            </a:r>
            <a:r>
              <a:rPr lang="cs-CZ" dirty="0" smtClean="0"/>
              <a:t>, např. nemám teorii o vztahu mezi zaměstnáním seniorů a dobrovolnou činností v ČR → hledám ji ve studiích jinde v Evropě nebo v USA (avšak pozor na kulturní odlišnosti)</a:t>
            </a:r>
          </a:p>
          <a:p>
            <a:pPr marL="0" indent="0" algn="r">
              <a:buNone/>
            </a:pPr>
            <a:r>
              <a:rPr lang="cs-CZ" dirty="0" err="1"/>
              <a:t>Punch</a:t>
            </a:r>
            <a:r>
              <a:rPr lang="cs-CZ" dirty="0"/>
              <a:t> (</a:t>
            </a:r>
            <a:r>
              <a:rPr lang="cs-CZ" dirty="0" smtClean="0"/>
              <a:t>2008)</a:t>
            </a:r>
            <a:endParaRPr lang="cs-CZ" dirty="0"/>
          </a:p>
          <a:p>
            <a:pPr marL="0" indent="0" algn="r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82994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/>
              <a:t>Problém: k tématu je moc literatury…</a:t>
            </a:r>
            <a:endParaRPr lang="en-US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b="1" i="1" dirty="0"/>
              <a:t>Řešení</a:t>
            </a:r>
            <a:r>
              <a:rPr lang="cs-CZ" dirty="0"/>
              <a:t>: </a:t>
            </a:r>
            <a:r>
              <a:rPr lang="cs-CZ" u="sng" dirty="0" smtClean="0">
                <a:solidFill>
                  <a:srgbClr val="000000"/>
                </a:solidFill>
              </a:rPr>
              <a:t>snižte úroveň </a:t>
            </a:r>
            <a:r>
              <a:rPr lang="cs-CZ" u="sng" dirty="0">
                <a:solidFill>
                  <a:srgbClr val="000000"/>
                </a:solidFill>
              </a:rPr>
              <a:t>abstrakce </a:t>
            </a:r>
            <a:r>
              <a:rPr lang="cs-CZ" dirty="0"/>
              <a:t>, </a:t>
            </a:r>
            <a:r>
              <a:rPr lang="cs-CZ" dirty="0" smtClean="0"/>
              <a:t>jděte ke specifickému, konkrétnímu</a:t>
            </a:r>
            <a:endParaRPr lang="cs-CZ" dirty="0"/>
          </a:p>
          <a:p>
            <a:pPr marL="0" indent="0">
              <a:buNone/>
            </a:pPr>
            <a:r>
              <a:rPr lang="cs-CZ" b="1" i="1" dirty="0"/>
              <a:t>Řešení</a:t>
            </a:r>
            <a:r>
              <a:rPr lang="cs-CZ" dirty="0"/>
              <a:t>: </a:t>
            </a:r>
            <a:r>
              <a:rPr lang="cs-CZ" u="sng" dirty="0" smtClean="0">
                <a:solidFill>
                  <a:srgbClr val="000000"/>
                </a:solidFill>
              </a:rPr>
              <a:t>začněte od autora (článku, knihy), na kterého ostatní autoři hodně odkazují </a:t>
            </a:r>
            <a:r>
              <a:rPr lang="cs-CZ" dirty="0" smtClean="0"/>
              <a:t>(nebo který vám osobně připadá nejvíc relevantní) a od něj pokračujte po odkazech, které používá…</a:t>
            </a:r>
          </a:p>
          <a:p>
            <a:pPr marL="0" indent="0" algn="r">
              <a:buNone/>
            </a:pPr>
            <a:r>
              <a:rPr lang="cs-CZ" dirty="0" err="1"/>
              <a:t>Punch</a:t>
            </a:r>
            <a:r>
              <a:rPr lang="cs-CZ" dirty="0"/>
              <a:t> (</a:t>
            </a:r>
            <a:r>
              <a:rPr lang="cs-CZ" dirty="0" smtClean="0"/>
              <a:t>2008)</a:t>
            </a:r>
            <a:endParaRPr lang="cs-CZ" dirty="0"/>
          </a:p>
          <a:p>
            <a:pPr marL="0" indent="0" algn="r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01378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Vědecká práce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5437472" cy="4351338"/>
          </a:xfrm>
        </p:spPr>
        <p:txBody>
          <a:bodyPr>
            <a:normAutofit/>
          </a:bodyPr>
          <a:lstStyle/>
          <a:p>
            <a:r>
              <a:rPr lang="cs-CZ" dirty="0" smtClean="0">
                <a:solidFill>
                  <a:srgbClr val="33CCCC"/>
                </a:solidFill>
              </a:rPr>
              <a:t>Něco mne zajímá – ptám se – nevím – hledám – odpovídám – kladu si otázky – zamýšlím se – bádám – interpretuji – vyvstávají pro mě další problémy ……..</a:t>
            </a:r>
            <a:endParaRPr lang="cs-CZ" dirty="0">
              <a:solidFill>
                <a:srgbClr val="33CCCC"/>
              </a:solidFill>
            </a:endParaRPr>
          </a:p>
          <a:p>
            <a:r>
              <a:rPr lang="cs-CZ" dirty="0" smtClean="0">
                <a:solidFill>
                  <a:srgbClr val="33CCCC"/>
                </a:solidFill>
              </a:rPr>
              <a:t>Zajímá mne všechno – čtu všechno – začíná mne zajímat nějaká část – vybírám si s ohledem na onu část – jsem ponořen/a do detailu</a:t>
            </a:r>
            <a:endParaRPr lang="cs-CZ" dirty="0">
              <a:solidFill>
                <a:srgbClr val="33CCCC"/>
              </a:solidFill>
            </a:endParaRPr>
          </a:p>
          <a:p>
            <a:endParaRPr lang="cs-CZ" dirty="0"/>
          </a:p>
        </p:txBody>
      </p:sp>
      <p:pic>
        <p:nvPicPr>
          <p:cNvPr id="1026" name="Picture 2" descr="Image result for spirála slunc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75672" y="10385"/>
            <a:ext cx="3646685" cy="36304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Image result for spirála slunc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8545315" y="3227521"/>
            <a:ext cx="3646685" cy="36304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Obdélník 3"/>
          <p:cNvSpPr/>
          <p:nvPr/>
        </p:nvSpPr>
        <p:spPr>
          <a:xfrm>
            <a:off x="2323857" y="5717323"/>
            <a:ext cx="5544151" cy="1140677"/>
          </a:xfrm>
          <a:prstGeom prst="rect">
            <a:avLst/>
          </a:prstGeom>
          <a:solidFill>
            <a:srgbClr val="CC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 smtClean="0">
                <a:solidFill>
                  <a:schemeClr val="tx1"/>
                </a:solidFill>
              </a:rPr>
              <a:t>Expert ví o všem h…. Odborník ví vše o h…..</a:t>
            </a:r>
            <a:endParaRPr lang="cs-CZ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3022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9463" y="3128551"/>
            <a:ext cx="7773074" cy="1469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1131">
            <a:off x="2176464" y="1568451"/>
            <a:ext cx="7839075" cy="3724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Nadpis 1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1143000"/>
          </a:xfrm>
        </p:spPr>
        <p:txBody>
          <a:bodyPr>
            <a:normAutofit/>
          </a:bodyPr>
          <a:lstStyle/>
          <a:p>
            <a:r>
              <a:rPr lang="cs-CZ" sz="2800" b="1" dirty="0"/>
              <a:t>Model výzkumu </a:t>
            </a:r>
            <a:r>
              <a:rPr lang="cs-CZ" sz="2800" dirty="0"/>
              <a:t>(</a:t>
            </a:r>
            <a:r>
              <a:rPr lang="cs-CZ" sz="2800" dirty="0" err="1"/>
              <a:t>Punch</a:t>
            </a:r>
            <a:r>
              <a:rPr lang="cs-CZ" sz="2800" dirty="0"/>
              <a:t> 2006: 31)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0448359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očekávat od odborné literatury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04843"/>
            <a:ext cx="10515600" cy="4351338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80000"/>
              </a:lnSpc>
              <a:buFont typeface="Times New Roman" pitchFamily="18" charset="0"/>
              <a:buChar char="•"/>
            </a:pPr>
            <a:r>
              <a:rPr lang="cs-CZ" dirty="0"/>
              <a:t>Ukotvení zvolené oblasti zájmu v daném společenskovědním oboru</a:t>
            </a:r>
          </a:p>
          <a:p>
            <a:pPr>
              <a:lnSpc>
                <a:spcPct val="80000"/>
              </a:lnSpc>
              <a:buFont typeface="Times New Roman" pitchFamily="18" charset="0"/>
              <a:buChar char="•"/>
            </a:pPr>
            <a:r>
              <a:rPr lang="cs-CZ" dirty="0"/>
              <a:t>Paradigmatické ukotvení</a:t>
            </a:r>
          </a:p>
          <a:p>
            <a:pPr>
              <a:lnSpc>
                <a:spcPct val="80000"/>
              </a:lnSpc>
              <a:buFont typeface="Times New Roman" pitchFamily="18" charset="0"/>
              <a:buChar char="•"/>
            </a:pPr>
            <a:r>
              <a:rPr lang="cs-CZ" dirty="0"/>
              <a:t>Terminologická opora (též odborné slovníky)</a:t>
            </a:r>
          </a:p>
          <a:p>
            <a:pPr>
              <a:lnSpc>
                <a:spcPct val="80000"/>
              </a:lnSpc>
              <a:buFont typeface="Times New Roman" pitchFamily="18" charset="0"/>
              <a:buChar char="•"/>
            </a:pPr>
            <a:r>
              <a:rPr lang="cs-CZ" dirty="0" smtClean="0"/>
              <a:t>Syntéza </a:t>
            </a:r>
            <a:r>
              <a:rPr lang="cs-CZ" dirty="0"/>
              <a:t>dosavadního vědění k danému tématu (teoretického i empirického) – na co lze </a:t>
            </a:r>
            <a:r>
              <a:rPr lang="cs-CZ" dirty="0" smtClean="0"/>
              <a:t>navázat</a:t>
            </a:r>
          </a:p>
          <a:p>
            <a:pPr lvl="1"/>
            <a:r>
              <a:rPr lang="cs-CZ" dirty="0"/>
              <a:t>Teorie </a:t>
            </a:r>
          </a:p>
          <a:p>
            <a:pPr lvl="2"/>
            <a:r>
              <a:rPr lang="cs-CZ" dirty="0"/>
              <a:t>Teoretický rámec (převzatý, vlastní myšlenková synapse/linie</a:t>
            </a:r>
            <a:r>
              <a:rPr lang="cs-CZ" dirty="0" smtClean="0"/>
              <a:t>)</a:t>
            </a:r>
          </a:p>
          <a:p>
            <a:pPr lvl="2"/>
            <a:r>
              <a:rPr lang="cs-CZ" dirty="0" smtClean="0"/>
              <a:t>Východiska pro dané téma, rámce v nichž se uvažuje</a:t>
            </a:r>
            <a:endParaRPr lang="cs-CZ" dirty="0"/>
          </a:p>
          <a:p>
            <a:pPr lvl="1"/>
            <a:r>
              <a:rPr lang="cs-CZ" dirty="0" smtClean="0"/>
              <a:t>Kontext </a:t>
            </a:r>
            <a:r>
              <a:rPr lang="cs-CZ" dirty="0"/>
              <a:t>(např. život migrantů v ČR</a:t>
            </a:r>
            <a:r>
              <a:rPr lang="cs-CZ" dirty="0" smtClean="0"/>
              <a:t>)</a:t>
            </a:r>
            <a:endParaRPr lang="cs-CZ" dirty="0"/>
          </a:p>
          <a:p>
            <a:pPr marL="228600" lvl="2">
              <a:lnSpc>
                <a:spcPct val="80000"/>
              </a:lnSpc>
              <a:spcBef>
                <a:spcPts val="1000"/>
              </a:spcBef>
              <a:buFont typeface="Times New Roman" pitchFamily="18" charset="0"/>
              <a:buChar char="•"/>
            </a:pPr>
            <a:r>
              <a:rPr lang="cs-CZ" sz="2800" dirty="0" smtClean="0"/>
              <a:t>Metodologická inspirace = způsoby </a:t>
            </a:r>
            <a:r>
              <a:rPr lang="cs-CZ" sz="2800" dirty="0"/>
              <a:t>zkoumání dané </a:t>
            </a:r>
            <a:r>
              <a:rPr lang="cs-CZ" sz="2800" dirty="0" smtClean="0"/>
              <a:t>problematiky</a:t>
            </a:r>
            <a:endParaRPr lang="cs-CZ" sz="2800" dirty="0"/>
          </a:p>
          <a:p>
            <a:r>
              <a:rPr lang="cs-CZ" dirty="0" err="1" smtClean="0"/>
              <a:t>Kontextualizace</a:t>
            </a:r>
            <a:r>
              <a:rPr lang="cs-CZ" dirty="0" smtClean="0"/>
              <a:t> </a:t>
            </a:r>
            <a:r>
              <a:rPr lang="cs-CZ" dirty="0"/>
              <a:t>a komparace zjištěných faktů s dosavadním </a:t>
            </a:r>
            <a:r>
              <a:rPr lang="cs-CZ" dirty="0" smtClean="0"/>
              <a:t>věděním (srovnávací </a:t>
            </a:r>
            <a:r>
              <a:rPr lang="cs-CZ" dirty="0"/>
              <a:t>či relevantní data </a:t>
            </a:r>
            <a:r>
              <a:rPr lang="cs-CZ" dirty="0" smtClean="0"/>
              <a:t>= sekundární </a:t>
            </a:r>
            <a:r>
              <a:rPr lang="cs-CZ" dirty="0"/>
              <a:t>pramen</a:t>
            </a:r>
            <a:r>
              <a:rPr lang="cs-CZ" dirty="0" smtClean="0"/>
              <a:t>), případně </a:t>
            </a:r>
            <a:r>
              <a:rPr lang="cs-CZ" dirty="0"/>
              <a:t>generalizace našich </a:t>
            </a:r>
            <a:r>
              <a:rPr lang="cs-CZ" dirty="0" smtClean="0"/>
              <a:t>tvrzení – </a:t>
            </a:r>
            <a:r>
              <a:rPr lang="cs-CZ" b="1" dirty="0" smtClean="0"/>
              <a:t>posunutí poznání.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0349454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Primární x sekundární prameny/data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Primární prameny = výzkum</a:t>
            </a:r>
          </a:p>
          <a:p>
            <a:pPr lvl="1"/>
            <a:r>
              <a:rPr lang="cs-CZ" dirty="0" smtClean="0"/>
              <a:t>Kvalitativní x kvantitativní</a:t>
            </a:r>
          </a:p>
          <a:p>
            <a:pPr lvl="1"/>
            <a:r>
              <a:rPr lang="cs-CZ" dirty="0" smtClean="0"/>
              <a:t> participace na sociální realitě x nevtíravé techniky</a:t>
            </a:r>
          </a:p>
          <a:p>
            <a:pPr lvl="1"/>
            <a:r>
              <a:rPr lang="cs-CZ" dirty="0" smtClean="0"/>
              <a:t> Zdroje dat: pobyt v terénu, rozhovory s lidmi (terénní či empirický výzkum), dotazníkové šetření, archivní výzkum, výzkum medií  x experiment</a:t>
            </a:r>
          </a:p>
          <a:p>
            <a:pPr lvl="1"/>
            <a:endParaRPr lang="cs-CZ" dirty="0"/>
          </a:p>
          <a:p>
            <a:r>
              <a:rPr lang="cs-CZ" dirty="0" smtClean="0"/>
              <a:t>Sekundární prameny = data, která nevznikla za účelem mého výzkumu (deleguji kontrolu a zodpovědnost za data na jiného autora)</a:t>
            </a:r>
          </a:p>
          <a:p>
            <a:pPr lvl="1"/>
            <a:r>
              <a:rPr lang="cs-CZ" dirty="0" smtClean="0"/>
              <a:t>Např. Jak je vyjednáván vztah romské a ne-romské skupiny ve městě Alfa?</a:t>
            </a:r>
          </a:p>
          <a:p>
            <a:pPr lvl="2"/>
            <a:r>
              <a:rPr lang="cs-CZ" dirty="0" smtClean="0"/>
              <a:t>Vlastní data + data z výzkumné zprávy: Analýza pracovního trhu v městě Alfa.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12080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Podstata hledání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Musím vědět, co hledám</a:t>
            </a:r>
            <a:r>
              <a:rPr lang="cs-CZ" dirty="0" smtClean="0"/>
              <a:t>!!!!</a:t>
            </a:r>
          </a:p>
          <a:p>
            <a:r>
              <a:rPr lang="cs-CZ" dirty="0" smtClean="0"/>
              <a:t>Dané tématem, oborem (a daty, která mám vytvořená či chci vytvářet) Výzkumná otázka</a:t>
            </a:r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2278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Způsob hledání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Dle autora</a:t>
            </a:r>
          </a:p>
          <a:p>
            <a:r>
              <a:rPr lang="cs-CZ" dirty="0" smtClean="0"/>
              <a:t>Dle oboru</a:t>
            </a:r>
          </a:p>
          <a:p>
            <a:r>
              <a:rPr lang="cs-CZ" dirty="0" smtClean="0"/>
              <a:t>Dle klíčových slov – třeba identifikovat terminologii mého oboru (</a:t>
            </a:r>
            <a:r>
              <a:rPr lang="cs-CZ" dirty="0" err="1" smtClean="0"/>
              <a:t>materialism</a:t>
            </a:r>
            <a:r>
              <a:rPr lang="cs-CZ" dirty="0" smtClean="0"/>
              <a:t>)</a:t>
            </a:r>
          </a:p>
          <a:p>
            <a:r>
              <a:rPr lang="cs-CZ" dirty="0" smtClean="0"/>
              <a:t>Dle zastřešujícího tématu - totéž</a:t>
            </a:r>
          </a:p>
          <a:p>
            <a:r>
              <a:rPr lang="cs-CZ" dirty="0" smtClean="0"/>
              <a:t>Badatelské skupiny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16309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Bibliografie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Soupisy literatury = </a:t>
            </a:r>
            <a:r>
              <a:rPr lang="cs-CZ" b="1" dirty="0" smtClean="0"/>
              <a:t>databanky titulů</a:t>
            </a:r>
            <a:r>
              <a:rPr lang="cs-CZ" dirty="0" smtClean="0"/>
              <a:t>, které lze použít</a:t>
            </a:r>
          </a:p>
          <a:p>
            <a:pPr lvl="1"/>
            <a:r>
              <a:rPr lang="cs-CZ" dirty="0" smtClean="0"/>
              <a:t>Bibliografie v publikacích</a:t>
            </a:r>
          </a:p>
          <a:p>
            <a:pPr lvl="1"/>
            <a:r>
              <a:rPr lang="cs-CZ" dirty="0" smtClean="0"/>
              <a:t>Bibliografie knižní</a:t>
            </a:r>
          </a:p>
          <a:p>
            <a:pPr lvl="1"/>
            <a:r>
              <a:rPr lang="cs-CZ" dirty="0" smtClean="0"/>
              <a:t>Lístkové katalogy v knihovnách</a:t>
            </a:r>
          </a:p>
          <a:p>
            <a:pPr lvl="1"/>
            <a:r>
              <a:rPr lang="cs-CZ" dirty="0" smtClean="0"/>
              <a:t>Bibliografie – Elektronické zdroje</a:t>
            </a:r>
          </a:p>
          <a:p>
            <a:pPr lvl="1"/>
            <a:endParaRPr lang="cs-CZ" dirty="0"/>
          </a:p>
          <a:p>
            <a:r>
              <a:rPr lang="cs-CZ" dirty="0">
                <a:hlinkClick r:id="rId2"/>
              </a:rPr>
              <a:t>Google </a:t>
            </a:r>
            <a:r>
              <a:rPr lang="cs-CZ" dirty="0" err="1" smtClean="0">
                <a:hlinkClick r:id="rId2"/>
              </a:rPr>
              <a:t>Scholar</a:t>
            </a:r>
            <a:r>
              <a:rPr lang="cs-CZ" dirty="0" smtClean="0"/>
              <a:t> </a:t>
            </a:r>
            <a:r>
              <a:rPr lang="cs-CZ" dirty="0" smtClean="0">
                <a:hlinkClick r:id="rId2"/>
              </a:rPr>
              <a:t>https</a:t>
            </a:r>
            <a:r>
              <a:rPr lang="cs-CZ" dirty="0">
                <a:hlinkClick r:id="rId2"/>
              </a:rPr>
              <a:t>://</a:t>
            </a:r>
            <a:r>
              <a:rPr lang="cs-CZ" dirty="0" smtClean="0">
                <a:hlinkClick r:id="rId2"/>
              </a:rPr>
              <a:t>scholar.google.cz/</a:t>
            </a:r>
            <a:endParaRPr lang="cs-CZ" dirty="0"/>
          </a:p>
          <a:p>
            <a:r>
              <a:rPr lang="cs-CZ" dirty="0" smtClean="0"/>
              <a:t>Elektronické zdroje </a:t>
            </a:r>
            <a:r>
              <a:rPr lang="cs-CZ" dirty="0" smtClean="0">
                <a:hlinkClick r:id="rId3"/>
              </a:rPr>
              <a:t>https://knihovna.jinonice.cuni.cz/zdroje/e-zdroje</a:t>
            </a:r>
            <a:endParaRPr lang="cs-CZ" dirty="0" smtClean="0"/>
          </a:p>
          <a:p>
            <a:r>
              <a:rPr lang="cs-CZ" dirty="0" smtClean="0">
                <a:hlinkClick r:id="rId4"/>
              </a:rPr>
              <a:t>UKAŽ </a:t>
            </a:r>
            <a:r>
              <a:rPr lang="cs-CZ" dirty="0" smtClean="0">
                <a:hlinkClick r:id="rId5"/>
              </a:rPr>
              <a:t>http://</a:t>
            </a:r>
            <a:r>
              <a:rPr lang="cs-CZ" dirty="0" smtClean="0">
                <a:hlinkClick r:id="rId5"/>
              </a:rPr>
              <a:t>eds.a.ebscohost.com/eds/search/basic?vid=0&amp;sid=f4a888bb-aca7-4c0d-8328-50b36b341b8e%40sessionmgr4008</a:t>
            </a:r>
            <a:endParaRPr lang="cs-CZ" dirty="0" smtClean="0"/>
          </a:p>
          <a:p>
            <a:r>
              <a:rPr lang="cs-CZ" dirty="0">
                <a:hlinkClick r:id="rId6"/>
              </a:rPr>
              <a:t>https://www.oxfordbibliographies.com/</a:t>
            </a:r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</p:txBody>
      </p:sp>
      <p:pic>
        <p:nvPicPr>
          <p:cNvPr id="1028" name="Picture 4" descr="Výsledek obrázku pro ukaž vyhledávač">
            <a:hlinkClick r:id="rId7"/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52089" y="2470305"/>
            <a:ext cx="1602687" cy="13527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https://www.oxfordbibliographies.com/assets/138fea8fe58a6a7e1ceb4c46a68e16bab000838c/images/logo_obo.gif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65668" y="1891005"/>
            <a:ext cx="3219450" cy="5048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666006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Rešerše textů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Zvažuji zda se mi text hodí</a:t>
            </a:r>
          </a:p>
          <a:p>
            <a:r>
              <a:rPr lang="cs-CZ" dirty="0" smtClean="0"/>
              <a:t>Rozpoznám podle:</a:t>
            </a:r>
          </a:p>
          <a:p>
            <a:pPr lvl="1"/>
            <a:r>
              <a:rPr lang="cs-CZ" dirty="0" smtClean="0"/>
              <a:t>Titulu</a:t>
            </a:r>
          </a:p>
          <a:p>
            <a:pPr lvl="1"/>
            <a:r>
              <a:rPr lang="cs-CZ" dirty="0" smtClean="0"/>
              <a:t>Anotace</a:t>
            </a:r>
          </a:p>
          <a:p>
            <a:pPr lvl="1"/>
            <a:r>
              <a:rPr lang="cs-CZ" dirty="0" smtClean="0"/>
              <a:t>Úvodu a závěru</a:t>
            </a:r>
          </a:p>
          <a:p>
            <a:r>
              <a:rPr lang="cs-CZ" dirty="0" smtClean="0"/>
              <a:t>Vhodné je si udělat poznámku k výpisku (proč si myslím, že bude text užitečný, popřípadě třídit podle: teorie, kontext, metodologie, pramen</a:t>
            </a:r>
          </a:p>
        </p:txBody>
      </p:sp>
    </p:spTree>
    <p:extLst>
      <p:ext uri="{BB962C8B-B14F-4D97-AF65-F5344CB8AC3E}">
        <p14:creationId xmlns:p14="http://schemas.microsoft.com/office/powerpoint/2010/main" val="2076545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9461</TotalTime>
  <Words>570</Words>
  <Application>Microsoft Office PowerPoint</Application>
  <PresentationFormat>Širokoúhlá obrazovka</PresentationFormat>
  <Paragraphs>67</Paragraphs>
  <Slides>12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Times New Roman</vt:lpstr>
      <vt:lpstr>Motiv Office</vt:lpstr>
      <vt:lpstr>Rešerše textu</vt:lpstr>
      <vt:lpstr>Vědecká práce</vt:lpstr>
      <vt:lpstr>Model výzkumu (Punch 2006: 31)</vt:lpstr>
      <vt:lpstr>Co očekávat od odborné literatury</vt:lpstr>
      <vt:lpstr>Primární x sekundární prameny/data</vt:lpstr>
      <vt:lpstr>Podstata hledání</vt:lpstr>
      <vt:lpstr>Způsob hledání</vt:lpstr>
      <vt:lpstr>Bibliografie</vt:lpstr>
      <vt:lpstr>Rešerše textů</vt:lpstr>
      <vt:lpstr>V každém textu je něco pro mne</vt:lpstr>
      <vt:lpstr>Problém: k tématu není literatura…</vt:lpstr>
      <vt:lpstr>Problém: k tématu je moc literatury…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Rešerše textu</dc:title>
  <dc:creator>DB</dc:creator>
  <cp:lastModifiedBy>Admin</cp:lastModifiedBy>
  <cp:revision>18</cp:revision>
  <dcterms:created xsi:type="dcterms:W3CDTF">2018-03-01T17:45:48Z</dcterms:created>
  <dcterms:modified xsi:type="dcterms:W3CDTF">2020-03-04T10:42:10Z</dcterms:modified>
</cp:coreProperties>
</file>