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69" r:id="rId4"/>
    <p:sldId id="258" r:id="rId5"/>
    <p:sldId id="259" r:id="rId6"/>
    <p:sldId id="266" r:id="rId7"/>
    <p:sldId id="265" r:id="rId8"/>
    <p:sldId id="261" r:id="rId9"/>
    <p:sldId id="270" r:id="rId10"/>
    <p:sldId id="271" r:id="rId11"/>
    <p:sldId id="308" r:id="rId12"/>
    <p:sldId id="267" r:id="rId13"/>
    <p:sldId id="273" r:id="rId14"/>
    <p:sldId id="272" r:id="rId15"/>
    <p:sldId id="260" r:id="rId16"/>
    <p:sldId id="292" r:id="rId17"/>
    <p:sldId id="291" r:id="rId18"/>
    <p:sldId id="263" r:id="rId19"/>
    <p:sldId id="293" r:id="rId20"/>
    <p:sldId id="276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losar" initials="DS" lastIdx="2" clrIdx="0">
    <p:extLst>
      <p:ext uri="{19B8F6BF-5375-455C-9EA6-DF929625EA0E}">
        <p15:presenceInfo xmlns:p15="http://schemas.microsoft.com/office/powerpoint/2012/main" userId="a33662c6d56659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76870" autoAdjust="0"/>
  </p:normalViewPr>
  <p:slideViewPr>
    <p:cSldViewPr snapToGrid="0">
      <p:cViewPr varScale="1">
        <p:scale>
          <a:sx n="89" d="100"/>
          <a:sy n="89" d="100"/>
        </p:scale>
        <p:origin x="129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E4898-B349-4586-8E30-D6B8F60ACD1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A1066-5471-49AF-B8CC-83654AEF84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14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377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77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906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483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465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30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923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686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42-42-564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242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957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16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52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76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17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51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259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990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083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01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447BAC5-E3C7-43EF-988D-10D58F652533}" type="datetime1">
              <a:rPr lang="en-GB" smtClean="0"/>
              <a:t>03/03/2021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9433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66A-CB5C-487E-9E31-D2DC2E40397F}" type="datetime1">
              <a:rPr lang="en-GB" smtClean="0"/>
              <a:t>03/03/2021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0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8631-6280-4F92-9185-1319D6BF0A12}" type="datetime1">
              <a:rPr lang="en-GB" smtClean="0"/>
              <a:t>03/03/2021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0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18DE-0CE0-4140-9AED-3C2F12AFF3D7}" type="datetime1">
              <a:rPr lang="en-GB" smtClean="0"/>
              <a:t>03/03/2021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95044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F983-387E-411C-AD69-6B363C82BF55}" type="datetime1">
              <a:rPr lang="en-GB" smtClean="0"/>
              <a:t>03/03/2021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841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733E-7DC7-477B-9979-D1E2B24C9791}" type="datetime1">
              <a:rPr lang="en-GB" smtClean="0"/>
              <a:t>03/03/2021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86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E568-8639-4701-82B2-9D55AD94CB15}" type="datetime1">
              <a:rPr lang="en-GB" smtClean="0"/>
              <a:t>03/03/2021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29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1BE6-724F-4B48-8767-0521D84C38DF}" type="datetime1">
              <a:rPr lang="en-GB" smtClean="0"/>
              <a:t>03/03/2021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87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D444-3E4A-42D0-8A3B-E35B5E177435}" type="datetime1">
              <a:rPr lang="en-GB" smtClean="0"/>
              <a:t>03/03/2021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0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8B6E-2123-4DEB-BB22-2B0E64FB138C}" type="datetime1">
              <a:rPr lang="en-GB" smtClean="0"/>
              <a:t>03/03/2021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86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5051-23C7-4AEE-A844-9473100F9ECA}" type="datetime1">
              <a:rPr lang="en-GB" smtClean="0"/>
              <a:t>03/03/2021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75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BC618DE-0CE0-4140-9AED-3C2F12AFF3D7}" type="datetime1">
              <a:rPr lang="en-GB" smtClean="0"/>
              <a:t>03/03/2021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8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ynamicecology.wordpress.com/2016/09/21/fun-ways-of-deciding-authorship-orde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012.04986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i8INPg0iRRygaZVE4NGi9x6MpkjHZw3vPLE9jAqYg_g/edit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Aplikovaná </a:t>
            </a:r>
            <a:r>
              <a:rPr lang="cs-CZ" dirty="0" err="1" smtClean="0"/>
              <a:t>scientometrie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121229"/>
          </a:xfrm>
        </p:spPr>
        <p:txBody>
          <a:bodyPr/>
          <a:lstStyle/>
          <a:p>
            <a:r>
              <a:rPr lang="cs-CZ" dirty="0" smtClean="0"/>
              <a:t>Autorství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17837" y="6104238"/>
            <a:ext cx="10824520" cy="5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3</a:t>
            </a: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. výuková hodina			   				             3.3. 2021</a:t>
            </a:r>
            <a:endParaRPr lang="cs-CZ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10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17127"/>
            <a:ext cx="12192000" cy="57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11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31"/>
            <a:ext cx="12192000" cy="50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Afilace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799"/>
            <a:ext cx="8595360" cy="49371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Záznam příslušnosti vědce k jeho instituci.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Může být zaznamenána na různých úrovních: Stát, instituce (UK, AVČR), ústav (Filozofická fakulta, Ústav jaderné fyziky), katedra, oddělení, tým.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 kontextu současné praxe v ČR jsou zásadní prvky: příslušnost ke státu, k instituci, k ústavu.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Institute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Information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Studies</a:t>
            </a:r>
            <a:r>
              <a:rPr lang="cs-CZ" dirty="0" smtClean="0">
                <a:solidFill>
                  <a:schemeClr val="bg1"/>
                </a:solidFill>
              </a:rPr>
              <a:t> and </a:t>
            </a:r>
            <a:r>
              <a:rPr lang="cs-CZ" dirty="0" err="1" smtClean="0">
                <a:solidFill>
                  <a:schemeClr val="bg1"/>
                </a:solidFill>
              </a:rPr>
              <a:t>Librarianship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Faculty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Arts</a:t>
            </a:r>
            <a:r>
              <a:rPr lang="cs-CZ" dirty="0" smtClean="0">
                <a:solidFill>
                  <a:schemeClr val="bg1"/>
                </a:solidFill>
              </a:rPr>
              <a:t>, Charles University, Czech Republic.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Institute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Biophysics</a:t>
            </a:r>
            <a:r>
              <a:rPr lang="cs-CZ" dirty="0" smtClean="0">
                <a:solidFill>
                  <a:schemeClr val="bg1"/>
                </a:solidFill>
              </a:rPr>
              <a:t>, Czech </a:t>
            </a:r>
            <a:r>
              <a:rPr lang="cs-CZ" dirty="0" err="1" smtClean="0">
                <a:solidFill>
                  <a:schemeClr val="bg1"/>
                </a:solidFill>
              </a:rPr>
              <a:t>Academy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Sciences</a:t>
            </a:r>
            <a:r>
              <a:rPr lang="cs-CZ" dirty="0" smtClean="0">
                <a:solidFill>
                  <a:schemeClr val="bg1"/>
                </a:solidFill>
              </a:rPr>
              <a:t>, Královopolská 135, Brno-Žabovřesky 612 65, Czech Republic.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5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Jednoznačná identifikace instituce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WoS</a:t>
            </a:r>
            <a:r>
              <a:rPr lang="cs-CZ" dirty="0" smtClean="0">
                <a:solidFill>
                  <a:schemeClr val="bg1"/>
                </a:solidFill>
              </a:rPr>
              <a:t> – </a:t>
            </a:r>
            <a:r>
              <a:rPr lang="cs-CZ" dirty="0" err="1" smtClean="0">
                <a:solidFill>
                  <a:schemeClr val="bg1"/>
                </a:solidFill>
              </a:rPr>
              <a:t>Organization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Enhanced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Name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13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72" y="2203836"/>
            <a:ext cx="7602083" cy="465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Jednoznačná identifikace instituce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Scopus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Affiliation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Identifier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14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72" y="2139241"/>
            <a:ext cx="8925620" cy="47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Pořadí autora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Abecedně (matematika)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První je důležitý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Poslední je důležitý (Inženýrské vědy)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První a poslední jsou důležití (Medicína)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Seřazeno od nejdůležitějšího po nejméně důležitého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Hod mincí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Deklarované autorské podíly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25 her kriketu, basketbalové hody, generované náhodnou funkcí, podle fluktuace kurzu euro/dolar, kámen-nůžky-papír, soutěž v pečení </a:t>
            </a:r>
            <a:r>
              <a:rPr lang="cs-CZ" dirty="0" err="1" smtClean="0">
                <a:solidFill>
                  <a:schemeClr val="bg1"/>
                </a:solidFill>
              </a:rPr>
              <a:t>Brownies</a:t>
            </a:r>
            <a:r>
              <a:rPr lang="cs-CZ" dirty="0" smtClean="0">
                <a:solidFill>
                  <a:schemeClr val="bg1"/>
                </a:solidFill>
              </a:rPr>
              <a:t>, podle výšky autorů, páka (</a:t>
            </a:r>
            <a:r>
              <a:rPr lang="cs-CZ" dirty="0" err="1" smtClean="0">
                <a:solidFill>
                  <a:schemeClr val="bg1"/>
                </a:solidFill>
              </a:rPr>
              <a:t>arm</a:t>
            </a:r>
            <a:r>
              <a:rPr lang="cs-CZ" dirty="0" smtClean="0">
                <a:solidFill>
                  <a:schemeClr val="bg1"/>
                </a:solidFill>
              </a:rPr>
              <a:t>-wrestling), podle pořadí pamlsků snězených psem.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1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Frakcionalizace</a:t>
            </a:r>
            <a:r>
              <a:rPr lang="cs-CZ" dirty="0" smtClean="0">
                <a:solidFill>
                  <a:schemeClr val="bg1"/>
                </a:solidFill>
              </a:rPr>
              <a:t> - </a:t>
            </a:r>
            <a:r>
              <a:rPr lang="cs-CZ" dirty="0" err="1" smtClean="0">
                <a:solidFill>
                  <a:schemeClr val="bg1"/>
                </a:solidFill>
              </a:rPr>
              <a:t>Proratovaní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Standardně je pro každého autora (entitu podílející se na vzniku) článku započten plný počet citací, který článek obdržel. </a:t>
            </a:r>
            <a:r>
              <a:rPr lang="cs-CZ" dirty="0" err="1" smtClean="0">
                <a:solidFill>
                  <a:schemeClr val="bg1"/>
                </a:solidFill>
              </a:rPr>
              <a:t>Frakcionalizace</a:t>
            </a:r>
            <a:r>
              <a:rPr lang="cs-CZ" dirty="0" smtClean="0">
                <a:solidFill>
                  <a:schemeClr val="bg1"/>
                </a:solidFill>
              </a:rPr>
              <a:t> však autorům (entitám) přiděluje různě velké podíly.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Dle </a:t>
            </a:r>
            <a:r>
              <a:rPr lang="cs-CZ" dirty="0" err="1" smtClean="0">
                <a:solidFill>
                  <a:schemeClr val="bg1"/>
                </a:solidFill>
              </a:rPr>
              <a:t>Gauffriau</a:t>
            </a:r>
            <a:r>
              <a:rPr lang="cs-CZ" dirty="0" smtClean="0">
                <a:solidFill>
                  <a:schemeClr val="bg1"/>
                </a:solidFill>
              </a:rPr>
              <a:t> existuje 32 druhů </a:t>
            </a:r>
            <a:r>
              <a:rPr lang="cs-CZ" dirty="0" err="1" smtClean="0">
                <a:solidFill>
                  <a:schemeClr val="bg1"/>
                </a:solidFill>
              </a:rPr>
              <a:t>frakcionalizací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Při rovnoměrné </a:t>
            </a:r>
            <a:r>
              <a:rPr lang="cs-CZ" dirty="0" err="1" smtClean="0">
                <a:solidFill>
                  <a:schemeClr val="bg1"/>
                </a:solidFill>
              </a:rPr>
              <a:t>frakcionalizaci</a:t>
            </a:r>
            <a:r>
              <a:rPr lang="cs-CZ" dirty="0" smtClean="0">
                <a:solidFill>
                  <a:schemeClr val="bg1"/>
                </a:solidFill>
              </a:rPr>
              <a:t>: článek dvou autorů obdržel 5 citací, každý autor obdrží 2,5 citace.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Při </a:t>
            </a:r>
            <a:r>
              <a:rPr lang="cs-CZ" dirty="0" err="1" smtClean="0">
                <a:solidFill>
                  <a:schemeClr val="bg1"/>
                </a:solidFill>
              </a:rPr>
              <a:t>frakcionalizaci</a:t>
            </a:r>
            <a:r>
              <a:rPr lang="cs-CZ" dirty="0" smtClean="0">
                <a:solidFill>
                  <a:schemeClr val="bg1"/>
                </a:solidFill>
              </a:rPr>
              <a:t> pořadím: Článek 3 autorů obdržel 6 citací. První autor obdrží 6 citací (100 %), druhý autor obdrží 4,5 citací (75 %), třetí autor 3 citace (50 %). Součet je větší než 100 %.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Může být provedena na úrovni vědců, týmů, institucí.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Má velký vliv na konečné výsledky.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6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Frakcionalizace</a:t>
            </a:r>
            <a:r>
              <a:rPr lang="cs-CZ" dirty="0">
                <a:solidFill>
                  <a:schemeClr val="bg1"/>
                </a:solidFill>
              </a:rPr>
              <a:t> - </a:t>
            </a:r>
            <a:r>
              <a:rPr lang="cs-CZ" dirty="0" err="1">
                <a:solidFill>
                  <a:schemeClr val="bg1"/>
                </a:solidFill>
              </a:rPr>
              <a:t>Proratovaní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4119754" cy="4351337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17</a:t>
            </a:fld>
            <a:endParaRPr lang="en-GB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108192" y="1691322"/>
            <a:ext cx="4041648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121" y="1828800"/>
            <a:ext cx="7150608" cy="476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3. Statistická past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5633780" cy="4351337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„</a:t>
            </a:r>
            <a:r>
              <a:rPr lang="cs-CZ" dirty="0" err="1" smtClean="0">
                <a:solidFill>
                  <a:schemeClr val="bg1"/>
                </a:solidFill>
              </a:rPr>
              <a:t>If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you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torture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data long </a:t>
            </a:r>
            <a:r>
              <a:rPr lang="cs-CZ" dirty="0" err="1" smtClean="0">
                <a:solidFill>
                  <a:schemeClr val="bg1"/>
                </a:solidFill>
              </a:rPr>
              <a:t>enough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it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will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confess</a:t>
            </a:r>
            <a:r>
              <a:rPr lang="cs-CZ" dirty="0" smtClean="0">
                <a:solidFill>
                  <a:schemeClr val="bg1"/>
                </a:solidFill>
              </a:rPr>
              <a:t> to </a:t>
            </a:r>
            <a:r>
              <a:rPr lang="cs-CZ" dirty="0" err="1" smtClean="0">
                <a:solidFill>
                  <a:schemeClr val="bg1"/>
                </a:solidFill>
              </a:rPr>
              <a:t>anything</a:t>
            </a:r>
            <a:r>
              <a:rPr lang="cs-CZ" dirty="0" smtClean="0">
                <a:solidFill>
                  <a:schemeClr val="bg1"/>
                </a:solidFill>
              </a:rPr>
              <a:t>.“ Ronald H. </a:t>
            </a:r>
            <a:r>
              <a:rPr lang="cs-CZ" dirty="0" err="1" smtClean="0">
                <a:solidFill>
                  <a:schemeClr val="bg1"/>
                </a:solidFill>
              </a:rPr>
              <a:t>Coase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 možné vybrat právě takovou </a:t>
            </a:r>
            <a:r>
              <a:rPr lang="cs-CZ" dirty="0" err="1" smtClean="0">
                <a:solidFill>
                  <a:schemeClr val="bg1"/>
                </a:solidFill>
              </a:rPr>
              <a:t>frakcionalizaci</a:t>
            </a:r>
            <a:r>
              <a:rPr lang="cs-CZ" dirty="0" smtClean="0">
                <a:solidFill>
                  <a:schemeClr val="bg1"/>
                </a:solidFill>
              </a:rPr>
              <a:t>, která změní pořadí hodnocených entit dle určitého záměru.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Pokud by daná entita v hodnocení měla „vypadat dobře“, tak toho lze změnou </a:t>
            </a:r>
            <a:r>
              <a:rPr lang="cs-CZ" dirty="0" err="1" smtClean="0">
                <a:solidFill>
                  <a:schemeClr val="bg1"/>
                </a:solidFill>
              </a:rPr>
              <a:t>frakcionalizace</a:t>
            </a:r>
            <a:r>
              <a:rPr lang="cs-CZ" dirty="0" smtClean="0">
                <a:solidFill>
                  <a:schemeClr val="bg1"/>
                </a:solidFill>
              </a:rPr>
              <a:t> téměř vždy dosáhnout.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Platí pro jakoukoliv datovou operaci. Stejný efekt může mít výběr databáze, časové omezení dat, volba typu dokumentů atd. Stejně tak vizuální prezentace dat.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18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201" y="0"/>
            <a:ext cx="4109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Oborová specifika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Každý obor má své vlastní průměrné počty autorů.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 humanitních a uměleckých vědách jsou obvykle počty spoluautorů nižší.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Jak bylo řečeno i pořadí autorů je oborově specifické.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1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047" y="0"/>
            <a:ext cx="6164131" cy="68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bg1"/>
                </a:solidFill>
              </a:rPr>
              <a:t>Literatura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hlinkClick r:id="rId3"/>
              </a:rPr>
              <a:t>https://dynamicecology.wordpress.com/2016/09/21/fun-ways-of-deciding-authorship-order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cs-CZ" dirty="0" smtClean="0">
                <a:solidFill>
                  <a:schemeClr val="bg1"/>
                </a:solidFill>
              </a:rPr>
              <a:t> určování pořadí autorů</a:t>
            </a:r>
          </a:p>
          <a:p>
            <a:r>
              <a:rPr lang="cs-CZ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cs-CZ" dirty="0" smtClean="0">
                <a:solidFill>
                  <a:schemeClr val="bg1"/>
                </a:solidFill>
                <a:hlinkClick r:id="rId4"/>
              </a:rPr>
              <a:t>arxiv.org/abs/2012.04986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Gauffriau</a:t>
            </a:r>
            <a:r>
              <a:rPr lang="cs-CZ" dirty="0" smtClean="0">
                <a:solidFill>
                  <a:schemeClr val="bg1"/>
                </a:solidFill>
              </a:rPr>
              <a:t> - </a:t>
            </a:r>
            <a:r>
              <a:rPr lang="cs-CZ" dirty="0" err="1" smtClean="0">
                <a:solidFill>
                  <a:schemeClr val="bg1"/>
                </a:solidFill>
              </a:rPr>
              <a:t>frakcionalizace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9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Zpětná vazba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jamboard.google.com/d/1i8INPg0iRRygaZVE4NGi9x6MpkjHZw3vPLE9jAqYg_g/edit?usp=sharing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 minulé hodině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3</a:t>
            </a:fld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Co je to citace a co vyjadřuje?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Co je to dokument z hlediska </a:t>
            </a:r>
            <a:r>
              <a:rPr lang="cs-CZ" dirty="0" err="1" smtClean="0">
                <a:solidFill>
                  <a:schemeClr val="bg1"/>
                </a:solidFill>
              </a:rPr>
              <a:t>scientometrie</a:t>
            </a:r>
            <a:r>
              <a:rPr lang="cs-CZ" dirty="0" smtClean="0">
                <a:solidFill>
                  <a:schemeClr val="bg1"/>
                </a:solidFill>
              </a:rPr>
              <a:t>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Jak vypadá dokument a citace.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Omezení indikátorů.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Dvě statistické pasti.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H-index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Medián, </a:t>
            </a:r>
            <a:r>
              <a:rPr lang="cs-CZ" dirty="0" err="1" smtClean="0">
                <a:solidFill>
                  <a:schemeClr val="bg1"/>
                </a:solidFill>
              </a:rPr>
              <a:t>kvartil</a:t>
            </a:r>
            <a:r>
              <a:rPr lang="cs-CZ" dirty="0" smtClean="0">
                <a:solidFill>
                  <a:schemeClr val="bg1"/>
                </a:solidFill>
              </a:rPr>
              <a:t>, percentil.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CNCI</a:t>
            </a:r>
          </a:p>
          <a:p>
            <a:endParaRPr lang="cs-CZ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Autor je…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Ten, kdo je uveden jako autor článku.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Zaměstnanec vědeckovýzkumné instituce, produkující zaměstnanecké dílo.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Nezávislá osoba, jejíž článek byl publikován v recenzovaném vědeckém časopise.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Osoba, která se zásadním způsobem podílela na tvorbě článku.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8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Autor, či </a:t>
            </a:r>
            <a:r>
              <a:rPr lang="cs-CZ" dirty="0" err="1" smtClean="0">
                <a:solidFill>
                  <a:schemeClr val="bg1"/>
                </a:solidFill>
              </a:rPr>
              <a:t>neautor</a:t>
            </a:r>
            <a:r>
              <a:rPr lang="cs-CZ" dirty="0" smtClean="0">
                <a:solidFill>
                  <a:schemeClr val="bg1"/>
                </a:solidFill>
              </a:rPr>
              <a:t>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1" y="1691322"/>
            <a:ext cx="9549563" cy="4480878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Který z těchto případů je, či není autorem?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1. Vlastník laboratoře, který umožnil naměřit data k experimentu.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2. Korektor stylistických, gramatických a obsahových chyb článku.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3. Údržbář v </a:t>
            </a:r>
            <a:r>
              <a:rPr lang="cs-CZ" dirty="0" err="1" smtClean="0">
                <a:solidFill>
                  <a:schemeClr val="bg1"/>
                </a:solidFill>
              </a:rPr>
              <a:t>CERNu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4. Medik-praktik, který poskytl statistiky do velké mezinárodní studie.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5. Vedoucí doktoranda, který napsal článek (doktorand).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6. Člověk, který je v seznamu autorů článku z inženýrských věd uveden na prvním místě.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7. Ředitel výzkumného ústavu sídlícího v Rusku, ve kterém byl článek napsán.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Autor vs. přispěvatel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1" y="1828800"/>
            <a:ext cx="9225153" cy="4351337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Často v části „</a:t>
            </a:r>
            <a:r>
              <a:rPr lang="cs-CZ" dirty="0" err="1" smtClean="0">
                <a:solidFill>
                  <a:schemeClr val="bg1"/>
                </a:solidFill>
              </a:rPr>
              <a:t>acknowledgement</a:t>
            </a:r>
            <a:r>
              <a:rPr lang="cs-CZ" dirty="0" smtClean="0">
                <a:solidFill>
                  <a:schemeClr val="bg1"/>
                </a:solidFill>
              </a:rPr>
              <a:t>“, „</a:t>
            </a:r>
            <a:r>
              <a:rPr lang="cs-CZ" dirty="0" err="1" smtClean="0">
                <a:solidFill>
                  <a:schemeClr val="bg1"/>
                </a:solidFill>
              </a:rPr>
              <a:t>Dedication</a:t>
            </a:r>
            <a:r>
              <a:rPr lang="cs-CZ" dirty="0" smtClean="0">
                <a:solidFill>
                  <a:schemeClr val="bg1"/>
                </a:solidFill>
              </a:rPr>
              <a:t>“ či podobné.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 to považováno za uznání či poděkování za významný příspěvek, ale ne natolik významný, aby bylo uděleno spoluautorství.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Přispěvatel může poskytovat data, umožnit přístup do laboratoře, navrhnout myšlenku, vypracovat software, editovat text atd.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1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Autorské právo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Autorský zákon 121/2000 Sb.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Výzkum (autorské dílo) zaměstnance výzkumné instituce náleží výlučně dané instituci.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Problematické v případě, že jeden či více autorů řeší výzkum na více institucích. Která instituce je pak vlastníkem autorských práv?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Pozor na autorství, to náleží vědci jako takovému.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Také prostředky právní ochrany (patent, ochranná známka, průmyslový vzor atd.).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Práva a omezení na poskytování údajů o autorech jsou často řešena vnitropodnikovou politikou.</a:t>
            </a:r>
          </a:p>
          <a:p>
            <a:r>
              <a:rPr lang="cs-CZ" dirty="0">
                <a:solidFill>
                  <a:schemeClr val="bg1"/>
                </a:solidFill>
              </a:rPr>
              <a:t>Zákon č. 130/2002 Sb. Zákon o podpoře výzkumu a vývoje z veřejných </a:t>
            </a:r>
            <a:r>
              <a:rPr lang="cs-CZ" dirty="0" smtClean="0">
                <a:solidFill>
                  <a:schemeClr val="bg1"/>
                </a:solidFill>
              </a:rPr>
              <a:t>prostředků – evidence vědeckých výsledků, hodnocení činnosti a zveřejňování výsledků výzkumu veřejnosti.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Identifikace autora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Textový řetězec jednoznačně identifikující autory článku.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Forma jména: David Jiří Šlosar, D.J. Šlosar, David J. Šlosar, Šlosar D.J., J.D. Šlosar… atd.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Zkratky jsou problematické a v době elektronického textu zbytečné.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Často dochází ke slučování autorů pod jedno jméno. Méně časté je rozdělení jednoho autora pod více jmen.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4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Jednoznačné identifikátory autora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RID (Web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Science). Nyní součástí </a:t>
            </a:r>
            <a:r>
              <a:rPr lang="cs-CZ" dirty="0" err="1" smtClean="0">
                <a:solidFill>
                  <a:schemeClr val="bg1"/>
                </a:solidFill>
              </a:rPr>
              <a:t>Publons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ORCID (10 840 367 vědců k 1.3. 2021)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Scopus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Author</a:t>
            </a:r>
            <a:r>
              <a:rPr lang="cs-CZ" dirty="0" smtClean="0">
                <a:solidFill>
                  <a:schemeClr val="bg1"/>
                </a:solidFill>
              </a:rPr>
              <a:t> ID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SYSNO autority (ASEP – AVČR)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ID člena obce atd. (UK – 93623595)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9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3410</TotalTime>
  <Words>943</Words>
  <Application>Microsoft Office PowerPoint</Application>
  <PresentationFormat>Širokoúhlá obrazovka</PresentationFormat>
  <Paragraphs>131</Paragraphs>
  <Slides>21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Schoolbook</vt:lpstr>
      <vt:lpstr>Wingdings 2</vt:lpstr>
      <vt:lpstr>View</vt:lpstr>
      <vt:lpstr>Aplikovaná scientometrie</vt:lpstr>
      <vt:lpstr>Prezentace aplikace PowerPoint</vt:lpstr>
      <vt:lpstr>V minulé hodině</vt:lpstr>
      <vt:lpstr>Autor je…</vt:lpstr>
      <vt:lpstr>Autor, či neautor?</vt:lpstr>
      <vt:lpstr>Autor vs. přispěvatel</vt:lpstr>
      <vt:lpstr>Autorské právo</vt:lpstr>
      <vt:lpstr>Identifikace autora</vt:lpstr>
      <vt:lpstr>Jednoznačné identifikátory autora</vt:lpstr>
      <vt:lpstr>Prezentace aplikace PowerPoint</vt:lpstr>
      <vt:lpstr>Prezentace aplikace PowerPoint</vt:lpstr>
      <vt:lpstr>Afilace</vt:lpstr>
      <vt:lpstr>Jednoznačná identifikace instituce</vt:lpstr>
      <vt:lpstr>Jednoznačná identifikace instituce</vt:lpstr>
      <vt:lpstr>Pořadí autora</vt:lpstr>
      <vt:lpstr>Frakcionalizace - Proratovaní</vt:lpstr>
      <vt:lpstr>Frakcionalizace - Proratovaní</vt:lpstr>
      <vt:lpstr>3. Statistická past</vt:lpstr>
      <vt:lpstr>Oborová specifika</vt:lpstr>
      <vt:lpstr>Literatura</vt:lpstr>
      <vt:lpstr>Zpětná vazba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Aplikovaná scientometrie</dc:title>
  <dc:creator>David Slosar</dc:creator>
  <cp:lastModifiedBy>Účet Microsoft</cp:lastModifiedBy>
  <cp:revision>142</cp:revision>
  <dcterms:created xsi:type="dcterms:W3CDTF">2021-01-10T12:00:52Z</dcterms:created>
  <dcterms:modified xsi:type="dcterms:W3CDTF">2021-03-03T14:39:56Z</dcterms:modified>
</cp:coreProperties>
</file>