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283" r:id="rId3"/>
    <p:sldId id="258" r:id="rId4"/>
    <p:sldId id="281" r:id="rId5"/>
    <p:sldId id="259" r:id="rId6"/>
    <p:sldId id="257" r:id="rId7"/>
    <p:sldId id="260" r:id="rId8"/>
    <p:sldId id="282" r:id="rId9"/>
    <p:sldId id="261" r:id="rId10"/>
    <p:sldId id="275" r:id="rId11"/>
    <p:sldId id="276" r:id="rId12"/>
    <p:sldId id="263" r:id="rId13"/>
    <p:sldId id="277" r:id="rId14"/>
    <p:sldId id="264" r:id="rId15"/>
    <p:sldId id="266" r:id="rId16"/>
    <p:sldId id="267" r:id="rId17"/>
    <p:sldId id="265" r:id="rId18"/>
    <p:sldId id="268" r:id="rId19"/>
    <p:sldId id="272" r:id="rId20"/>
    <p:sldId id="274" r:id="rId21"/>
    <p:sldId id="27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6832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D281D-2341-4FAB-9660-B5338E1E1D41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5089-658E-4E85-9FE9-479965111A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7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/>
              <a:t>To, co v </a:t>
            </a:r>
            <a:r>
              <a:rPr lang="en-GB" baseline="0" dirty="0" err="1"/>
              <a:t>nizozemštině</a:t>
            </a:r>
            <a:r>
              <a:rPr lang="en-GB" baseline="0" dirty="0"/>
              <a:t> (</a:t>
            </a:r>
            <a:r>
              <a:rPr lang="en-GB" baseline="0" dirty="0" err="1"/>
              <a:t>popř.jiných</a:t>
            </a:r>
            <a:r>
              <a:rPr lang="en-GB" baseline="0" dirty="0"/>
              <a:t> </a:t>
            </a:r>
            <a:r>
              <a:rPr lang="en-GB" baseline="0" dirty="0" err="1"/>
              <a:t>germánských</a:t>
            </a:r>
            <a:r>
              <a:rPr lang="en-GB" baseline="0" dirty="0"/>
              <a:t> </a:t>
            </a:r>
            <a:r>
              <a:rPr lang="en-GB" baseline="0" dirty="0" err="1"/>
              <a:t>jazycích</a:t>
            </a:r>
            <a:r>
              <a:rPr lang="en-GB" baseline="0" dirty="0"/>
              <a:t>) </a:t>
            </a:r>
            <a:r>
              <a:rPr lang="en-GB" baseline="0" dirty="0" err="1"/>
              <a:t>vyjádří</a:t>
            </a:r>
            <a:r>
              <a:rPr lang="en-GB" baseline="0" dirty="0"/>
              <a:t> </a:t>
            </a:r>
            <a:r>
              <a:rPr lang="en-GB" baseline="0" dirty="0" err="1"/>
              <a:t>kategorie</a:t>
            </a:r>
            <a:r>
              <a:rPr lang="en-GB" baseline="0" dirty="0"/>
              <a:t> </a:t>
            </a:r>
            <a:r>
              <a:rPr lang="en-GB" baseline="0" dirty="0" err="1"/>
              <a:t>určenosti</a:t>
            </a:r>
            <a:r>
              <a:rPr lang="en-GB" baseline="0" dirty="0"/>
              <a:t>, </a:t>
            </a:r>
            <a:r>
              <a:rPr lang="en-GB" baseline="0" dirty="0" err="1"/>
              <a:t>vyjadřujeme</a:t>
            </a:r>
            <a:r>
              <a:rPr lang="en-GB" baseline="0" dirty="0"/>
              <a:t> v </a:t>
            </a:r>
            <a:r>
              <a:rPr lang="en-GB" baseline="0" dirty="0" err="1"/>
              <a:t>češtině</a:t>
            </a:r>
            <a:r>
              <a:rPr lang="en-GB" baseline="0" dirty="0"/>
              <a:t> </a:t>
            </a:r>
            <a:r>
              <a:rPr lang="en-GB" baseline="0" dirty="0" err="1"/>
              <a:t>jinými</a:t>
            </a:r>
            <a:r>
              <a:rPr lang="en-GB" baseline="0" dirty="0"/>
              <a:t> </a:t>
            </a:r>
            <a:r>
              <a:rPr lang="en-GB" baseline="0" dirty="0" err="1"/>
              <a:t>způsoby</a:t>
            </a:r>
            <a:r>
              <a:rPr lang="en-GB" baseline="0" dirty="0"/>
              <a:t> (</a:t>
            </a:r>
            <a:r>
              <a:rPr lang="en-GB" baseline="0" dirty="0" err="1"/>
              <a:t>slovosled</a:t>
            </a:r>
            <a:r>
              <a:rPr lang="en-GB" baseline="0" dirty="0"/>
              <a:t> – </a:t>
            </a:r>
            <a:r>
              <a:rPr lang="en-GB" baseline="0" dirty="0" err="1"/>
              <a:t>tzv</a:t>
            </a:r>
            <a:r>
              <a:rPr lang="en-GB" baseline="0" dirty="0"/>
              <a:t>. </a:t>
            </a:r>
            <a:r>
              <a:rPr lang="cs-CZ" baseline="0" dirty="0" smtClean="0"/>
              <a:t>V</a:t>
            </a:r>
            <a:r>
              <a:rPr lang="en-GB" baseline="0" dirty="0" err="1" smtClean="0"/>
              <a:t>ýpovědní</a:t>
            </a:r>
            <a:r>
              <a:rPr lang="en-GB" baseline="0" dirty="0" smtClean="0"/>
              <a:t> </a:t>
            </a:r>
            <a:r>
              <a:rPr lang="en-GB" baseline="0" dirty="0" err="1"/>
              <a:t>dynamika</a:t>
            </a:r>
            <a:r>
              <a:rPr lang="en-GB" baseline="0" dirty="0"/>
              <a:t> </a:t>
            </a:r>
            <a:r>
              <a:rPr lang="en-GB" baseline="0" dirty="0" err="1"/>
              <a:t>věty</a:t>
            </a:r>
            <a:r>
              <a:rPr lang="en-GB" baseline="0" dirty="0"/>
              <a:t>, </a:t>
            </a:r>
            <a:r>
              <a:rPr lang="en-GB" baseline="0" dirty="0" err="1"/>
              <a:t>opis</a:t>
            </a:r>
            <a:r>
              <a:rPr lang="en-GB" baseline="0" dirty="0"/>
              <a:t>, </a:t>
            </a:r>
            <a:r>
              <a:rPr lang="en-GB" baseline="0" dirty="0" err="1"/>
              <a:t>doplnění</a:t>
            </a:r>
            <a:r>
              <a:rPr lang="en-GB" baseline="0" dirty="0"/>
              <a:t> </a:t>
            </a:r>
            <a:r>
              <a:rPr lang="en-GB" baseline="0" dirty="0" err="1"/>
              <a:t>zájmeny</a:t>
            </a:r>
            <a:r>
              <a:rPr lang="en-GB" baseline="0" dirty="0"/>
              <a:t>, </a:t>
            </a:r>
            <a:r>
              <a:rPr lang="en-GB" baseline="0" dirty="0" err="1"/>
              <a:t>atd</a:t>
            </a:r>
            <a:r>
              <a:rPr lang="en-GB" baseline="0" dirty="0"/>
              <a:t>). </a:t>
            </a:r>
            <a:r>
              <a:rPr lang="en-GB" baseline="0" dirty="0" err="1"/>
              <a:t>Kategorie</a:t>
            </a:r>
            <a:r>
              <a:rPr lang="en-GB" baseline="0" dirty="0"/>
              <a:t> </a:t>
            </a:r>
            <a:r>
              <a:rPr lang="en-GB" baseline="0" dirty="0" err="1"/>
              <a:t>určenosti</a:t>
            </a:r>
            <a:r>
              <a:rPr lang="en-GB" baseline="0" dirty="0"/>
              <a:t> se v </a:t>
            </a:r>
            <a:r>
              <a:rPr lang="en-GB" baseline="0" dirty="0" err="1"/>
              <a:t>češtině</a:t>
            </a:r>
            <a:r>
              <a:rPr lang="en-GB" baseline="0" dirty="0"/>
              <a:t> u </a:t>
            </a:r>
            <a:r>
              <a:rPr lang="en-GB" baseline="0" dirty="0" err="1"/>
              <a:t>substantiv</a:t>
            </a:r>
            <a:r>
              <a:rPr lang="en-GB" baseline="0" dirty="0"/>
              <a:t> </a:t>
            </a:r>
            <a:r>
              <a:rPr lang="en-GB" baseline="0" dirty="0" err="1"/>
              <a:t>neurčuje</a:t>
            </a:r>
            <a:r>
              <a:rPr lang="en-GB" baseline="0" dirty="0"/>
              <a:t>.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 err="1"/>
              <a:t>Srovnejte</a:t>
            </a:r>
            <a:r>
              <a:rPr lang="en-GB" baseline="0" dirty="0"/>
              <a:t>:</a:t>
            </a:r>
          </a:p>
          <a:p>
            <a:pPr marL="0" indent="0">
              <a:buFontTx/>
              <a:buNone/>
            </a:pPr>
            <a:r>
              <a:rPr lang="en-GB" baseline="0" dirty="0" err="1"/>
              <a:t>Een</a:t>
            </a:r>
            <a:r>
              <a:rPr lang="en-GB" baseline="0" dirty="0"/>
              <a:t> man </a:t>
            </a:r>
            <a:r>
              <a:rPr lang="en-GB" baseline="0" dirty="0" err="1"/>
              <a:t>heeft</a:t>
            </a:r>
            <a:r>
              <a:rPr lang="en-GB" baseline="0" dirty="0"/>
              <a:t> het </a:t>
            </a:r>
            <a:r>
              <a:rPr lang="en-GB" baseline="0" dirty="0" err="1"/>
              <a:t>boek</a:t>
            </a:r>
            <a:r>
              <a:rPr lang="en-GB" baseline="0" dirty="0"/>
              <a:t> </a:t>
            </a:r>
            <a:r>
              <a:rPr lang="en-GB" baseline="0" dirty="0" err="1"/>
              <a:t>meegenomen</a:t>
            </a:r>
            <a:r>
              <a:rPr lang="en-GB" baseline="0" dirty="0"/>
              <a:t>.</a:t>
            </a:r>
          </a:p>
          <a:p>
            <a:pPr marL="0" indent="0">
              <a:buFontTx/>
              <a:buNone/>
            </a:pPr>
            <a:r>
              <a:rPr lang="en-GB" baseline="0" dirty="0"/>
              <a:t>De man </a:t>
            </a:r>
            <a:r>
              <a:rPr lang="en-GB" baseline="0" dirty="0" err="1"/>
              <a:t>heeft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boek</a:t>
            </a:r>
            <a:r>
              <a:rPr lang="en-GB" baseline="0" dirty="0"/>
              <a:t> </a:t>
            </a:r>
            <a:r>
              <a:rPr lang="en-GB" baseline="0" dirty="0" err="1"/>
              <a:t>meegenomen</a:t>
            </a:r>
            <a:r>
              <a:rPr lang="en-GB" baseline="0" dirty="0"/>
              <a:t>.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V NL </a:t>
            </a:r>
            <a:r>
              <a:rPr lang="en-GB" baseline="0" dirty="0" err="1"/>
              <a:t>musí</a:t>
            </a:r>
            <a:r>
              <a:rPr lang="en-GB" baseline="0" dirty="0"/>
              <a:t> </a:t>
            </a:r>
            <a:r>
              <a:rPr lang="en-GB" baseline="0" dirty="0" err="1"/>
              <a:t>kvůli</a:t>
            </a:r>
            <a:r>
              <a:rPr lang="en-GB" baseline="0" dirty="0"/>
              <a:t> absence </a:t>
            </a:r>
            <a:r>
              <a:rPr lang="en-GB" baseline="0" dirty="0" err="1"/>
              <a:t>pádů</a:t>
            </a:r>
            <a:r>
              <a:rPr lang="en-GB" baseline="0" dirty="0"/>
              <a:t> </a:t>
            </a:r>
            <a:r>
              <a:rPr lang="en-GB" baseline="0" dirty="0" err="1"/>
              <a:t>být</a:t>
            </a:r>
            <a:r>
              <a:rPr lang="en-GB" baseline="0" dirty="0"/>
              <a:t> </a:t>
            </a:r>
            <a:r>
              <a:rPr lang="en-GB" baseline="0" dirty="0" err="1"/>
              <a:t>zachován</a:t>
            </a:r>
            <a:r>
              <a:rPr lang="en-GB" baseline="0" dirty="0"/>
              <a:t> </a:t>
            </a:r>
            <a:r>
              <a:rPr lang="en-GB" baseline="0" dirty="0" err="1"/>
              <a:t>slovosled</a:t>
            </a:r>
            <a:r>
              <a:rPr lang="en-GB" baseline="0" dirty="0"/>
              <a:t> SVO, ale </a:t>
            </a:r>
            <a:r>
              <a:rPr lang="en-GB" baseline="0" dirty="0" err="1"/>
              <a:t>členy</a:t>
            </a:r>
            <a:r>
              <a:rPr lang="en-GB" baseline="0" dirty="0"/>
              <a:t> </a:t>
            </a:r>
            <a:r>
              <a:rPr lang="en-GB" baseline="0" dirty="0" err="1"/>
              <a:t>vyjadřují</a:t>
            </a:r>
            <a:r>
              <a:rPr lang="en-GB" baseline="0" dirty="0"/>
              <a:t>, </a:t>
            </a:r>
            <a:r>
              <a:rPr lang="en-GB" baseline="0" dirty="0" err="1"/>
              <a:t>zda</a:t>
            </a:r>
            <a:r>
              <a:rPr lang="en-GB" baseline="0" dirty="0"/>
              <a:t> je </a:t>
            </a:r>
            <a:r>
              <a:rPr lang="en-GB" baseline="0" dirty="0" err="1"/>
              <a:t>již</a:t>
            </a:r>
            <a:r>
              <a:rPr lang="en-GB" baseline="0" dirty="0"/>
              <a:t> </a:t>
            </a:r>
            <a:r>
              <a:rPr lang="en-GB" baseline="0" dirty="0" err="1"/>
              <a:t>substantivum</a:t>
            </a:r>
            <a:r>
              <a:rPr lang="en-GB" baseline="0" dirty="0"/>
              <a:t> </a:t>
            </a:r>
            <a:r>
              <a:rPr lang="en-GB" baseline="0" dirty="0" err="1"/>
              <a:t>známé</a:t>
            </a:r>
            <a:r>
              <a:rPr lang="en-GB" baseline="0" dirty="0"/>
              <a:t> (</a:t>
            </a:r>
            <a:r>
              <a:rPr lang="en-GB" baseline="0" dirty="0" err="1"/>
              <a:t>zapojené</a:t>
            </a:r>
            <a:r>
              <a:rPr lang="en-GB" baseline="0" dirty="0"/>
              <a:t> </a:t>
            </a:r>
            <a:r>
              <a:rPr lang="en-GB" baseline="0" dirty="0" err="1"/>
              <a:t>či</a:t>
            </a:r>
            <a:r>
              <a:rPr lang="en-GB" baseline="0" dirty="0"/>
              <a:t> </a:t>
            </a:r>
            <a:r>
              <a:rPr lang="en-GB" baseline="0" dirty="0" err="1"/>
              <a:t>dané</a:t>
            </a:r>
            <a:r>
              <a:rPr lang="en-GB" baseline="0" dirty="0"/>
              <a:t> </a:t>
            </a:r>
            <a:r>
              <a:rPr lang="en-GB" baseline="0" dirty="0" err="1"/>
              <a:t>kontextem</a:t>
            </a:r>
            <a:r>
              <a:rPr lang="en-GB" baseline="0" dirty="0"/>
              <a:t>) </a:t>
            </a:r>
            <a:r>
              <a:rPr lang="en-GB" baseline="0" dirty="0" err="1"/>
              <a:t>nebo</a:t>
            </a:r>
            <a:r>
              <a:rPr lang="en-GB" baseline="0" dirty="0"/>
              <a:t> </a:t>
            </a:r>
            <a:r>
              <a:rPr lang="en-GB" baseline="0" dirty="0" err="1"/>
              <a:t>nové</a:t>
            </a:r>
            <a:r>
              <a:rPr lang="en-GB" baseline="0" dirty="0"/>
              <a:t>.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 err="1"/>
              <a:t>Srovnej</a:t>
            </a:r>
            <a:r>
              <a:rPr lang="en-GB" baseline="0" dirty="0"/>
              <a:t> </a:t>
            </a:r>
            <a:r>
              <a:rPr lang="en-GB" baseline="0" dirty="0" err="1"/>
              <a:t>slovosled</a:t>
            </a:r>
            <a:r>
              <a:rPr lang="en-GB" baseline="0" dirty="0"/>
              <a:t> v CJ: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Tu knihu si odnesl nějaký muž.   X   Ten muž si odnesl jednu</a:t>
            </a:r>
            <a:r>
              <a:rPr lang="en-GB" baseline="0" dirty="0"/>
              <a:t> / </a:t>
            </a:r>
            <a:r>
              <a:rPr lang="en-GB" baseline="0" dirty="0" err="1"/>
              <a:t>nějakou</a:t>
            </a:r>
            <a:r>
              <a:rPr lang="cs-CZ" baseline="0" dirty="0"/>
              <a:t> knihu. 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V </a:t>
            </a:r>
            <a:r>
              <a:rPr lang="en-GB" baseline="0" dirty="0" err="1"/>
              <a:t>nizozemštině</a:t>
            </a:r>
            <a:r>
              <a:rPr lang="en-GB" baseline="0" dirty="0"/>
              <a:t> je </a:t>
            </a:r>
            <a:r>
              <a:rPr lang="en-GB" baseline="0" dirty="0" err="1"/>
              <a:t>tedy</a:t>
            </a:r>
            <a:r>
              <a:rPr lang="en-GB" baseline="0" dirty="0"/>
              <a:t> </a:t>
            </a:r>
            <a:r>
              <a:rPr lang="en-GB" baseline="0" dirty="0" err="1"/>
              <a:t>opozice</a:t>
            </a:r>
            <a:r>
              <a:rPr lang="en-GB" baseline="0" dirty="0"/>
              <a:t> </a:t>
            </a:r>
            <a:r>
              <a:rPr lang="en-GB" baseline="0" dirty="0" err="1"/>
              <a:t>určité</a:t>
            </a:r>
            <a:r>
              <a:rPr lang="en-GB" baseline="0" dirty="0"/>
              <a:t> subst. x </a:t>
            </a:r>
            <a:r>
              <a:rPr lang="en-GB" baseline="0" dirty="0" err="1"/>
              <a:t>neurčité</a:t>
            </a:r>
            <a:r>
              <a:rPr lang="en-GB" baseline="0" dirty="0"/>
              <a:t> subst. </a:t>
            </a:r>
            <a:r>
              <a:rPr lang="en-GB" baseline="0" dirty="0" err="1"/>
              <a:t>vyjádřen</a:t>
            </a:r>
            <a:r>
              <a:rPr lang="en-GB" baseline="0" dirty="0"/>
              <a:t> </a:t>
            </a:r>
            <a:r>
              <a:rPr lang="en-GB" baseline="0" dirty="0" err="1"/>
              <a:t>gramaticky</a:t>
            </a:r>
            <a:r>
              <a:rPr lang="en-GB" baseline="0" dirty="0"/>
              <a:t>, v </a:t>
            </a:r>
            <a:r>
              <a:rPr lang="en-GB" baseline="0" dirty="0" err="1"/>
              <a:t>češtině</a:t>
            </a:r>
            <a:r>
              <a:rPr lang="en-GB" baseline="0" dirty="0"/>
              <a:t> </a:t>
            </a:r>
            <a:r>
              <a:rPr lang="en-GB" baseline="0" dirty="0" err="1"/>
              <a:t>volíme</a:t>
            </a:r>
            <a:r>
              <a:rPr lang="en-GB" baseline="0" dirty="0"/>
              <a:t> </a:t>
            </a:r>
            <a:r>
              <a:rPr lang="en-GB" baseline="0" dirty="0" err="1"/>
              <a:t>jiné</a:t>
            </a:r>
            <a:r>
              <a:rPr lang="en-GB" baseline="0" dirty="0"/>
              <a:t> </a:t>
            </a:r>
            <a:r>
              <a:rPr lang="en-GB" baseline="0" dirty="0" err="1"/>
              <a:t>prostředy</a:t>
            </a:r>
            <a:r>
              <a:rPr lang="en-GB" baseline="0" dirty="0"/>
              <a:t> (viz slide). </a:t>
            </a:r>
            <a:endParaRPr lang="cs-CZ" baseline="0" dirty="0"/>
          </a:p>
          <a:p>
            <a:pPr marL="0" indent="0">
              <a:buFontTx/>
              <a:buNone/>
            </a:pPr>
            <a:endParaRPr lang="cs-CZ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Pro </a:t>
            </a:r>
            <a:r>
              <a:rPr lang="en-GB" baseline="0" dirty="0" err="1"/>
              <a:t>doplnění</a:t>
            </a:r>
            <a:r>
              <a:rPr lang="en-GB" baseline="0" dirty="0"/>
              <a:t> (</a:t>
            </a:r>
            <a:r>
              <a:rPr lang="en-GB" baseline="0" dirty="0" err="1"/>
              <a:t>téma</a:t>
            </a:r>
            <a:r>
              <a:rPr lang="en-GB" baseline="0" dirty="0"/>
              <a:t> </a:t>
            </a:r>
            <a:r>
              <a:rPr lang="en-GB" baseline="0" dirty="0" err="1"/>
              <a:t>budeme</a:t>
            </a:r>
            <a:r>
              <a:rPr lang="en-GB" baseline="0" dirty="0"/>
              <a:t> </a:t>
            </a:r>
            <a:r>
              <a:rPr lang="en-GB" baseline="0" dirty="0" err="1"/>
              <a:t>dělat</a:t>
            </a:r>
            <a:r>
              <a:rPr lang="en-GB" baseline="0" dirty="0"/>
              <a:t> </a:t>
            </a:r>
            <a:r>
              <a:rPr lang="en-GB" baseline="0" dirty="0" err="1"/>
              <a:t>ve</a:t>
            </a:r>
            <a:r>
              <a:rPr lang="en-GB" baseline="0" dirty="0"/>
              <a:t> </a:t>
            </a:r>
            <a:r>
              <a:rPr lang="en-GB" baseline="0" dirty="0" err="1"/>
              <a:t>vyšších</a:t>
            </a:r>
            <a:r>
              <a:rPr lang="en-GB" baseline="0" dirty="0"/>
              <a:t> </a:t>
            </a:r>
            <a:r>
              <a:rPr lang="en-GB" baseline="0" dirty="0" err="1"/>
              <a:t>ročnících</a:t>
            </a:r>
            <a:r>
              <a:rPr lang="en-GB" baseline="0" dirty="0"/>
              <a:t> v </a:t>
            </a:r>
            <a:r>
              <a:rPr lang="en-GB" baseline="0" dirty="0" err="1"/>
              <a:t>syntaxi</a:t>
            </a:r>
            <a:r>
              <a:rPr lang="en-GB" baseline="0" dirty="0"/>
              <a:t>): </a:t>
            </a:r>
            <a:r>
              <a:rPr lang="en-GB" baseline="0" dirty="0" err="1"/>
              <a:t>často</a:t>
            </a:r>
            <a:r>
              <a:rPr lang="en-GB" baseline="0" dirty="0"/>
              <a:t> je </a:t>
            </a:r>
            <a:r>
              <a:rPr lang="en-GB" baseline="0" dirty="0" err="1"/>
              <a:t>nizozemské</a:t>
            </a:r>
            <a:r>
              <a:rPr lang="en-GB" baseline="0" dirty="0"/>
              <a:t> subst. s </a:t>
            </a:r>
            <a:r>
              <a:rPr lang="en-GB" baseline="0" dirty="0" err="1"/>
              <a:t>neurčitým</a:t>
            </a:r>
            <a:r>
              <a:rPr lang="en-GB" baseline="0" dirty="0"/>
              <a:t> </a:t>
            </a:r>
            <a:r>
              <a:rPr lang="en-GB" baseline="0" dirty="0" err="1"/>
              <a:t>členem</a:t>
            </a:r>
            <a:r>
              <a:rPr lang="en-GB" baseline="0" dirty="0"/>
              <a:t> </a:t>
            </a:r>
            <a:r>
              <a:rPr lang="en-GB" baseline="0" dirty="0" err="1"/>
              <a:t>vyjadřujícím</a:t>
            </a:r>
            <a:r>
              <a:rPr lang="en-GB" baseline="0" dirty="0"/>
              <a:t> </a:t>
            </a:r>
            <a:r>
              <a:rPr lang="en-GB" baseline="0" dirty="0" err="1"/>
              <a:t>neurčitou</a:t>
            </a:r>
            <a:r>
              <a:rPr lang="en-GB" baseline="0" dirty="0"/>
              <a:t> </a:t>
            </a:r>
            <a:r>
              <a:rPr lang="en-GB" baseline="0" dirty="0" err="1"/>
              <a:t>referenci</a:t>
            </a:r>
            <a:r>
              <a:rPr lang="en-GB" baseline="0" dirty="0"/>
              <a:t> v </a:t>
            </a:r>
            <a:r>
              <a:rPr lang="en-GB" baseline="0" dirty="0" err="1"/>
              <a:t>češtině</a:t>
            </a:r>
            <a:r>
              <a:rPr lang="en-GB" baseline="0" dirty="0"/>
              <a:t> </a:t>
            </a:r>
            <a:r>
              <a:rPr lang="en-GB" baseline="0" dirty="0" err="1"/>
              <a:t>vyjádřeno</a:t>
            </a:r>
            <a:r>
              <a:rPr lang="en-GB" baseline="0" dirty="0"/>
              <a:t> </a:t>
            </a:r>
            <a:r>
              <a:rPr lang="en-GB" baseline="0" dirty="0" err="1"/>
              <a:t>slovolsledem</a:t>
            </a:r>
            <a:r>
              <a:rPr lang="en-GB" baseline="0" dirty="0"/>
              <a:t>, </a:t>
            </a:r>
            <a:r>
              <a:rPr lang="en-GB" baseline="0" dirty="0" err="1"/>
              <a:t>kdy</a:t>
            </a:r>
            <a:r>
              <a:rPr lang="en-GB" baseline="0" dirty="0"/>
              <a:t> je </a:t>
            </a:r>
            <a:r>
              <a:rPr lang="en-GB" baseline="0" dirty="0" err="1"/>
              <a:t>substantivum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konci</a:t>
            </a:r>
            <a:r>
              <a:rPr lang="en-GB" baseline="0" dirty="0"/>
              <a:t> </a:t>
            </a:r>
            <a:r>
              <a:rPr lang="en-GB" baseline="0" dirty="0" err="1"/>
              <a:t>věty</a:t>
            </a:r>
            <a:r>
              <a:rPr lang="en-GB" baseline="0" dirty="0"/>
              <a:t>. </a:t>
            </a:r>
            <a:r>
              <a:rPr lang="en-GB" baseline="0" dirty="0" err="1"/>
              <a:t>Naopak</a:t>
            </a:r>
            <a:r>
              <a:rPr lang="en-GB" baseline="0" dirty="0"/>
              <a:t> </a:t>
            </a:r>
            <a:r>
              <a:rPr lang="en-GB" baseline="0" dirty="0" err="1"/>
              <a:t>určitý</a:t>
            </a:r>
            <a:r>
              <a:rPr lang="en-GB" baseline="0" dirty="0"/>
              <a:t> </a:t>
            </a:r>
            <a:r>
              <a:rPr lang="en-GB" baseline="0" dirty="0" err="1"/>
              <a:t>člen</a:t>
            </a:r>
            <a:r>
              <a:rPr lang="en-GB" baseline="0" dirty="0"/>
              <a:t> </a:t>
            </a:r>
            <a:r>
              <a:rPr lang="en-GB" baseline="0" dirty="0" err="1"/>
              <a:t>znamená</a:t>
            </a:r>
            <a:r>
              <a:rPr lang="en-GB" baseline="0" dirty="0"/>
              <a:t> </a:t>
            </a:r>
            <a:r>
              <a:rPr lang="en-GB" baseline="0" dirty="0" err="1"/>
              <a:t>zapojenost</a:t>
            </a:r>
            <a:r>
              <a:rPr lang="en-GB" baseline="0" dirty="0"/>
              <a:t> (</a:t>
            </a:r>
            <a:r>
              <a:rPr lang="en-GB" baseline="0" dirty="0" err="1"/>
              <a:t>známost</a:t>
            </a:r>
            <a:r>
              <a:rPr lang="en-GB" baseline="0" dirty="0"/>
              <a:t>) substantive a  je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začátku</a:t>
            </a:r>
            <a:r>
              <a:rPr lang="en-GB" baseline="0" dirty="0"/>
              <a:t> </a:t>
            </a:r>
            <a:r>
              <a:rPr lang="en-GB" baseline="0" dirty="0" err="1"/>
              <a:t>věty</a:t>
            </a:r>
            <a:r>
              <a:rPr lang="en-GB" baseline="0" dirty="0"/>
              <a:t> (viz </a:t>
            </a:r>
            <a:r>
              <a:rPr lang="en-GB" baseline="0" dirty="0" err="1"/>
              <a:t>dvě</a:t>
            </a:r>
            <a:r>
              <a:rPr lang="en-GB" baseline="0" dirty="0"/>
              <a:t> </a:t>
            </a:r>
            <a:r>
              <a:rPr lang="en-GB" baseline="0" dirty="0" err="1"/>
              <a:t>věty</a:t>
            </a:r>
            <a:r>
              <a:rPr lang="en-GB" baseline="0" dirty="0"/>
              <a:t> </a:t>
            </a:r>
            <a:r>
              <a:rPr lang="en-GB" baseline="0" dirty="0" err="1"/>
              <a:t>výše</a:t>
            </a:r>
            <a:r>
              <a:rPr lang="en-GB" baseline="0" dirty="0"/>
              <a:t>).</a:t>
            </a: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15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b="1" dirty="0" err="1"/>
              <a:t>Situační</a:t>
            </a:r>
            <a:r>
              <a:rPr lang="en-GB" b="1" dirty="0"/>
              <a:t> </a:t>
            </a:r>
            <a:r>
              <a:rPr lang="en-GB" b="1" dirty="0" err="1"/>
              <a:t>určenost</a:t>
            </a:r>
            <a:r>
              <a:rPr lang="en-GB" b="1" dirty="0"/>
              <a:t>: </a:t>
            </a:r>
            <a:r>
              <a:rPr lang="en-GB" dirty="0"/>
              <a:t>ze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jasně</a:t>
            </a:r>
            <a:r>
              <a:rPr lang="en-GB" dirty="0"/>
              <a:t> </a:t>
            </a:r>
            <a:r>
              <a:rPr lang="en-GB" dirty="0" err="1"/>
              <a:t>vyplývá</a:t>
            </a:r>
            <a:r>
              <a:rPr lang="en-GB" dirty="0"/>
              <a:t>, o </a:t>
            </a:r>
            <a:r>
              <a:rPr lang="en-GB" dirty="0" err="1"/>
              <a:t>koho</a:t>
            </a:r>
            <a:r>
              <a:rPr lang="en-GB" dirty="0"/>
              <a:t> / o co se </a:t>
            </a:r>
            <a:r>
              <a:rPr lang="en-GB" dirty="0" err="1"/>
              <a:t>jedná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“de </a:t>
            </a:r>
            <a:r>
              <a:rPr lang="en-GB" dirty="0" err="1"/>
              <a:t>docente</a:t>
            </a:r>
            <a:r>
              <a:rPr lang="en-GB" dirty="0"/>
              <a:t>” je </a:t>
            </a:r>
            <a:r>
              <a:rPr lang="en-GB" dirty="0" err="1"/>
              <a:t>jasné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mluvím</a:t>
            </a:r>
            <a:r>
              <a:rPr lang="en-GB" dirty="0"/>
              <a:t> o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učitelce</a:t>
            </a:r>
            <a:r>
              <a:rPr lang="en-GB" dirty="0"/>
              <a:t> a </a:t>
            </a:r>
            <a:r>
              <a:rPr lang="en-GB" dirty="0" err="1"/>
              <a:t>obě</a:t>
            </a:r>
            <a:r>
              <a:rPr lang="en-GB" dirty="0"/>
              <a:t> </a:t>
            </a:r>
            <a:r>
              <a:rPr lang="en-GB" dirty="0" err="1"/>
              <a:t>trany</a:t>
            </a:r>
            <a:r>
              <a:rPr lang="en-GB" dirty="0"/>
              <a:t> </a:t>
            </a:r>
            <a:r>
              <a:rPr lang="en-GB" dirty="0" err="1"/>
              <a:t>vědí</a:t>
            </a:r>
            <a:r>
              <a:rPr lang="en-GB" dirty="0"/>
              <a:t>, o </a:t>
            </a:r>
            <a:r>
              <a:rPr lang="en-GB" dirty="0" err="1"/>
              <a:t>kom</a:t>
            </a:r>
            <a:r>
              <a:rPr lang="en-GB" dirty="0"/>
              <a:t> </a:t>
            </a:r>
            <a:r>
              <a:rPr lang="en-GB" dirty="0" err="1"/>
              <a:t>přesně</a:t>
            </a:r>
            <a:r>
              <a:rPr lang="en-GB" dirty="0"/>
              <a:t> </a:t>
            </a:r>
            <a:r>
              <a:rPr lang="en-GB" dirty="0" err="1"/>
              <a:t>mluvím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Stejne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“</a:t>
            </a:r>
            <a:r>
              <a:rPr lang="cs-CZ" sz="1200" i="1" dirty="0">
                <a:solidFill>
                  <a:srgbClr val="FF0000"/>
                </a:solidFill>
              </a:rPr>
              <a:t>De kinderen spelen in de tuin. </a:t>
            </a:r>
            <a:r>
              <a:rPr lang="en-GB" sz="1200" i="1" dirty="0">
                <a:solidFill>
                  <a:srgbClr val="FF0000"/>
                </a:solidFill>
              </a:rPr>
              <a:t>“ </a:t>
            </a:r>
            <a:r>
              <a:rPr lang="en-GB" sz="1200" i="0" dirty="0" err="1">
                <a:solidFill>
                  <a:srgbClr val="FF0000"/>
                </a:solidFill>
              </a:rPr>
              <a:t>ví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obě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strany</a:t>
            </a:r>
            <a:r>
              <a:rPr lang="en-GB" sz="1200" i="0" dirty="0">
                <a:solidFill>
                  <a:srgbClr val="FF0000"/>
                </a:solidFill>
              </a:rPr>
              <a:t>, o </a:t>
            </a:r>
            <a:r>
              <a:rPr lang="en-GB" sz="1200" i="0" dirty="0" err="1">
                <a:solidFill>
                  <a:srgbClr val="FF0000"/>
                </a:solidFill>
              </a:rPr>
              <a:t>kterých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dětech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mluvím</a:t>
            </a:r>
            <a:r>
              <a:rPr lang="en-GB" sz="1200" i="0" dirty="0">
                <a:solidFill>
                  <a:srgbClr val="FF0000"/>
                </a:solidFill>
              </a:rPr>
              <a:t> (</a:t>
            </a:r>
            <a:r>
              <a:rPr lang="en-GB" sz="1200" i="0" dirty="0" err="1">
                <a:solidFill>
                  <a:srgbClr val="FF0000"/>
                </a:solidFill>
              </a:rPr>
              <a:t>pravděpodobně</a:t>
            </a:r>
            <a:r>
              <a:rPr lang="en-GB" sz="1200" i="0" dirty="0">
                <a:solidFill>
                  <a:srgbClr val="FF0000"/>
                </a:solidFill>
              </a:rPr>
              <a:t> o </a:t>
            </a:r>
            <a:r>
              <a:rPr lang="en-GB" sz="1200" i="0" dirty="0" err="1">
                <a:solidFill>
                  <a:srgbClr val="FF0000"/>
                </a:solidFill>
              </a:rPr>
              <a:t>vlastních</a:t>
            </a:r>
            <a:r>
              <a:rPr lang="en-GB" sz="1200" i="0" dirty="0">
                <a:solidFill>
                  <a:srgbClr val="FF0000"/>
                </a:solidFill>
              </a:rPr>
              <a:t>, </a:t>
            </a:r>
            <a:r>
              <a:rPr lang="en-GB" sz="1200" i="0" dirty="0" err="1">
                <a:solidFill>
                  <a:srgbClr val="FF0000"/>
                </a:solidFill>
              </a:rPr>
              <a:t>záleží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na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situaci</a:t>
            </a:r>
            <a:r>
              <a:rPr lang="en-GB" sz="1200" i="0" dirty="0">
                <a:solidFill>
                  <a:srgbClr val="FF0000"/>
                </a:solidFill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>
                <a:solidFill>
                  <a:srgbClr val="FF0000"/>
                </a:solidFill>
              </a:rPr>
              <a:t>U </a:t>
            </a:r>
            <a:r>
              <a:rPr lang="en-GB" sz="1200" i="0" dirty="0" err="1">
                <a:solidFill>
                  <a:srgbClr val="FF0000"/>
                </a:solidFill>
              </a:rPr>
              <a:t>věty</a:t>
            </a:r>
            <a:r>
              <a:rPr lang="en-GB" sz="1200" i="0" dirty="0">
                <a:solidFill>
                  <a:srgbClr val="FF0000"/>
                </a:solidFill>
              </a:rPr>
              <a:t>: </a:t>
            </a:r>
            <a:r>
              <a:rPr lang="cs-CZ" sz="9600" i="1" dirty="0">
                <a:solidFill>
                  <a:srgbClr val="FF0000"/>
                </a:solidFill>
              </a:rPr>
              <a:t>Mag ik het boek even lenen?  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může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nastat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situace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kdy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posluchač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neví</a:t>
            </a:r>
            <a:r>
              <a:rPr lang="en-GB" sz="9600" i="0" dirty="0">
                <a:solidFill>
                  <a:srgbClr val="FF0000"/>
                </a:solidFill>
              </a:rPr>
              <a:t>, o </a:t>
            </a:r>
            <a:r>
              <a:rPr lang="en-GB" sz="9600" i="0" dirty="0" err="1">
                <a:solidFill>
                  <a:srgbClr val="FF0000"/>
                </a:solidFill>
              </a:rPr>
              <a:t>které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knize</a:t>
            </a:r>
            <a:r>
              <a:rPr lang="en-GB" sz="9600" i="0" dirty="0">
                <a:solidFill>
                  <a:srgbClr val="FF0000"/>
                </a:solidFill>
              </a:rPr>
              <a:t> je </a:t>
            </a:r>
            <a:r>
              <a:rPr lang="en-GB" sz="9600" i="0" dirty="0" err="1">
                <a:solidFill>
                  <a:srgbClr val="FF0000"/>
                </a:solidFill>
              </a:rPr>
              <a:t>řeč</a:t>
            </a:r>
            <a:r>
              <a:rPr lang="en-GB" sz="9600" i="0" dirty="0">
                <a:solidFill>
                  <a:srgbClr val="FF0000"/>
                </a:solidFill>
              </a:rPr>
              <a:t> (</a:t>
            </a:r>
            <a:r>
              <a:rPr lang="en-GB" sz="9600" i="0" dirty="0" err="1">
                <a:solidFill>
                  <a:srgbClr val="FF0000"/>
                </a:solidFill>
              </a:rPr>
              <a:t>ostatně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tento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komunikační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šům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může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nastat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vždy</a:t>
            </a:r>
            <a:r>
              <a:rPr lang="en-GB" sz="9600" i="0" dirty="0">
                <a:solidFill>
                  <a:srgbClr val="FF0000"/>
                </a:solidFill>
              </a:rPr>
              <a:t>), a </a:t>
            </a:r>
            <a:r>
              <a:rPr lang="en-GB" sz="9600" i="0" dirty="0" err="1">
                <a:solidFill>
                  <a:srgbClr val="FF0000"/>
                </a:solidFill>
              </a:rPr>
              <a:t>může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regovat</a:t>
            </a:r>
            <a:r>
              <a:rPr lang="en-GB" sz="9600" i="0" dirty="0">
                <a:solidFill>
                  <a:srgbClr val="FF0000"/>
                </a:solidFill>
              </a:rPr>
              <a:t>: “Welk </a:t>
            </a:r>
            <a:r>
              <a:rPr lang="en-GB" sz="9600" i="0" dirty="0" err="1">
                <a:solidFill>
                  <a:srgbClr val="FF0000"/>
                </a:solidFill>
              </a:rPr>
              <a:t>boek</a:t>
            </a:r>
            <a:r>
              <a:rPr lang="en-GB" sz="9600" i="0" dirty="0">
                <a:solidFill>
                  <a:srgbClr val="FF0000"/>
                </a:solidFill>
              </a:rPr>
              <a:t>? / </a:t>
            </a:r>
            <a:r>
              <a:rPr lang="en-GB" sz="9600" i="0" dirty="0" err="1">
                <a:solidFill>
                  <a:srgbClr val="FF0000"/>
                </a:solidFill>
              </a:rPr>
              <a:t>Kterou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knihu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máš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na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mysli</a:t>
            </a:r>
            <a:r>
              <a:rPr lang="en-GB" sz="9600" i="0" dirty="0">
                <a:solidFill>
                  <a:srgbClr val="FF0000"/>
                </a:solidFill>
              </a:rPr>
              <a:t>.”. Ale </a:t>
            </a:r>
            <a:r>
              <a:rPr lang="en-GB" sz="9600" i="0" dirty="0" err="1">
                <a:solidFill>
                  <a:srgbClr val="FF0000"/>
                </a:solidFill>
              </a:rPr>
              <a:t>podstatou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určité</a:t>
            </a:r>
            <a:r>
              <a:rPr lang="en-GB" sz="9600" i="0" dirty="0">
                <a:solidFill>
                  <a:srgbClr val="FF0000"/>
                </a:solidFill>
              </a:rPr>
              <a:t> reference je, </a:t>
            </a:r>
            <a:r>
              <a:rPr lang="en-GB" sz="9600" i="0" dirty="0" err="1">
                <a:solidFill>
                  <a:srgbClr val="FF0000"/>
                </a:solidFill>
              </a:rPr>
              <a:t>že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mluvčí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vychazí</a:t>
            </a:r>
            <a:r>
              <a:rPr lang="en-GB" sz="9600" i="0" dirty="0">
                <a:solidFill>
                  <a:srgbClr val="FF0000"/>
                </a:solidFill>
              </a:rPr>
              <a:t> z </a:t>
            </a:r>
            <a:r>
              <a:rPr lang="en-GB" sz="9600" i="0" dirty="0" err="1">
                <a:solidFill>
                  <a:srgbClr val="FF0000"/>
                </a:solidFill>
              </a:rPr>
              <a:t>přesvědčení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že</a:t>
            </a:r>
            <a:r>
              <a:rPr lang="en-GB" sz="9600" i="0" dirty="0">
                <a:solidFill>
                  <a:srgbClr val="FF0000"/>
                </a:solidFill>
              </a:rPr>
              <a:t> I pro </a:t>
            </a:r>
            <a:r>
              <a:rPr lang="en-GB" sz="9600" i="0" dirty="0" err="1">
                <a:solidFill>
                  <a:srgbClr val="FF0000"/>
                </a:solidFill>
              </a:rPr>
              <a:t>posluchače</a:t>
            </a:r>
            <a:r>
              <a:rPr lang="en-GB" sz="9600" i="0" dirty="0">
                <a:solidFill>
                  <a:srgbClr val="FF0000"/>
                </a:solidFill>
              </a:rPr>
              <a:t> je </a:t>
            </a:r>
            <a:r>
              <a:rPr lang="en-GB" sz="9600" i="0" dirty="0" err="1">
                <a:solidFill>
                  <a:srgbClr val="FF0000"/>
                </a:solidFill>
              </a:rPr>
              <a:t>entita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jasně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určena</a:t>
            </a:r>
            <a:r>
              <a:rPr lang="en-GB" sz="9600" i="0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600" i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i="0" dirty="0" err="1">
                <a:solidFill>
                  <a:srgbClr val="FF0000"/>
                </a:solidFill>
              </a:rPr>
              <a:t>Dále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sem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spadají</a:t>
            </a:r>
            <a:r>
              <a:rPr lang="en-GB" sz="9600" i="0" dirty="0">
                <a:solidFill>
                  <a:srgbClr val="FF0000"/>
                </a:solidFill>
              </a:rPr>
              <a:t> substantive </a:t>
            </a:r>
            <a:r>
              <a:rPr lang="en-GB" sz="9600" i="0" dirty="0" err="1">
                <a:solidFill>
                  <a:srgbClr val="FF0000"/>
                </a:solidFill>
              </a:rPr>
              <a:t>jasně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vyplývající</a:t>
            </a:r>
            <a:r>
              <a:rPr lang="en-GB" sz="9600" i="0" dirty="0">
                <a:solidFill>
                  <a:srgbClr val="FF0000"/>
                </a:solidFill>
              </a:rPr>
              <a:t> z </a:t>
            </a:r>
            <a:r>
              <a:rPr lang="en-GB" sz="9600" i="0" dirty="0" err="1">
                <a:solidFill>
                  <a:srgbClr val="FF0000"/>
                </a:solidFill>
              </a:rPr>
              <a:t>kontextu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jelikož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jsou</a:t>
            </a:r>
            <a:r>
              <a:rPr lang="en-GB" sz="9600" i="0" dirty="0">
                <a:solidFill>
                  <a:srgbClr val="FF0000"/>
                </a:solidFill>
              </a:rPr>
              <a:t> v </a:t>
            </a:r>
            <a:r>
              <a:rPr lang="en-GB" sz="9600" i="0" dirty="0" err="1">
                <a:solidFill>
                  <a:srgbClr val="FF0000"/>
                </a:solidFill>
              </a:rPr>
              <a:t>dané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situaci</a:t>
            </a:r>
            <a:r>
              <a:rPr lang="en-GB" sz="9600" i="0" dirty="0">
                <a:solidFill>
                  <a:srgbClr val="FF0000"/>
                </a:solidFill>
              </a:rPr>
              <a:t> /</a:t>
            </a:r>
            <a:r>
              <a:rPr lang="en-GB" sz="9600" i="0" dirty="0" err="1">
                <a:solidFill>
                  <a:srgbClr val="FF0000"/>
                </a:solidFill>
              </a:rPr>
              <a:t>konextu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toho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druhu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jen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jedna</a:t>
            </a:r>
            <a:r>
              <a:rPr lang="en-GB" sz="9600" i="0" dirty="0">
                <a:solidFill>
                  <a:srgbClr val="FF0000"/>
                </a:solidFill>
              </a:rPr>
              <a:t>: </a:t>
            </a:r>
            <a:r>
              <a:rPr lang="cs-CZ" sz="9600" i="1" dirty="0">
                <a:solidFill>
                  <a:srgbClr val="FF0000"/>
                </a:solidFill>
              </a:rPr>
              <a:t>de zon, de aarde, de regering, het postkantoor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0" dirty="0">
                <a:solidFill>
                  <a:srgbClr val="FF0000"/>
                </a:solidFill>
              </a:rPr>
              <a:t>(</a:t>
            </a:r>
            <a:r>
              <a:rPr lang="en-GB" sz="9600" i="0" dirty="0" err="1">
                <a:solidFill>
                  <a:srgbClr val="FF0000"/>
                </a:solidFill>
              </a:rPr>
              <a:t>pošta</a:t>
            </a:r>
            <a:r>
              <a:rPr lang="en-GB" sz="9600" i="0" dirty="0">
                <a:solidFill>
                  <a:srgbClr val="FF0000"/>
                </a:solidFill>
              </a:rPr>
              <a:t> v tom </a:t>
            </a:r>
            <a:r>
              <a:rPr lang="en-GB" sz="9600" i="0" dirty="0" err="1">
                <a:solidFill>
                  <a:srgbClr val="FF0000"/>
                </a:solidFill>
              </a:rPr>
              <a:t>daném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místě</a:t>
            </a:r>
            <a:r>
              <a:rPr lang="en-GB" sz="9600" i="0" dirty="0">
                <a:solidFill>
                  <a:srgbClr val="FF0000"/>
                </a:solidFill>
              </a:rPr>
              <a:t>)</a:t>
            </a:r>
            <a:r>
              <a:rPr lang="cs-CZ" sz="9600" i="0" dirty="0">
                <a:solidFill>
                  <a:srgbClr val="FF0000"/>
                </a:solidFill>
              </a:rPr>
              <a:t>, </a:t>
            </a:r>
            <a:r>
              <a:rPr lang="cs-CZ" sz="9600" i="1" dirty="0">
                <a:solidFill>
                  <a:srgbClr val="FF0000"/>
                </a:solidFill>
              </a:rPr>
              <a:t>de MP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0" dirty="0">
                <a:solidFill>
                  <a:srgbClr val="FF0000"/>
                </a:solidFill>
              </a:rPr>
              <a:t>(</a:t>
            </a:r>
            <a:r>
              <a:rPr lang="en-GB" sz="9600" i="0" dirty="0" err="1">
                <a:solidFill>
                  <a:srgbClr val="FF0000"/>
                </a:solidFill>
              </a:rPr>
              <a:t>premiér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té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dané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země</a:t>
            </a:r>
            <a:r>
              <a:rPr lang="en-GB" sz="9600" i="0" dirty="0">
                <a:solidFill>
                  <a:srgbClr val="FF0000"/>
                </a:solidFill>
              </a:rPr>
              <a:t>, o </a:t>
            </a:r>
            <a:r>
              <a:rPr lang="en-GB" sz="9600" i="0" dirty="0" err="1">
                <a:solidFill>
                  <a:srgbClr val="FF0000"/>
                </a:solidFill>
              </a:rPr>
              <a:t>které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hovořím</a:t>
            </a:r>
            <a:r>
              <a:rPr lang="en-GB" sz="9600" i="0" dirty="0">
                <a:solidFill>
                  <a:srgbClr val="FF0000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600" i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i="0" dirty="0">
                <a:solidFill>
                  <a:srgbClr val="FF0000"/>
                </a:solidFill>
              </a:rPr>
              <a:t>2: </a:t>
            </a:r>
            <a:r>
              <a:rPr lang="en-GB" sz="9600" i="0" dirty="0" err="1">
                <a:solidFill>
                  <a:srgbClr val="FF0000"/>
                </a:solidFill>
              </a:rPr>
              <a:t>Anafora</a:t>
            </a:r>
            <a:r>
              <a:rPr lang="en-GB" sz="9600" i="0" dirty="0">
                <a:solidFill>
                  <a:srgbClr val="FF0000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i="0" dirty="0" err="1">
                <a:solidFill>
                  <a:srgbClr val="FF0000"/>
                </a:solidFill>
              </a:rPr>
              <a:t>Nejčastější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situace</a:t>
            </a:r>
            <a:r>
              <a:rPr lang="en-GB" sz="9600" i="0" dirty="0">
                <a:solidFill>
                  <a:srgbClr val="FF0000"/>
                </a:solidFill>
              </a:rPr>
              <a:t> je, </a:t>
            </a:r>
            <a:r>
              <a:rPr lang="en-GB" sz="9600" i="0" dirty="0" err="1">
                <a:solidFill>
                  <a:srgbClr val="FF0000"/>
                </a:solidFill>
              </a:rPr>
              <a:t>že</a:t>
            </a:r>
            <a:r>
              <a:rPr lang="en-GB" sz="9600" i="0" dirty="0">
                <a:solidFill>
                  <a:srgbClr val="FF0000"/>
                </a:solidFill>
              </a:rPr>
              <a:t> v </a:t>
            </a:r>
            <a:r>
              <a:rPr lang="en-GB" sz="9600" i="0" dirty="0" err="1">
                <a:solidFill>
                  <a:srgbClr val="FF0000"/>
                </a:solidFill>
              </a:rPr>
              <a:t>přechozí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větě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substantivum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uvdu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na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scénu</a:t>
            </a:r>
            <a:r>
              <a:rPr lang="en-GB" sz="9600" i="0" dirty="0">
                <a:solidFill>
                  <a:srgbClr val="FF0000"/>
                </a:solidFill>
              </a:rPr>
              <a:t> (</a:t>
            </a:r>
            <a:r>
              <a:rPr lang="en-GB" sz="9600" i="0" dirty="0" err="1">
                <a:solidFill>
                  <a:srgbClr val="FF0000"/>
                </a:solidFill>
              </a:rPr>
              <a:t>člen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neurčitý</a:t>
            </a:r>
            <a:r>
              <a:rPr lang="en-GB" sz="9600" i="0" dirty="0">
                <a:solidFill>
                  <a:srgbClr val="FF0000"/>
                </a:solidFill>
              </a:rPr>
              <a:t>), a v </a:t>
            </a:r>
            <a:r>
              <a:rPr lang="en-GB" sz="9600" i="0" dirty="0" err="1">
                <a:solidFill>
                  <a:srgbClr val="FF0000"/>
                </a:solidFill>
              </a:rPr>
              <a:t>další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větě</a:t>
            </a:r>
            <a:r>
              <a:rPr lang="en-GB" sz="9600" i="0" dirty="0">
                <a:solidFill>
                  <a:srgbClr val="FF0000"/>
                </a:solidFill>
              </a:rPr>
              <a:t> je </a:t>
            </a:r>
            <a:r>
              <a:rPr lang="en-GB" sz="9600" i="0" dirty="0" err="1">
                <a:solidFill>
                  <a:srgbClr val="FF0000"/>
                </a:solidFill>
              </a:rPr>
              <a:t>již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člen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určitý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substantivum</a:t>
            </a:r>
            <a:r>
              <a:rPr lang="en-GB" sz="9600" i="0" dirty="0">
                <a:solidFill>
                  <a:srgbClr val="FF0000"/>
                </a:solidFill>
              </a:rPr>
              <a:t> je </a:t>
            </a:r>
            <a:r>
              <a:rPr lang="en-GB" sz="9600" i="0" dirty="0" err="1">
                <a:solidFill>
                  <a:srgbClr val="FF0000"/>
                </a:solidFill>
              </a:rPr>
              <a:t>již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známé</a:t>
            </a:r>
            <a:r>
              <a:rPr lang="en-GB" sz="9600" i="0" dirty="0">
                <a:solidFill>
                  <a:srgbClr val="FF0000"/>
                </a:solidFill>
              </a:rPr>
              <a:t> (anaphora). </a:t>
            </a:r>
            <a:r>
              <a:rPr lang="en-GB" sz="9600" i="0" dirty="0" err="1">
                <a:solidFill>
                  <a:srgbClr val="FF0000"/>
                </a:solidFill>
              </a:rPr>
              <a:t>Jak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vidiíme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nemusíme</a:t>
            </a:r>
            <a:r>
              <a:rPr lang="en-GB" sz="9600" i="0" dirty="0">
                <a:solidFill>
                  <a:srgbClr val="FF0000"/>
                </a:solidFill>
              </a:rPr>
              <a:t> ani </a:t>
            </a:r>
            <a:r>
              <a:rPr lang="en-GB" sz="9600" i="0" dirty="0" err="1">
                <a:solidFill>
                  <a:srgbClr val="FF0000"/>
                </a:solidFill>
              </a:rPr>
              <a:t>použít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stejna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slova</a:t>
            </a:r>
            <a:r>
              <a:rPr lang="en-GB" sz="9600" i="0" dirty="0">
                <a:solidFill>
                  <a:srgbClr val="FF0000"/>
                </a:solidFill>
              </a:rPr>
              <a:t> (</a:t>
            </a:r>
            <a:r>
              <a:rPr lang="en-GB" sz="9600" i="0" dirty="0" err="1">
                <a:solidFill>
                  <a:srgbClr val="FF0000"/>
                </a:solidFill>
              </a:rPr>
              <a:t>nejdříve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een</a:t>
            </a:r>
            <a:r>
              <a:rPr lang="en-GB" sz="9600" i="0" dirty="0">
                <a:solidFill>
                  <a:srgbClr val="FF0000"/>
                </a:solidFill>
              </a:rPr>
              <a:t> lazing, </a:t>
            </a:r>
            <a:r>
              <a:rPr lang="en-GB" sz="9600" i="0" dirty="0" err="1">
                <a:solidFill>
                  <a:srgbClr val="FF0000"/>
                </a:solidFill>
              </a:rPr>
              <a:t>pak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jiz</a:t>
            </a:r>
            <a:r>
              <a:rPr lang="en-GB" sz="9600" i="0" dirty="0">
                <a:solidFill>
                  <a:srgbClr val="FF0000"/>
                </a:solidFill>
              </a:rPr>
              <a:t> de lazing), ale </a:t>
            </a:r>
            <a:r>
              <a:rPr lang="en-GB" sz="9600" i="0" dirty="0" err="1">
                <a:solidFill>
                  <a:srgbClr val="FF0000"/>
                </a:solidFill>
              </a:rPr>
              <a:t>lze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použít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een</a:t>
            </a:r>
            <a:r>
              <a:rPr lang="en-GB" sz="9600" i="0" dirty="0">
                <a:solidFill>
                  <a:srgbClr val="FF0000"/>
                </a:solidFill>
              </a:rPr>
              <a:t> man </a:t>
            </a:r>
            <a:r>
              <a:rPr lang="en-GB" sz="9600" i="0" dirty="0" err="1">
                <a:solidFill>
                  <a:srgbClr val="FF0000"/>
                </a:solidFill>
              </a:rPr>
              <a:t>en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een</a:t>
            </a:r>
            <a:r>
              <a:rPr lang="en-GB" sz="9600" i="0" dirty="0">
                <a:solidFill>
                  <a:srgbClr val="FF0000"/>
                </a:solidFill>
              </a:rPr>
              <a:t> vrouw, a v </a:t>
            </a:r>
            <a:r>
              <a:rPr lang="en-GB" sz="9600" i="0" dirty="0" err="1">
                <a:solidFill>
                  <a:srgbClr val="FF0000"/>
                </a:solidFill>
              </a:rPr>
              <a:t>alší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věte</a:t>
            </a:r>
            <a:r>
              <a:rPr lang="en-GB" sz="9600" i="0" dirty="0">
                <a:solidFill>
                  <a:srgbClr val="FF0000"/>
                </a:solidFill>
              </a:rPr>
              <a:t> je </a:t>
            </a:r>
            <a:r>
              <a:rPr lang="en-GB" sz="9600" i="0" dirty="0" err="1">
                <a:solidFill>
                  <a:srgbClr val="FF0000"/>
                </a:solidFill>
              </a:rPr>
              <a:t>již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spojit</a:t>
            </a:r>
            <a:r>
              <a:rPr lang="en-GB" sz="9600" i="0" dirty="0">
                <a:solidFill>
                  <a:srgbClr val="FF0000"/>
                </a:solidFill>
              </a:rPr>
              <a:t>: het </a:t>
            </a:r>
            <a:r>
              <a:rPr lang="en-GB" sz="9600" i="0" dirty="0" err="1">
                <a:solidFill>
                  <a:srgbClr val="FF0000"/>
                </a:solidFill>
              </a:rPr>
              <a:t>stelletje</a:t>
            </a:r>
            <a:r>
              <a:rPr lang="en-GB" sz="9600" i="0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600" i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i="0" dirty="0" err="1">
                <a:solidFill>
                  <a:srgbClr val="FF0000"/>
                </a:solidFill>
              </a:rPr>
              <a:t>Překlad</a:t>
            </a:r>
            <a:r>
              <a:rPr lang="en-GB" sz="9600" i="0" dirty="0">
                <a:solidFill>
                  <a:srgbClr val="FF0000"/>
                </a:solidFill>
              </a:rPr>
              <a:t>: </a:t>
            </a:r>
            <a:r>
              <a:rPr lang="cs-CZ" sz="9600" i="1" dirty="0">
                <a:solidFill>
                  <a:srgbClr val="FF0000"/>
                </a:solidFill>
              </a:rPr>
              <a:t>Er stond een man en een vrouw te zoenen. </a:t>
            </a:r>
            <a:r>
              <a:rPr lang="cs-CZ" sz="9600" b="1" i="1" dirty="0">
                <a:solidFill>
                  <a:srgbClr val="FF0000"/>
                </a:solidFill>
              </a:rPr>
              <a:t>Het stelletje </a:t>
            </a:r>
            <a:r>
              <a:rPr lang="cs-CZ" sz="9600" i="1" dirty="0">
                <a:solidFill>
                  <a:srgbClr val="FF0000"/>
                </a:solidFill>
              </a:rPr>
              <a:t>stond direct voor de ingang.</a:t>
            </a:r>
            <a:r>
              <a:rPr lang="en-GB" sz="9600" i="1" dirty="0">
                <a:solidFill>
                  <a:srgbClr val="FF0000"/>
                </a:solidFill>
              </a:rPr>
              <a:t> – </a:t>
            </a:r>
            <a:r>
              <a:rPr lang="en-GB" sz="9600" i="1" dirty="0" err="1">
                <a:solidFill>
                  <a:srgbClr val="FF0000"/>
                </a:solidFill>
              </a:rPr>
              <a:t>Nějaká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1" dirty="0" err="1">
                <a:solidFill>
                  <a:srgbClr val="FF0000"/>
                </a:solidFill>
              </a:rPr>
              <a:t>žena</a:t>
            </a:r>
            <a:r>
              <a:rPr lang="en-GB" sz="9600" i="1" dirty="0">
                <a:solidFill>
                  <a:srgbClr val="FF0000"/>
                </a:solidFill>
              </a:rPr>
              <a:t> a </a:t>
            </a:r>
            <a:r>
              <a:rPr lang="en-GB" sz="9600" i="1" dirty="0" err="1">
                <a:solidFill>
                  <a:srgbClr val="FF0000"/>
                </a:solidFill>
              </a:rPr>
              <a:t>můž</a:t>
            </a:r>
            <a:r>
              <a:rPr lang="en-GB" sz="9600" i="1" dirty="0">
                <a:solidFill>
                  <a:srgbClr val="FF0000"/>
                </a:solidFill>
              </a:rPr>
              <a:t> se tam </a:t>
            </a:r>
            <a:r>
              <a:rPr lang="en-GB" sz="9600" i="1" dirty="0" err="1">
                <a:solidFill>
                  <a:srgbClr val="FF0000"/>
                </a:solidFill>
              </a:rPr>
              <a:t>líbali</a:t>
            </a:r>
            <a:r>
              <a:rPr lang="en-GB" sz="9600" i="1" dirty="0">
                <a:solidFill>
                  <a:srgbClr val="FF0000"/>
                </a:solidFill>
              </a:rPr>
              <a:t>. </a:t>
            </a:r>
            <a:r>
              <a:rPr lang="en-GB" sz="9600" b="1" i="1" dirty="0">
                <a:solidFill>
                  <a:srgbClr val="FF0000"/>
                </a:solidFill>
              </a:rPr>
              <a:t>Ten </a:t>
            </a:r>
            <a:r>
              <a:rPr lang="en-GB" sz="9600" b="1" i="1" dirty="0" err="1">
                <a:solidFill>
                  <a:srgbClr val="FF0000"/>
                </a:solidFill>
              </a:rPr>
              <a:t>páreček</a:t>
            </a:r>
            <a:r>
              <a:rPr lang="en-GB" sz="9600" b="1" i="1" dirty="0">
                <a:solidFill>
                  <a:srgbClr val="FF0000"/>
                </a:solidFill>
              </a:rPr>
              <a:t> </a:t>
            </a:r>
            <a:r>
              <a:rPr lang="en-GB" sz="9600" i="1" dirty="0" err="1">
                <a:solidFill>
                  <a:srgbClr val="FF0000"/>
                </a:solidFill>
              </a:rPr>
              <a:t>stál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1" dirty="0" err="1">
                <a:solidFill>
                  <a:srgbClr val="FF0000"/>
                </a:solidFill>
              </a:rPr>
              <a:t>přímo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1" dirty="0" err="1">
                <a:solidFill>
                  <a:srgbClr val="FF0000"/>
                </a:solidFill>
              </a:rPr>
              <a:t>před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1" dirty="0" err="1">
                <a:solidFill>
                  <a:srgbClr val="FF0000"/>
                </a:solidFill>
              </a:rPr>
              <a:t>vchodem</a:t>
            </a:r>
            <a:r>
              <a:rPr lang="en-GB" sz="9600" i="1" dirty="0">
                <a:solidFill>
                  <a:srgbClr val="FF0000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9600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sz="9600" b="0" i="0" dirty="0">
                <a:solidFill>
                  <a:srgbClr val="FF0000"/>
                </a:solidFill>
              </a:rPr>
              <a:t>3. </a:t>
            </a:r>
            <a:r>
              <a:rPr lang="cs-CZ" sz="9600" b="1" dirty="0"/>
              <a:t>Katafora</a:t>
            </a:r>
            <a:r>
              <a:rPr lang="en-GB" sz="9600" b="1" dirty="0"/>
              <a:t> je </a:t>
            </a:r>
            <a:r>
              <a:rPr lang="en-GB" sz="9600" b="1" dirty="0" err="1"/>
              <a:t>zjednodušeně</a:t>
            </a:r>
            <a:r>
              <a:rPr lang="en-GB" sz="9600" b="1" dirty="0"/>
              <a:t> </a:t>
            </a:r>
            <a:r>
              <a:rPr lang="en-GB" sz="9600" b="1" dirty="0" err="1"/>
              <a:t>řečeno</a:t>
            </a:r>
            <a:r>
              <a:rPr lang="en-GB" sz="9600" b="1" dirty="0"/>
              <a:t> </a:t>
            </a:r>
            <a:r>
              <a:rPr lang="en-GB" sz="9600" b="1" dirty="0" err="1"/>
              <a:t>opak</a:t>
            </a:r>
            <a:r>
              <a:rPr lang="en-GB" sz="9600" b="1" dirty="0"/>
              <a:t> </a:t>
            </a:r>
            <a:r>
              <a:rPr lang="en-GB" sz="9600" b="1" dirty="0" err="1"/>
              <a:t>anafory</a:t>
            </a:r>
            <a:r>
              <a:rPr lang="en-GB" sz="9600" b="1" dirty="0"/>
              <a:t>. </a:t>
            </a:r>
            <a:r>
              <a:rPr lang="en-GB" sz="9600" b="1" dirty="0" err="1"/>
              <a:t>Substantivum</a:t>
            </a:r>
            <a:r>
              <a:rPr lang="en-GB" sz="9600" b="1" dirty="0"/>
              <a:t> je </a:t>
            </a:r>
            <a:r>
              <a:rPr lang="en-GB" sz="9600" b="1" dirty="0" err="1"/>
              <a:t>určeno</a:t>
            </a:r>
            <a:r>
              <a:rPr lang="en-GB" sz="9600" b="1" dirty="0"/>
              <a:t> </a:t>
            </a:r>
            <a:r>
              <a:rPr lang="cs-CZ" sz="9600" b="1" dirty="0"/>
              <a:t>postmodifikac</a:t>
            </a:r>
            <a:r>
              <a:rPr lang="en-GB" sz="9600" b="1" dirty="0"/>
              <a:t>í (</a:t>
            </a:r>
            <a:r>
              <a:rPr lang="en-GB" sz="9600" b="1" dirty="0" err="1"/>
              <a:t>přesné</a:t>
            </a:r>
            <a:r>
              <a:rPr lang="en-GB" sz="9600" b="1" dirty="0"/>
              <a:t> </a:t>
            </a:r>
            <a:r>
              <a:rPr lang="en-GB" sz="9600" b="1" dirty="0" err="1"/>
              <a:t>určení</a:t>
            </a:r>
            <a:r>
              <a:rPr lang="en-GB" sz="9600" b="1" dirty="0"/>
              <a:t> </a:t>
            </a:r>
            <a:r>
              <a:rPr lang="en-GB" sz="9600" b="1" dirty="0" err="1"/>
              <a:t>příchází</a:t>
            </a:r>
            <a:r>
              <a:rPr lang="en-GB" sz="9600" b="1" dirty="0"/>
              <a:t> po </a:t>
            </a:r>
            <a:r>
              <a:rPr lang="en-GB" sz="9600" b="1" dirty="0" err="1"/>
              <a:t>samotném</a:t>
            </a:r>
            <a:r>
              <a:rPr lang="en-GB" sz="9600" b="1" dirty="0"/>
              <a:t> substantive), </a:t>
            </a:r>
            <a:r>
              <a:rPr lang="en-GB" sz="9600" b="1" dirty="0" err="1"/>
              <a:t>často</a:t>
            </a:r>
            <a:r>
              <a:rPr lang="en-GB" sz="9600" b="1" dirty="0"/>
              <a:t> </a:t>
            </a:r>
            <a:r>
              <a:rPr lang="en-GB" sz="9600" b="1" dirty="0" err="1"/>
              <a:t>věty</a:t>
            </a:r>
            <a:r>
              <a:rPr lang="en-GB" sz="9600" b="1" dirty="0"/>
              <a:t> </a:t>
            </a:r>
            <a:r>
              <a:rPr lang="en-GB" sz="9600" b="1" dirty="0" err="1"/>
              <a:t>vztažné</a:t>
            </a:r>
            <a:r>
              <a:rPr lang="en-GB" sz="9600" b="1" dirty="0"/>
              <a:t>, </a:t>
            </a:r>
            <a:r>
              <a:rPr lang="en-GB" sz="9600" b="1" dirty="0" err="1"/>
              <a:t>doplnění</a:t>
            </a:r>
            <a:r>
              <a:rPr lang="en-GB" sz="9600" b="1" dirty="0"/>
              <a:t>, </a:t>
            </a:r>
            <a:r>
              <a:rPr lang="en-GB" sz="9600" b="1" dirty="0" err="1"/>
              <a:t>opis</a:t>
            </a:r>
            <a:r>
              <a:rPr lang="en-GB" sz="9600" b="1" dirty="0"/>
              <a:t> s </a:t>
            </a:r>
            <a:r>
              <a:rPr lang="en-GB" sz="9600" b="1" dirty="0" err="1"/>
              <a:t>předložkou</a:t>
            </a:r>
            <a:r>
              <a:rPr lang="en-GB" sz="9600" b="1" dirty="0"/>
              <a:t> “van”, </a:t>
            </a:r>
            <a:r>
              <a:rPr lang="en-GB" sz="9600" b="1" dirty="0" err="1"/>
              <a:t>aj</a:t>
            </a:r>
            <a:r>
              <a:rPr lang="en-GB" sz="9600" b="1" dirty="0"/>
              <a:t>…</a:t>
            </a:r>
            <a:r>
              <a:rPr lang="cs-CZ" sz="9600" b="1" dirty="0"/>
              <a:t> </a:t>
            </a:r>
            <a:endParaRPr lang="en-GB" sz="9600" b="1" dirty="0"/>
          </a:p>
          <a:p>
            <a:pPr>
              <a:buFontTx/>
              <a:buNone/>
            </a:pPr>
            <a:endParaRPr lang="en-GB" sz="9600" b="1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sz="9600" i="1" dirty="0">
                <a:solidFill>
                  <a:srgbClr val="FF0000"/>
                </a:solidFill>
              </a:rPr>
              <a:t>Hier is </a:t>
            </a:r>
            <a:r>
              <a:rPr lang="cs-CZ" sz="9600" i="1" u="sng" dirty="0">
                <a:solidFill>
                  <a:srgbClr val="FF0000"/>
                </a:solidFill>
              </a:rPr>
              <a:t>het boek dat </a:t>
            </a:r>
            <a:r>
              <a:rPr lang="cs-CZ" sz="9600" i="1" dirty="0">
                <a:solidFill>
                  <a:srgbClr val="FF0000"/>
                </a:solidFill>
              </a:rPr>
              <a:t>je moet lezen.</a:t>
            </a:r>
            <a:endParaRPr lang="en-GB" sz="9600"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sz="9600" i="1" dirty="0">
                <a:solidFill>
                  <a:srgbClr val="FF0000"/>
                </a:solidFill>
              </a:rPr>
              <a:t>De lezing die we vanavond hebben, gaat over referentie.</a:t>
            </a:r>
            <a:r>
              <a:rPr lang="en-GB" sz="9600" i="1" dirty="0">
                <a:solidFill>
                  <a:srgbClr val="FF0000"/>
                </a:solidFill>
              </a:rPr>
              <a:t> </a:t>
            </a:r>
            <a:r>
              <a:rPr lang="en-GB" sz="9600" i="0" dirty="0">
                <a:solidFill>
                  <a:srgbClr val="FF0000"/>
                </a:solidFill>
              </a:rPr>
              <a:t>(</a:t>
            </a:r>
            <a:r>
              <a:rPr lang="en-GB" sz="9600" i="0" dirty="0" err="1">
                <a:solidFill>
                  <a:srgbClr val="FF0000"/>
                </a:solidFill>
              </a:rPr>
              <a:t>přednáška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kterou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dnes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večer</a:t>
            </a:r>
            <a:r>
              <a:rPr lang="en-GB" sz="9600" i="0" dirty="0">
                <a:solidFill>
                  <a:srgbClr val="FF0000"/>
                </a:solidFill>
              </a:rPr>
              <a:t> </a:t>
            </a:r>
            <a:r>
              <a:rPr lang="en-GB" sz="9600" i="0" dirty="0" err="1">
                <a:solidFill>
                  <a:srgbClr val="FF0000"/>
                </a:solidFill>
              </a:rPr>
              <a:t>máme</a:t>
            </a:r>
            <a:r>
              <a:rPr lang="en-GB" sz="9600" i="0" dirty="0">
                <a:solidFill>
                  <a:srgbClr val="FF0000"/>
                </a:solidFill>
              </a:rPr>
              <a:t>, </a:t>
            </a:r>
            <a:r>
              <a:rPr lang="en-GB" sz="9600" i="0" dirty="0" err="1">
                <a:solidFill>
                  <a:srgbClr val="FF0000"/>
                </a:solidFill>
              </a:rPr>
              <a:t>bude</a:t>
            </a:r>
            <a:r>
              <a:rPr lang="en-GB" sz="9600" i="0" dirty="0">
                <a:solidFill>
                  <a:srgbClr val="FF0000"/>
                </a:solidFill>
              </a:rPr>
              <a:t> o reference)</a:t>
            </a:r>
          </a:p>
          <a:p>
            <a:pPr>
              <a:buFontTx/>
              <a:buNone/>
            </a:pPr>
            <a:endParaRPr lang="cs-CZ" sz="9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9600" i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16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err="1"/>
              <a:t>Překlad</a:t>
            </a:r>
            <a:r>
              <a:rPr lang="en-GB" dirty="0"/>
              <a:t>:</a:t>
            </a:r>
          </a:p>
          <a:p>
            <a:endParaRPr lang="en-GB" sz="1200" dirty="0"/>
          </a:p>
          <a:p>
            <a:pPr marL="228600" indent="-228600">
              <a:buAutoNum type="arabicPeriod"/>
            </a:pPr>
            <a:r>
              <a:rPr lang="cs-CZ" sz="1200" u="sng" dirty="0"/>
              <a:t>první zmí</a:t>
            </a:r>
            <a:r>
              <a:rPr lang="en-GB" sz="1200" u="sng" dirty="0" err="1"/>
              <a:t>nka</a:t>
            </a:r>
            <a:r>
              <a:rPr lang="en-GB" sz="1200" u="sng" dirty="0"/>
              <a:t>.</a:t>
            </a:r>
          </a:p>
          <a:p>
            <a:pPr marL="0" indent="0">
              <a:buNone/>
            </a:pPr>
            <a:endParaRPr lang="en-GB" sz="1200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FF0000"/>
                </a:solidFill>
              </a:rPr>
              <a:t>Ik heb </a:t>
            </a:r>
            <a:r>
              <a:rPr lang="cs-CZ" sz="1200" i="1" u="sng" dirty="0">
                <a:solidFill>
                  <a:srgbClr val="FF0000"/>
                </a:solidFill>
              </a:rPr>
              <a:t>een leuk meisje </a:t>
            </a:r>
            <a:r>
              <a:rPr lang="cs-CZ" sz="1200" i="1" dirty="0">
                <a:solidFill>
                  <a:srgbClr val="FF0000"/>
                </a:solidFill>
              </a:rPr>
              <a:t>ontmoet.</a:t>
            </a:r>
            <a:r>
              <a:rPr lang="en-GB" sz="1200" i="1" dirty="0">
                <a:solidFill>
                  <a:srgbClr val="FF0000"/>
                </a:solidFill>
              </a:rPr>
              <a:t> 	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Potkal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jsem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jdnu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hezkou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holku</a:t>
            </a:r>
            <a:r>
              <a:rPr lang="en-GB" sz="1200" i="1" dirty="0">
                <a:solidFill>
                  <a:srgbClr val="FF0000"/>
                </a:solidFill>
              </a:rPr>
              <a:t>.</a:t>
            </a:r>
          </a:p>
          <a:p>
            <a:pPr marL="0" indent="0" algn="l" defTabSz="914400" rtl="0" eaLnBrk="1" latinLnBrk="0" hangingPunct="1">
              <a:buNone/>
            </a:pPr>
            <a:r>
              <a:rPr lang="cs-CZ" sz="1200" i="1" dirty="0">
                <a:solidFill>
                  <a:srgbClr val="FF0000"/>
                </a:solidFill>
              </a:rPr>
              <a:t>Piet heeft </a:t>
            </a:r>
            <a:r>
              <a:rPr lang="cs-CZ" sz="1200" i="1" u="sng" dirty="0">
                <a:solidFill>
                  <a:srgbClr val="FF0000"/>
                </a:solidFill>
              </a:rPr>
              <a:t>een cadeau </a:t>
            </a:r>
            <a:r>
              <a:rPr lang="cs-CZ" sz="1200" i="1" dirty="0">
                <a:solidFill>
                  <a:srgbClr val="FF0000"/>
                </a:solidFill>
              </a:rPr>
              <a:t>gekregen.</a:t>
            </a:r>
            <a:r>
              <a:rPr lang="en-GB" sz="1200" i="1" dirty="0">
                <a:solidFill>
                  <a:srgbClr val="FF0000"/>
                </a:solidFill>
              </a:rPr>
              <a:t>	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Petr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dostal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dárek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i="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FF0000"/>
                </a:solidFill>
              </a:rPr>
              <a:t>Ze hebben </a:t>
            </a:r>
            <a:r>
              <a:rPr lang="cs-CZ" sz="1200" i="1" u="sng" dirty="0">
                <a:solidFill>
                  <a:srgbClr val="FF0000"/>
                </a:solidFill>
              </a:rPr>
              <a:t>een nieuw hond </a:t>
            </a:r>
            <a:r>
              <a:rPr lang="cs-CZ" sz="1200" i="1" dirty="0">
                <a:solidFill>
                  <a:srgbClr val="FF0000"/>
                </a:solidFill>
              </a:rPr>
              <a:t>gekocht.</a:t>
            </a:r>
            <a:r>
              <a:rPr lang="en-GB" sz="1200" i="1" dirty="0">
                <a:solidFill>
                  <a:srgbClr val="FF0000"/>
                </a:solidFill>
              </a:rPr>
              <a:t>	</a:t>
            </a:r>
            <a:r>
              <a:rPr lang="en-GB" sz="1200" i="0" dirty="0" err="1">
                <a:solidFill>
                  <a:srgbClr val="FF0000"/>
                </a:solidFill>
              </a:rPr>
              <a:t>Koupili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si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nového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psa.</a:t>
            </a:r>
            <a:endParaRPr lang="cs-CZ" sz="1200" i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200" i="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1200" dirty="0"/>
              <a:t>2. </a:t>
            </a:r>
            <a:r>
              <a:rPr lang="cs-CZ" sz="1200" u="sng" dirty="0"/>
              <a:t>více možných referent</a:t>
            </a:r>
            <a:r>
              <a:rPr lang="en-GB" sz="1200" u="sng" dirty="0"/>
              <a:t>ů </a:t>
            </a:r>
            <a:r>
              <a:rPr lang="en-GB" sz="1200" u="none" dirty="0"/>
              <a:t>– </a:t>
            </a:r>
            <a:r>
              <a:rPr lang="en-GB" sz="1200" u="none" dirty="0" err="1"/>
              <a:t>máme</a:t>
            </a:r>
            <a:r>
              <a:rPr lang="en-GB" sz="1200" u="none" dirty="0"/>
              <a:t> </a:t>
            </a:r>
            <a:r>
              <a:rPr lang="en-GB" sz="1200" u="none" dirty="0" err="1"/>
              <a:t>výběr</a:t>
            </a:r>
            <a:r>
              <a:rPr lang="en-GB" sz="1200" u="none" dirty="0"/>
              <a:t> z vice </a:t>
            </a:r>
            <a:r>
              <a:rPr lang="en-GB" sz="1200" u="none" dirty="0" err="1"/>
              <a:t>možností</a:t>
            </a:r>
            <a:r>
              <a:rPr lang="en-GB" sz="1200" u="none" dirty="0"/>
              <a:t>, proto </a:t>
            </a:r>
            <a:r>
              <a:rPr lang="en-GB" sz="1200" u="none" dirty="0" err="1"/>
              <a:t>člen</a:t>
            </a:r>
            <a:r>
              <a:rPr lang="en-GB" sz="1200" u="none" dirty="0"/>
              <a:t> </a:t>
            </a:r>
            <a:r>
              <a:rPr lang="en-GB" sz="1200" u="none" dirty="0" err="1"/>
              <a:t>neučitý</a:t>
            </a:r>
            <a:r>
              <a:rPr lang="en-GB" sz="1200" u="none" dirty="0"/>
              <a:t> (</a:t>
            </a:r>
            <a:r>
              <a:rPr lang="en-GB" sz="1200" u="none" dirty="0" err="1"/>
              <a:t>není</a:t>
            </a:r>
            <a:r>
              <a:rPr lang="en-GB" sz="1200" u="none" dirty="0"/>
              <a:t> </a:t>
            </a:r>
            <a:r>
              <a:rPr lang="en-GB" sz="1200" u="none" dirty="0" err="1"/>
              <a:t>jedna</a:t>
            </a:r>
            <a:r>
              <a:rPr lang="en-GB" sz="1200" u="none" dirty="0"/>
              <a:t> </a:t>
            </a:r>
            <a:r>
              <a:rPr lang="en-GB" sz="1200" u="none" dirty="0" err="1"/>
              <a:t>jasná</a:t>
            </a:r>
            <a:r>
              <a:rPr lang="en-GB" sz="1200" u="none" dirty="0"/>
              <a:t> </a:t>
            </a:r>
            <a:r>
              <a:rPr lang="en-GB" sz="1200" u="none" dirty="0" err="1"/>
              <a:t>možnost</a:t>
            </a:r>
            <a:r>
              <a:rPr lang="en-GB" sz="1200" u="none" dirty="0"/>
              <a:t>, </a:t>
            </a:r>
            <a:r>
              <a:rPr lang="en-GB" sz="1200" u="none" dirty="0" err="1"/>
              <a:t>tedy</a:t>
            </a:r>
            <a:r>
              <a:rPr lang="en-GB" sz="1200" u="none" dirty="0"/>
              <a:t> </a:t>
            </a:r>
            <a:r>
              <a:rPr lang="en-GB" sz="1200" u="none" dirty="0" err="1"/>
              <a:t>přesně</a:t>
            </a:r>
            <a:r>
              <a:rPr lang="en-GB" sz="1200" u="none" dirty="0"/>
              <a:t> </a:t>
            </a:r>
            <a:r>
              <a:rPr lang="en-GB" sz="1200" u="none" dirty="0" err="1"/>
              <a:t>určená</a:t>
            </a:r>
            <a:r>
              <a:rPr lang="en-GB" sz="1200" u="none" dirty="0"/>
              <a:t>)</a:t>
            </a:r>
            <a:endParaRPr lang="cs-CZ" sz="1200" u="none" dirty="0"/>
          </a:p>
          <a:p>
            <a:pPr marL="0" indent="0">
              <a:buNone/>
            </a:pPr>
            <a:r>
              <a:rPr lang="cs-CZ" sz="1200" dirty="0"/>
              <a:t>		</a:t>
            </a:r>
            <a:r>
              <a:rPr lang="cs-CZ" sz="1200" i="1" dirty="0">
                <a:solidFill>
                  <a:srgbClr val="FF0000"/>
                </a:solidFill>
              </a:rPr>
              <a:t>  </a:t>
            </a:r>
            <a:endParaRPr lang="en-GB" sz="1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FF0000"/>
                </a:solidFill>
              </a:rPr>
              <a:t>Ik wil </a:t>
            </a:r>
            <a:r>
              <a:rPr lang="cs-CZ" sz="1200" i="1" u="sng" dirty="0">
                <a:solidFill>
                  <a:srgbClr val="FF0000"/>
                </a:solidFill>
              </a:rPr>
              <a:t>een trein </a:t>
            </a:r>
            <a:r>
              <a:rPr lang="cs-CZ" sz="1200" i="1" dirty="0">
                <a:solidFill>
                  <a:srgbClr val="FF0000"/>
                </a:solidFill>
              </a:rPr>
              <a:t>naar Praag nemen.</a:t>
            </a:r>
            <a:r>
              <a:rPr lang="en-GB" sz="1200" i="1" dirty="0">
                <a:solidFill>
                  <a:srgbClr val="FF0000"/>
                </a:solidFill>
              </a:rPr>
              <a:t>	</a:t>
            </a:r>
            <a:r>
              <a:rPr lang="en-GB" sz="1200" i="0" dirty="0" err="1">
                <a:solidFill>
                  <a:srgbClr val="FF0000"/>
                </a:solidFill>
              </a:rPr>
              <a:t>Chci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jen</a:t>
            </a:r>
            <a:r>
              <a:rPr lang="en-GB" sz="1200" i="0" dirty="0">
                <a:solidFill>
                  <a:srgbClr val="FF0000"/>
                </a:solidFill>
              </a:rPr>
              <a:t> do </a:t>
            </a:r>
            <a:r>
              <a:rPr lang="en-GB" sz="1200" i="0" dirty="0" err="1">
                <a:solidFill>
                  <a:srgbClr val="FF0000"/>
                </a:solidFill>
              </a:rPr>
              <a:t>Prahy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vlakem</a:t>
            </a:r>
            <a:r>
              <a:rPr lang="en-GB" sz="1200" i="0" dirty="0">
                <a:solidFill>
                  <a:srgbClr val="FF0000"/>
                </a:solidFill>
              </a:rPr>
              <a:t>.  (</a:t>
            </a:r>
            <a:r>
              <a:rPr lang="en-GB" sz="1200" i="0" dirty="0" err="1">
                <a:solidFill>
                  <a:srgbClr val="FF0000"/>
                </a:solidFill>
              </a:rPr>
              <a:t>vlak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presně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nespecifikuji</a:t>
            </a:r>
            <a:r>
              <a:rPr lang="en-GB" sz="1200" i="0" dirty="0">
                <a:solidFill>
                  <a:srgbClr val="FF0000"/>
                </a:solidFill>
              </a:rPr>
              <a:t>, je </a:t>
            </a:r>
            <a:r>
              <a:rPr lang="en-GB" sz="1200" i="0" dirty="0" err="1">
                <a:solidFill>
                  <a:srgbClr val="FF0000"/>
                </a:solidFill>
              </a:rPr>
              <a:t>jistě</a:t>
            </a:r>
            <a:r>
              <a:rPr lang="en-GB" sz="1200" i="0" dirty="0">
                <a:solidFill>
                  <a:srgbClr val="FF0000"/>
                </a:solidFill>
              </a:rPr>
              <a:t> vice </a:t>
            </a:r>
            <a:r>
              <a:rPr lang="en-GB" sz="1200" i="0" dirty="0" err="1">
                <a:solidFill>
                  <a:srgbClr val="FF0000"/>
                </a:solidFill>
              </a:rPr>
              <a:t>možností</a:t>
            </a:r>
            <a:r>
              <a:rPr lang="en-GB" sz="1200" i="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GB" sz="1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200" i="1" dirty="0">
                <a:solidFill>
                  <a:srgbClr val="FF0000"/>
                </a:solidFill>
              </a:rPr>
              <a:t>			</a:t>
            </a:r>
            <a:r>
              <a:rPr lang="en-GB" sz="1200" i="0" dirty="0">
                <a:solidFill>
                  <a:srgbClr val="FF0000"/>
                </a:solidFill>
              </a:rPr>
              <a:t>POZOR: </a:t>
            </a:r>
            <a:r>
              <a:rPr lang="en-GB" sz="1200" i="0" dirty="0" err="1">
                <a:solidFill>
                  <a:srgbClr val="FF0000"/>
                </a:solidFill>
              </a:rPr>
              <a:t>pokud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mluvím</a:t>
            </a:r>
            <a:r>
              <a:rPr lang="en-GB" sz="1200" i="0" dirty="0">
                <a:solidFill>
                  <a:srgbClr val="FF0000"/>
                </a:solidFill>
              </a:rPr>
              <a:t> o </a:t>
            </a:r>
            <a:r>
              <a:rPr lang="en-GB" sz="1200" i="0" dirty="0" err="1">
                <a:solidFill>
                  <a:srgbClr val="FF0000"/>
                </a:solidFill>
              </a:rPr>
              <a:t>typu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dopravy</a:t>
            </a:r>
            <a:r>
              <a:rPr lang="en-GB" sz="1200" i="0" dirty="0">
                <a:solidFill>
                  <a:srgbClr val="FF0000"/>
                </a:solidFill>
              </a:rPr>
              <a:t>, </a:t>
            </a:r>
            <a:r>
              <a:rPr lang="en-GB" sz="1200" i="0" dirty="0" err="1">
                <a:solidFill>
                  <a:srgbClr val="FF0000"/>
                </a:solidFill>
              </a:rPr>
              <a:t>používá</a:t>
            </a:r>
            <a:r>
              <a:rPr lang="en-GB" sz="1200" i="0" dirty="0">
                <a:solidFill>
                  <a:srgbClr val="FF0000"/>
                </a:solidFill>
              </a:rPr>
              <a:t> se “met de </a:t>
            </a:r>
            <a:r>
              <a:rPr lang="en-GB" sz="1200" i="0" dirty="0" err="1">
                <a:solidFill>
                  <a:srgbClr val="FF0000"/>
                </a:solidFill>
              </a:rPr>
              <a:t>trein</a:t>
            </a:r>
            <a:r>
              <a:rPr lang="en-GB" sz="1200" i="0" dirty="0">
                <a:solidFill>
                  <a:srgbClr val="FF0000"/>
                </a:solidFill>
              </a:rPr>
              <a:t> / met de bus, met de auto”, </a:t>
            </a:r>
            <a:r>
              <a:rPr lang="en-GB" sz="1200" i="0" dirty="0" err="1">
                <a:solidFill>
                  <a:srgbClr val="FF0000"/>
                </a:solidFill>
              </a:rPr>
              <a:t>zde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jde</a:t>
            </a:r>
            <a:r>
              <a:rPr lang="en-GB" sz="1200" i="0" dirty="0">
                <a:solidFill>
                  <a:srgbClr val="FF0000"/>
                </a:solidFill>
              </a:rPr>
              <a:t> o </a:t>
            </a:r>
            <a:r>
              <a:rPr lang="en-GB" sz="1200" i="0" dirty="0" err="1">
                <a:solidFill>
                  <a:srgbClr val="FF0000"/>
                </a:solidFill>
              </a:rPr>
              <a:t>frázi</a:t>
            </a:r>
            <a:r>
              <a:rPr lang="en-GB" sz="1200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1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200" i="1" dirty="0">
                <a:solidFill>
                  <a:srgbClr val="FF0000"/>
                </a:solidFill>
              </a:rPr>
              <a:t>We moeten </a:t>
            </a:r>
            <a:r>
              <a:rPr lang="cs-CZ" sz="1200" i="1" u="sng" dirty="0">
                <a:solidFill>
                  <a:srgbClr val="FF0000"/>
                </a:solidFill>
              </a:rPr>
              <a:t>een cadeau </a:t>
            </a:r>
            <a:r>
              <a:rPr lang="cs-CZ" sz="1200" i="1" dirty="0">
                <a:solidFill>
                  <a:srgbClr val="FF0000"/>
                </a:solidFill>
              </a:rPr>
              <a:t>voor Peit kiezen.</a:t>
            </a:r>
            <a:r>
              <a:rPr lang="en-GB" sz="1200" i="1" dirty="0">
                <a:solidFill>
                  <a:srgbClr val="FF0000"/>
                </a:solidFill>
              </a:rPr>
              <a:t>	</a:t>
            </a:r>
            <a:r>
              <a:rPr lang="en-GB" sz="1200" i="0" dirty="0" err="1">
                <a:solidFill>
                  <a:srgbClr val="FF0000"/>
                </a:solidFill>
              </a:rPr>
              <a:t>Musíme</a:t>
            </a:r>
            <a:r>
              <a:rPr lang="en-GB" sz="1200" i="0" dirty="0">
                <a:solidFill>
                  <a:srgbClr val="FF0000"/>
                </a:solidFill>
              </a:rPr>
              <a:t> pro Petra </a:t>
            </a:r>
            <a:r>
              <a:rPr lang="en-GB" sz="1200" i="0" dirty="0" err="1">
                <a:solidFill>
                  <a:srgbClr val="FF0000"/>
                </a:solidFill>
              </a:rPr>
              <a:t>vybrat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nějaký</a:t>
            </a:r>
            <a:r>
              <a:rPr lang="en-GB" sz="1200" i="0" dirty="0">
                <a:solidFill>
                  <a:srgbClr val="FF0000"/>
                </a:solidFill>
              </a:rPr>
              <a:t> </a:t>
            </a:r>
            <a:r>
              <a:rPr lang="en-GB" sz="1200" i="0" dirty="0" err="1">
                <a:solidFill>
                  <a:srgbClr val="FF0000"/>
                </a:solidFill>
              </a:rPr>
              <a:t>dárek</a:t>
            </a:r>
            <a:r>
              <a:rPr lang="en-GB" sz="1200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1200" i="1" dirty="0">
              <a:solidFill>
                <a:srgbClr val="FF0000"/>
              </a:solidFill>
            </a:endParaRPr>
          </a:p>
          <a:p>
            <a:pPr marL="0" indent="0" algn="l" defTabSz="914400" rtl="0" eaLnBrk="1" latinLnBrk="0" hangingPunct="1">
              <a:buNone/>
            </a:pPr>
            <a:r>
              <a:rPr lang="cs-CZ" sz="1200" i="1" dirty="0">
                <a:solidFill>
                  <a:srgbClr val="FF0000"/>
                </a:solidFill>
              </a:rPr>
              <a:t>Neem even </a:t>
            </a:r>
            <a:r>
              <a:rPr lang="cs-CZ" sz="1200" i="1" u="sng" dirty="0">
                <a:solidFill>
                  <a:srgbClr val="FF0000"/>
                </a:solidFill>
              </a:rPr>
              <a:t>een appel</a:t>
            </a:r>
            <a:r>
              <a:rPr lang="cs-CZ" sz="1200" i="1" dirty="0">
                <a:solidFill>
                  <a:srgbClr val="FF0000"/>
                </a:solidFill>
              </a:rPr>
              <a:t>.</a:t>
            </a:r>
            <a:r>
              <a:rPr lang="en-GB" sz="1200" i="1" dirty="0">
                <a:solidFill>
                  <a:srgbClr val="FF0000"/>
                </a:solidFill>
              </a:rPr>
              <a:t>		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Vem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jablko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 (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pravděpodobná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situace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v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košíku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misce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vice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jablek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 algn="l" defTabSz="914400" rtl="0" eaLnBrk="1" latinLnBrk="0" hangingPunct="1">
              <a:buNone/>
            </a:pP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		POZOR: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by v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misce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bylo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jablko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je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nutný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člen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určitý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Tohle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např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Zásadní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ilustrace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textům</a:t>
            </a:r>
            <a:r>
              <a:rPr lang="en-GB" sz="1200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atd</a:t>
            </a:r>
            <a:r>
              <a:rPr lang="en-GB" sz="1200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FontTx/>
              <a:buNone/>
            </a:pPr>
            <a:endParaRPr lang="en-GB" b="1" dirty="0"/>
          </a:p>
          <a:p>
            <a:pPr marL="0" indent="0">
              <a:buFontTx/>
              <a:buNone/>
            </a:pPr>
            <a:endParaRPr lang="en-GB" b="1" dirty="0"/>
          </a:p>
          <a:p>
            <a:pPr marL="0" indent="0">
              <a:buFontTx/>
              <a:buNone/>
            </a:pPr>
            <a:r>
              <a:rPr lang="en-GB" b="1" dirty="0" err="1"/>
              <a:t>Často</a:t>
            </a:r>
            <a:r>
              <a:rPr lang="en-GB" b="1" dirty="0"/>
              <a:t> se </a:t>
            </a:r>
            <a:r>
              <a:rPr lang="en-GB" b="1" dirty="0" err="1"/>
              <a:t>tento</a:t>
            </a:r>
            <a:r>
              <a:rPr lang="en-GB" b="1" dirty="0"/>
              <a:t> </a:t>
            </a:r>
            <a:r>
              <a:rPr lang="en-GB" b="1" dirty="0" err="1"/>
              <a:t>typ</a:t>
            </a:r>
            <a:r>
              <a:rPr lang="en-GB" b="1" dirty="0"/>
              <a:t> reference </a:t>
            </a:r>
            <a:r>
              <a:rPr lang="en-GB" b="1" dirty="0" err="1"/>
              <a:t>pojí</a:t>
            </a:r>
            <a:r>
              <a:rPr lang="en-GB" b="1" dirty="0"/>
              <a:t> s </a:t>
            </a:r>
            <a:r>
              <a:rPr lang="en-GB" b="1" dirty="0" err="1"/>
              <a:t>konstrukcí</a:t>
            </a:r>
            <a:r>
              <a:rPr lang="en-GB" b="1" dirty="0"/>
              <a:t> “</a:t>
            </a:r>
            <a:r>
              <a:rPr lang="en-GB" b="1" dirty="0" err="1"/>
              <a:t>Er</a:t>
            </a:r>
            <a:r>
              <a:rPr lang="en-GB" b="1" dirty="0"/>
              <a:t> is / </a:t>
            </a:r>
            <a:r>
              <a:rPr lang="en-GB" b="1" dirty="0" err="1"/>
              <a:t>er</a:t>
            </a:r>
            <a:r>
              <a:rPr lang="en-GB" b="1" dirty="0"/>
              <a:t> </a:t>
            </a:r>
            <a:r>
              <a:rPr lang="en-GB" b="1" dirty="0" err="1"/>
              <a:t>zijn</a:t>
            </a:r>
            <a:r>
              <a:rPr lang="en-GB" b="1" dirty="0"/>
              <a:t>...” – </a:t>
            </a:r>
            <a:r>
              <a:rPr lang="en-GB" b="1" dirty="0" err="1"/>
              <a:t>ekvivalent</a:t>
            </a:r>
            <a:r>
              <a:rPr lang="en-GB" b="1" dirty="0"/>
              <a:t> </a:t>
            </a:r>
            <a:r>
              <a:rPr lang="en-GB" b="1" dirty="0" err="1"/>
              <a:t>anglického</a:t>
            </a:r>
            <a:r>
              <a:rPr lang="en-GB" b="1" dirty="0"/>
              <a:t> “There is /are”, </a:t>
            </a:r>
            <a:r>
              <a:rPr lang="en-GB" b="1" dirty="0" err="1"/>
              <a:t>jde</a:t>
            </a:r>
            <a:r>
              <a:rPr lang="en-GB" b="1" dirty="0"/>
              <a:t> o </a:t>
            </a:r>
            <a:r>
              <a:rPr lang="en-GB" b="1" dirty="0" err="1"/>
              <a:t>existenciální</a:t>
            </a:r>
            <a:r>
              <a:rPr lang="en-GB" b="1" dirty="0"/>
              <a:t> </a:t>
            </a:r>
            <a:r>
              <a:rPr lang="en-GB" b="1" dirty="0" err="1"/>
              <a:t>konstrukci</a:t>
            </a:r>
            <a:r>
              <a:rPr lang="en-GB" b="1" dirty="0"/>
              <a:t> – </a:t>
            </a:r>
            <a:r>
              <a:rPr lang="en-GB" b="1" dirty="0" err="1"/>
              <a:t>vyjadřuje</a:t>
            </a:r>
            <a:r>
              <a:rPr lang="en-GB" b="1" dirty="0"/>
              <a:t>, </a:t>
            </a:r>
            <a:r>
              <a:rPr lang="en-GB" b="1" dirty="0" err="1"/>
              <a:t>že</a:t>
            </a:r>
            <a:r>
              <a:rPr lang="en-GB" b="1" dirty="0"/>
              <a:t> </a:t>
            </a:r>
            <a:r>
              <a:rPr lang="en-GB" b="1" dirty="0" err="1"/>
              <a:t>něco</a:t>
            </a:r>
            <a:r>
              <a:rPr lang="en-GB" b="1" dirty="0"/>
              <a:t> /</a:t>
            </a:r>
            <a:r>
              <a:rPr lang="en-GB" b="1" dirty="0" err="1"/>
              <a:t>někdo</a:t>
            </a:r>
            <a:r>
              <a:rPr lang="en-GB" b="1" dirty="0"/>
              <a:t> se </a:t>
            </a:r>
            <a:r>
              <a:rPr lang="en-GB" b="1" dirty="0" err="1"/>
              <a:t>někde</a:t>
            </a:r>
            <a:r>
              <a:rPr lang="en-GB" b="1" dirty="0"/>
              <a:t> </a:t>
            </a:r>
            <a:r>
              <a:rPr lang="en-GB" b="1" dirty="0" err="1"/>
              <a:t>nachází</a:t>
            </a:r>
            <a:r>
              <a:rPr lang="en-GB" b="1" dirty="0"/>
              <a:t> /</a:t>
            </a:r>
            <a:r>
              <a:rPr lang="en-GB" b="1" dirty="0" err="1"/>
              <a:t>existuje</a:t>
            </a:r>
            <a:r>
              <a:rPr lang="en-GB" b="1" dirty="0"/>
              <a:t>. </a:t>
            </a:r>
          </a:p>
          <a:p>
            <a:pPr marL="0" indent="0">
              <a:buFontTx/>
              <a:buNone/>
            </a:pPr>
            <a:endParaRPr lang="en-GB" b="1" dirty="0"/>
          </a:p>
          <a:p>
            <a:pPr marL="0" indent="0">
              <a:buFontTx/>
              <a:buNone/>
            </a:pPr>
            <a:r>
              <a:rPr lang="en-GB" b="0" i="1" dirty="0" err="1"/>
              <a:t>Er</a:t>
            </a:r>
            <a:r>
              <a:rPr lang="en-GB" b="0" i="1" dirty="0"/>
              <a:t> is </a:t>
            </a:r>
            <a:r>
              <a:rPr lang="en-GB" b="0" i="1" dirty="0" err="1"/>
              <a:t>een</a:t>
            </a:r>
            <a:r>
              <a:rPr lang="en-GB" b="0" i="1" dirty="0"/>
              <a:t> </a:t>
            </a:r>
            <a:r>
              <a:rPr lang="en-GB" b="0" i="1" dirty="0" err="1"/>
              <a:t>meisje</a:t>
            </a:r>
            <a:r>
              <a:rPr lang="en-GB" b="0" i="1" dirty="0"/>
              <a:t> in de </a:t>
            </a:r>
            <a:r>
              <a:rPr lang="en-GB" b="0" i="1" dirty="0" err="1"/>
              <a:t>tuin</a:t>
            </a:r>
            <a:r>
              <a:rPr lang="en-GB" b="0" i="1" dirty="0"/>
              <a:t>. – V </a:t>
            </a:r>
            <a:r>
              <a:rPr lang="en-GB" b="0" i="1" dirty="0" err="1"/>
              <a:t>zahradě</a:t>
            </a:r>
            <a:r>
              <a:rPr lang="en-GB" b="0" i="1" dirty="0"/>
              <a:t> je </a:t>
            </a:r>
            <a:r>
              <a:rPr lang="en-GB" b="0" i="1" dirty="0" err="1"/>
              <a:t>nějaká</a:t>
            </a:r>
            <a:r>
              <a:rPr lang="en-GB" b="0" i="1" dirty="0"/>
              <a:t> </a:t>
            </a:r>
            <a:r>
              <a:rPr lang="en-GB" b="0" i="1" dirty="0" err="1"/>
              <a:t>dívka</a:t>
            </a:r>
            <a:r>
              <a:rPr lang="en-GB" b="0" i="1" dirty="0"/>
              <a:t>.</a:t>
            </a:r>
          </a:p>
          <a:p>
            <a:pPr marL="0" indent="0">
              <a:buFontTx/>
              <a:buNone/>
            </a:pPr>
            <a:r>
              <a:rPr lang="en-GB" b="0" i="1" dirty="0" err="1"/>
              <a:t>Er</a:t>
            </a:r>
            <a:r>
              <a:rPr lang="en-GB" b="0" i="1" dirty="0"/>
              <a:t> </a:t>
            </a:r>
            <a:r>
              <a:rPr lang="en-GB" b="0" i="1" dirty="0" err="1"/>
              <a:t>staan</a:t>
            </a:r>
            <a:r>
              <a:rPr lang="en-GB" b="0" i="1" dirty="0"/>
              <a:t> </a:t>
            </a:r>
            <a:r>
              <a:rPr lang="en-GB" b="0" i="1" dirty="0" err="1"/>
              <a:t>drie</a:t>
            </a:r>
            <a:r>
              <a:rPr lang="en-GB" b="0" i="1" dirty="0"/>
              <a:t> </a:t>
            </a:r>
            <a:r>
              <a:rPr lang="en-GB" b="0" i="1" dirty="0" err="1"/>
              <a:t>studenten</a:t>
            </a:r>
            <a:r>
              <a:rPr lang="en-GB" b="0" i="1" dirty="0"/>
              <a:t> in de gang. – Na </a:t>
            </a:r>
            <a:r>
              <a:rPr lang="en-GB" b="0" i="1" dirty="0" err="1"/>
              <a:t>chodbě</a:t>
            </a:r>
            <a:r>
              <a:rPr lang="en-GB" b="0" i="1" dirty="0"/>
              <a:t> </a:t>
            </a:r>
            <a:r>
              <a:rPr lang="en-GB" b="0" i="1" dirty="0" err="1"/>
              <a:t>stojí</a:t>
            </a:r>
            <a:r>
              <a:rPr lang="en-GB" b="0" i="1" dirty="0"/>
              <a:t> </a:t>
            </a:r>
            <a:r>
              <a:rPr lang="en-GB" b="0" i="1" dirty="0" err="1"/>
              <a:t>tři</a:t>
            </a:r>
            <a:r>
              <a:rPr lang="en-GB" b="0" i="1" dirty="0"/>
              <a:t> </a:t>
            </a:r>
            <a:r>
              <a:rPr lang="en-GB" b="0" i="1" dirty="0" err="1"/>
              <a:t>studenti</a:t>
            </a:r>
            <a:r>
              <a:rPr lang="en-GB" b="0" i="1" dirty="0"/>
              <a:t>.</a:t>
            </a:r>
          </a:p>
          <a:p>
            <a:pPr marL="0" indent="0">
              <a:buFontTx/>
              <a:buNone/>
            </a:pPr>
            <a:r>
              <a:rPr lang="en-GB" b="0" i="1" dirty="0" err="1"/>
              <a:t>Er</a:t>
            </a:r>
            <a:r>
              <a:rPr lang="en-GB" b="0" i="1" dirty="0"/>
              <a:t> </a:t>
            </a:r>
            <a:r>
              <a:rPr lang="en-GB" b="0" i="1" dirty="0" err="1"/>
              <a:t>zijn</a:t>
            </a:r>
            <a:r>
              <a:rPr lang="en-GB" b="0" i="1" dirty="0"/>
              <a:t> </a:t>
            </a:r>
            <a:r>
              <a:rPr lang="en-GB" b="0" i="1" dirty="0" err="1"/>
              <a:t>veel</a:t>
            </a:r>
            <a:r>
              <a:rPr lang="en-GB" b="0" i="1" dirty="0"/>
              <a:t> </a:t>
            </a:r>
            <a:r>
              <a:rPr lang="en-GB" b="0" i="1" dirty="0" err="1"/>
              <a:t>problemen</a:t>
            </a:r>
            <a:r>
              <a:rPr lang="en-GB" b="0" i="1" dirty="0"/>
              <a:t>.  - </a:t>
            </a:r>
            <a:r>
              <a:rPr lang="en-GB" b="0" i="1" dirty="0" err="1"/>
              <a:t>Máme</a:t>
            </a:r>
            <a:r>
              <a:rPr lang="en-GB" b="0" i="1" dirty="0"/>
              <a:t> </a:t>
            </a:r>
            <a:r>
              <a:rPr lang="en-GB" b="0" i="1" dirty="0" err="1"/>
              <a:t>hodně</a:t>
            </a:r>
            <a:r>
              <a:rPr lang="en-GB" b="0" i="1" dirty="0"/>
              <a:t> </a:t>
            </a:r>
            <a:r>
              <a:rPr lang="en-GB" b="0" i="1" dirty="0" err="1"/>
              <a:t>problémů</a:t>
            </a:r>
            <a:r>
              <a:rPr lang="en-GB" b="0" i="1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1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Informace</a:t>
            </a:r>
            <a:r>
              <a:rPr lang="en-GB" b="0" dirty="0"/>
              <a:t> </a:t>
            </a:r>
            <a:r>
              <a:rPr lang="en-GB" b="0" dirty="0" err="1"/>
              <a:t>navíc</a:t>
            </a:r>
            <a:r>
              <a:rPr lang="en-GB" b="0" dirty="0"/>
              <a:t>, </a:t>
            </a:r>
            <a:r>
              <a:rPr lang="en-GB" b="0" dirty="0" err="1"/>
              <a:t>není</a:t>
            </a:r>
            <a:r>
              <a:rPr lang="en-GB" b="0" dirty="0"/>
              <a:t> </a:t>
            </a:r>
            <a:r>
              <a:rPr lang="en-GB" b="0" dirty="0" err="1"/>
              <a:t>třeba</a:t>
            </a:r>
            <a:r>
              <a:rPr lang="en-GB" b="0" dirty="0"/>
              <a:t> </a:t>
            </a:r>
            <a:r>
              <a:rPr lang="en-GB" b="0" dirty="0" err="1"/>
              <a:t>znát</a:t>
            </a:r>
            <a:r>
              <a:rPr lang="en-GB" b="0" dirty="0"/>
              <a:t>, </a:t>
            </a:r>
            <a:r>
              <a:rPr lang="en-GB" b="0" dirty="0" err="1"/>
              <a:t>jen</a:t>
            </a:r>
            <a:r>
              <a:rPr lang="en-GB" b="0" dirty="0"/>
              <a:t> pro </a:t>
            </a:r>
            <a:r>
              <a:rPr lang="en-GB" b="0" dirty="0" err="1"/>
              <a:t>doplnění</a:t>
            </a:r>
            <a:r>
              <a:rPr lang="en-GB" b="0" dirty="0"/>
              <a:t> a </a:t>
            </a:r>
            <a:r>
              <a:rPr lang="en-GB" b="0" dirty="0" err="1"/>
              <a:t>případně</a:t>
            </a:r>
            <a:r>
              <a:rPr lang="en-GB" b="0" dirty="0"/>
              <a:t> </a:t>
            </a:r>
            <a:r>
              <a:rPr lang="en-GB" b="0" dirty="0" err="1"/>
              <a:t>lepší</a:t>
            </a:r>
            <a:r>
              <a:rPr lang="en-GB" b="0" dirty="0"/>
              <a:t> </a:t>
            </a:r>
            <a:r>
              <a:rPr lang="en-GB" b="0" dirty="0" err="1"/>
              <a:t>pochopení</a:t>
            </a:r>
            <a:r>
              <a:rPr lang="en-GB" b="0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1.REFERENCE NEURČITÁ SPECIFICKÁ</a:t>
            </a:r>
            <a:r>
              <a:rPr lang="en-GB" dirty="0"/>
              <a:t>: </a:t>
            </a:r>
            <a:r>
              <a:rPr lang="cs-CZ" baseline="0" dirty="0"/>
              <a:t>zmíněna osoba/věc je </a:t>
            </a:r>
            <a:r>
              <a:rPr lang="en-GB" baseline="0" dirty="0" err="1"/>
              <a:t>často</a:t>
            </a:r>
            <a:r>
              <a:rPr lang="en-GB" baseline="0" dirty="0"/>
              <a:t> </a:t>
            </a:r>
            <a:r>
              <a:rPr lang="en-GB" baseline="0" dirty="0" err="1"/>
              <a:t>již</a:t>
            </a:r>
            <a:r>
              <a:rPr lang="en-GB" baseline="0" dirty="0"/>
              <a:t> </a:t>
            </a:r>
            <a:r>
              <a:rPr lang="cs-CZ" baseline="0" dirty="0"/>
              <a:t>známá</a:t>
            </a:r>
            <a:r>
              <a:rPr lang="en-GB" baseline="0" dirty="0"/>
              <a:t> / </a:t>
            </a:r>
            <a:r>
              <a:rPr lang="en-GB" baseline="0" dirty="0" err="1"/>
              <a:t>zaznamenaná</a:t>
            </a:r>
            <a:r>
              <a:rPr lang="en-GB" baseline="0" dirty="0"/>
              <a:t> u </a:t>
            </a:r>
            <a:r>
              <a:rPr lang="cs-CZ" baseline="0" dirty="0"/>
              <a:t>mluvčího, ale ještě ne </a:t>
            </a:r>
            <a:r>
              <a:rPr lang="en-GB" baseline="0" dirty="0"/>
              <a:t>u</a:t>
            </a:r>
            <a:r>
              <a:rPr lang="cs-CZ" baseline="0" dirty="0"/>
              <a:t> posluchače…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indent="0">
              <a:buNone/>
            </a:pPr>
            <a:r>
              <a:rPr lang="cs-CZ" dirty="0"/>
              <a:t>→</a:t>
            </a:r>
            <a:r>
              <a:rPr lang="en-GB" dirty="0"/>
              <a:t> po </a:t>
            </a:r>
            <a:r>
              <a:rPr lang="en-GB" dirty="0" err="1"/>
              <a:t>této</a:t>
            </a:r>
            <a:r>
              <a:rPr lang="en-GB" dirty="0"/>
              <a:t> reference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navazujeme</a:t>
            </a:r>
            <a:r>
              <a:rPr lang="en-GB" dirty="0"/>
              <a:t> </a:t>
            </a:r>
            <a:r>
              <a:rPr lang="cs-CZ" dirty="0"/>
              <a:t>anaforou: 	</a:t>
            </a:r>
            <a:r>
              <a:rPr lang="cs-CZ" i="1" dirty="0">
                <a:solidFill>
                  <a:srgbClr val="FF0000"/>
                </a:solidFill>
              </a:rPr>
              <a:t>Piet heeft </a:t>
            </a:r>
            <a:r>
              <a:rPr lang="cs-CZ" b="1" i="1" dirty="0">
                <a:solidFill>
                  <a:srgbClr val="FF0000"/>
                </a:solidFill>
              </a:rPr>
              <a:t>een nieuwe auto </a:t>
            </a:r>
            <a:r>
              <a:rPr lang="cs-CZ" i="1" dirty="0">
                <a:solidFill>
                  <a:srgbClr val="FF0000"/>
                </a:solidFill>
              </a:rPr>
              <a:t>gekocht.</a:t>
            </a:r>
            <a:r>
              <a:rPr lang="en-GB" i="1" dirty="0">
                <a:solidFill>
                  <a:srgbClr val="FF0000"/>
                </a:solidFill>
              </a:rPr>
              <a:t> -  </a:t>
            </a:r>
            <a:r>
              <a:rPr lang="cs-CZ" i="1" dirty="0">
                <a:solidFill>
                  <a:srgbClr val="FF0000"/>
                </a:solidFill>
              </a:rPr>
              <a:t>Maar </a:t>
            </a:r>
            <a:r>
              <a:rPr lang="cs-CZ" i="1" u="sng" dirty="0">
                <a:solidFill>
                  <a:srgbClr val="FF0000"/>
                </a:solidFill>
              </a:rPr>
              <a:t>de auto </a:t>
            </a:r>
            <a:r>
              <a:rPr lang="cs-CZ" i="1" dirty="0">
                <a:solidFill>
                  <a:srgbClr val="FF0000"/>
                </a:solidFill>
              </a:rPr>
              <a:t>was duur.</a:t>
            </a:r>
            <a:r>
              <a:rPr lang="en-GB" i="1" dirty="0">
                <a:solidFill>
                  <a:srgbClr val="FF0000"/>
                </a:solidFill>
              </a:rPr>
              <a:t>-  </a:t>
            </a:r>
            <a:r>
              <a:rPr lang="cs-CZ" i="1" dirty="0">
                <a:solidFill>
                  <a:srgbClr val="FF0000"/>
                </a:solidFill>
              </a:rPr>
              <a:t>Heb je </a:t>
            </a:r>
            <a:r>
              <a:rPr lang="cs-CZ" i="1" u="sng" dirty="0">
                <a:solidFill>
                  <a:srgbClr val="FF0000"/>
                </a:solidFill>
              </a:rPr>
              <a:t>hem</a:t>
            </a:r>
            <a:r>
              <a:rPr lang="cs-CZ" i="1" dirty="0">
                <a:solidFill>
                  <a:srgbClr val="FF0000"/>
                </a:solidFill>
              </a:rPr>
              <a:t> al gezien</a:t>
            </a:r>
            <a:r>
              <a:rPr lang="en-GB" i="1" dirty="0">
                <a:solidFill>
                  <a:srgbClr val="FF0000"/>
                </a:solidFill>
              </a:rPr>
              <a:t>? (hem = de auto)</a:t>
            </a:r>
            <a:endParaRPr lang="cs-CZ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2. NEURČITÁ NESPECIFICKÁ 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Ik wil graag </a:t>
            </a:r>
            <a:r>
              <a:rPr lang="cs-CZ" b="1" i="1" dirty="0">
                <a:solidFill>
                  <a:srgbClr val="FF0000"/>
                </a:solidFill>
              </a:rPr>
              <a:t>een nieuwe auto </a:t>
            </a:r>
            <a:r>
              <a:rPr lang="cs-CZ" i="1" dirty="0">
                <a:solidFill>
                  <a:srgbClr val="FF0000"/>
                </a:solidFill>
              </a:rPr>
              <a:t>kopen. </a:t>
            </a:r>
            <a:r>
              <a:rPr lang="en-GB" i="1" dirty="0">
                <a:solidFill>
                  <a:srgbClr val="FF0000"/>
                </a:solidFill>
              </a:rPr>
              <a:t>  </a:t>
            </a:r>
            <a:r>
              <a:rPr lang="cs-CZ" dirty="0"/>
              <a:t>→ </a:t>
            </a:r>
            <a:r>
              <a:rPr lang="en-GB" dirty="0"/>
              <a:t>POZOR: </a:t>
            </a:r>
            <a:r>
              <a:rPr lang="cs-CZ" dirty="0"/>
              <a:t>nelze odkazovat anaforou</a:t>
            </a:r>
            <a:r>
              <a:rPr lang="en-GB" dirty="0"/>
              <a:t> (</a:t>
            </a:r>
            <a:r>
              <a:rPr lang="en-GB" dirty="0" err="1"/>
              <a:t>člen</a:t>
            </a:r>
            <a:r>
              <a:rPr lang="en-GB" dirty="0"/>
              <a:t> de), </a:t>
            </a:r>
            <a:r>
              <a:rPr lang="en-GB" dirty="0" err="1"/>
              <a:t>jelikož</a:t>
            </a:r>
            <a:r>
              <a:rPr lang="en-GB" dirty="0"/>
              <a:t> I v </a:t>
            </a:r>
            <a:r>
              <a:rPr lang="en-GB" dirty="0" err="1"/>
              <a:t>následném</a:t>
            </a:r>
            <a:r>
              <a:rPr lang="en-GB" dirty="0"/>
              <a:t> </a:t>
            </a:r>
            <a:r>
              <a:rPr lang="en-GB" dirty="0" err="1"/>
              <a:t>odkazování</a:t>
            </a:r>
            <a:r>
              <a:rPr lang="en-GB" dirty="0"/>
              <a:t> auto stale </a:t>
            </a:r>
            <a:r>
              <a:rPr lang="en-GB" dirty="0" err="1"/>
              <a:t>neexistuje</a:t>
            </a:r>
            <a:r>
              <a:rPr lang="en-GB" dirty="0"/>
              <a:t>…</a:t>
            </a:r>
          </a:p>
          <a:p>
            <a:pPr marL="0" indent="0">
              <a:buNone/>
            </a:pPr>
            <a:r>
              <a:rPr lang="en-GB" dirty="0"/>
              <a:t>		             </a:t>
            </a:r>
            <a:r>
              <a:rPr lang="cs-CZ" dirty="0"/>
              <a:t>→</a:t>
            </a:r>
            <a:r>
              <a:rPr lang="en-GB" dirty="0"/>
              <a:t>  </a:t>
            </a:r>
            <a:r>
              <a:rPr lang="en-GB" dirty="0" err="1"/>
              <a:t>navazuje</a:t>
            </a:r>
            <a:r>
              <a:rPr lang="en-GB" dirty="0"/>
              <a:t> se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cs-CZ" dirty="0"/>
              <a:t>neurčitou referencí: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Ik wil graag </a:t>
            </a:r>
            <a:r>
              <a:rPr lang="cs-CZ" b="1" i="1" dirty="0">
                <a:solidFill>
                  <a:srgbClr val="FF0000"/>
                </a:solidFill>
              </a:rPr>
              <a:t>een nieuwe auto </a:t>
            </a:r>
            <a:r>
              <a:rPr lang="cs-CZ" i="1" dirty="0">
                <a:solidFill>
                  <a:srgbClr val="FF0000"/>
                </a:solidFill>
              </a:rPr>
              <a:t>kopen</a:t>
            </a:r>
            <a:r>
              <a:rPr lang="en-GB" i="1" dirty="0">
                <a:solidFill>
                  <a:srgbClr val="FF0000"/>
                </a:solidFill>
              </a:rPr>
              <a:t> - </a:t>
            </a:r>
            <a:r>
              <a:rPr lang="cs-CZ" i="1" u="sng" dirty="0">
                <a:solidFill>
                  <a:srgbClr val="FF0000"/>
                </a:solidFill>
              </a:rPr>
              <a:t>Een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u="sng" dirty="0">
                <a:solidFill>
                  <a:srgbClr val="FF0000"/>
                </a:solidFill>
              </a:rPr>
              <a:t>auto </a:t>
            </a:r>
            <a:r>
              <a:rPr lang="cs-CZ" i="1" dirty="0">
                <a:solidFill>
                  <a:srgbClr val="FF0000"/>
                </a:solidFill>
              </a:rPr>
              <a:t>met vief deuren.</a:t>
            </a:r>
            <a:r>
              <a:rPr lang="en-GB" i="1" dirty="0">
                <a:solidFill>
                  <a:srgbClr val="FF0000"/>
                </a:solidFill>
              </a:rPr>
              <a:t> (</a:t>
            </a:r>
            <a:r>
              <a:rPr lang="en-GB" i="1" dirty="0" err="1">
                <a:solidFill>
                  <a:srgbClr val="FF0000"/>
                </a:solidFill>
              </a:rPr>
              <a:t>pětidvéřové</a:t>
            </a:r>
            <a:r>
              <a:rPr lang="en-GB" i="1" dirty="0">
                <a:solidFill>
                  <a:srgbClr val="FF0000"/>
                </a:solidFill>
              </a:rPr>
              <a:t> auto) – Maar z</a:t>
            </a:r>
            <a:r>
              <a:rPr lang="cs-CZ" i="1" dirty="0">
                <a:solidFill>
                  <a:srgbClr val="FF0000"/>
                </a:solidFill>
              </a:rPr>
              <a:t>e hebben </a:t>
            </a:r>
            <a:r>
              <a:rPr lang="cs-CZ" i="1" u="sng" dirty="0">
                <a:solidFill>
                  <a:srgbClr val="FF0000"/>
                </a:solidFill>
              </a:rPr>
              <a:t>geen auto‘s </a:t>
            </a:r>
            <a:r>
              <a:rPr lang="cs-CZ" i="1" dirty="0">
                <a:solidFill>
                  <a:srgbClr val="FF0000"/>
                </a:solidFill>
              </a:rPr>
              <a:t>die ik leuk vind.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13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Úkol</a:t>
            </a:r>
            <a:r>
              <a:rPr lang="en-GB" dirty="0"/>
              <a:t>: </a:t>
            </a:r>
            <a:r>
              <a:rPr lang="en-GB" dirty="0" err="1"/>
              <a:t>pokuste</a:t>
            </a:r>
            <a:r>
              <a:rPr lang="en-GB" dirty="0"/>
              <a:t> se </a:t>
            </a:r>
            <a:r>
              <a:rPr lang="en-GB" dirty="0" err="1"/>
              <a:t>překladem</a:t>
            </a:r>
            <a:r>
              <a:rPr lang="en-GB" dirty="0"/>
              <a:t> a </a:t>
            </a:r>
            <a:r>
              <a:rPr lang="en-GB" dirty="0" err="1"/>
              <a:t>dalším</a:t>
            </a:r>
            <a:r>
              <a:rPr lang="en-GB" dirty="0"/>
              <a:t> </a:t>
            </a:r>
            <a:r>
              <a:rPr lang="en-GB" dirty="0" err="1"/>
              <a:t>objasněním</a:t>
            </a:r>
            <a:r>
              <a:rPr lang="en-GB" dirty="0"/>
              <a:t> </a:t>
            </a:r>
            <a:r>
              <a:rPr lang="en-GB" dirty="0" err="1"/>
              <a:t>vysvětlit</a:t>
            </a:r>
            <a:r>
              <a:rPr lang="en-GB" dirty="0"/>
              <a:t> </a:t>
            </a:r>
            <a:r>
              <a:rPr lang="en-GB" dirty="0" err="1"/>
              <a:t>dvojí</a:t>
            </a:r>
            <a:r>
              <a:rPr lang="en-GB" dirty="0"/>
              <a:t> </a:t>
            </a:r>
            <a:r>
              <a:rPr lang="en-GB" dirty="0" err="1"/>
              <a:t>možný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poslední</a:t>
            </a:r>
            <a:r>
              <a:rPr lang="en-GB" dirty="0"/>
              <a:t> </a:t>
            </a:r>
            <a:r>
              <a:rPr lang="en-GB" dirty="0" err="1"/>
              <a:t>věty</a:t>
            </a:r>
            <a:r>
              <a:rPr lang="en-GB" dirty="0"/>
              <a:t> – </a:t>
            </a:r>
            <a:r>
              <a:rPr lang="en-GB" dirty="0" err="1"/>
              <a:t>tzn</a:t>
            </a:r>
            <a:r>
              <a:rPr lang="en-GB" dirty="0"/>
              <a:t>. </a:t>
            </a:r>
            <a:r>
              <a:rPr lang="en-GB" dirty="0" err="1"/>
              <a:t>Buď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reference </a:t>
            </a:r>
            <a:r>
              <a:rPr lang="en-GB" dirty="0" err="1"/>
              <a:t>neurčitou</a:t>
            </a:r>
            <a:r>
              <a:rPr lang="en-GB" dirty="0"/>
              <a:t> </a:t>
            </a:r>
            <a:r>
              <a:rPr lang="en-GB" dirty="0" err="1"/>
              <a:t>specifickou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nespecifickou</a:t>
            </a:r>
            <a:r>
              <a:rPr lang="en-GB" dirty="0"/>
              <a:t>. 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1 . </a:t>
            </a:r>
            <a:r>
              <a:rPr lang="cs-CZ" sz="1200" i="1" dirty="0" err="1" smtClean="0">
                <a:solidFill>
                  <a:srgbClr val="FF0000"/>
                </a:solidFill>
              </a:rPr>
              <a:t>Ik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heb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u="sng" dirty="0" err="1" smtClean="0">
                <a:solidFill>
                  <a:srgbClr val="FF0000"/>
                </a:solidFill>
              </a:rPr>
              <a:t>een</a:t>
            </a:r>
            <a:r>
              <a:rPr lang="cs-CZ" sz="1200" i="1" u="sng" dirty="0" smtClean="0">
                <a:solidFill>
                  <a:srgbClr val="FF0000"/>
                </a:solidFill>
              </a:rPr>
              <a:t> </a:t>
            </a:r>
            <a:r>
              <a:rPr lang="cs-CZ" sz="1200" i="1" u="sng" dirty="0" err="1" smtClean="0">
                <a:solidFill>
                  <a:srgbClr val="FF0000"/>
                </a:solidFill>
              </a:rPr>
              <a:t>tweetalig</a:t>
            </a:r>
            <a:r>
              <a:rPr lang="cs-CZ" sz="1200" i="1" u="sng" dirty="0" smtClean="0">
                <a:solidFill>
                  <a:srgbClr val="FF0000"/>
                </a:solidFill>
              </a:rPr>
              <a:t> student </a:t>
            </a:r>
            <a:r>
              <a:rPr lang="cs-CZ" sz="1200" i="1" dirty="0" err="1" smtClean="0">
                <a:solidFill>
                  <a:srgbClr val="FF0000"/>
                </a:solidFill>
              </a:rPr>
              <a:t>nodig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voor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dit</a:t>
            </a:r>
            <a:r>
              <a:rPr lang="cs-CZ" sz="1200" i="1" dirty="0" smtClean="0">
                <a:solidFill>
                  <a:srgbClr val="FF0000"/>
                </a:solidFill>
              </a:rPr>
              <a:t> experiment. </a:t>
            </a:r>
          </a:p>
          <a:p>
            <a:endParaRPr lang="cs-CZ" dirty="0" smtClean="0"/>
          </a:p>
          <a:p>
            <a:r>
              <a:rPr lang="cs-CZ" dirty="0" smtClean="0"/>
              <a:t>2.</a:t>
            </a:r>
            <a:r>
              <a:rPr lang="cs-CZ" baseline="0" dirty="0" smtClean="0"/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Voor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het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feest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wil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ik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graag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u="sng" dirty="0" err="1" smtClean="0">
                <a:solidFill>
                  <a:srgbClr val="FF0000"/>
                </a:solidFill>
              </a:rPr>
              <a:t>een</a:t>
            </a:r>
            <a:r>
              <a:rPr lang="cs-CZ" sz="2800" i="1" u="sng" dirty="0" smtClean="0">
                <a:solidFill>
                  <a:srgbClr val="FF0000"/>
                </a:solidFill>
              </a:rPr>
              <a:t> </a:t>
            </a:r>
            <a:r>
              <a:rPr lang="cs-CZ" sz="2800" i="1" u="sng" dirty="0" err="1" smtClean="0">
                <a:solidFill>
                  <a:srgbClr val="FF0000"/>
                </a:solidFill>
              </a:rPr>
              <a:t>zangeres</a:t>
            </a:r>
            <a:r>
              <a:rPr lang="cs-CZ" sz="2800" i="1" u="sng" dirty="0" smtClean="0">
                <a:solidFill>
                  <a:srgbClr val="FF0000"/>
                </a:solidFill>
              </a:rPr>
              <a:t> </a:t>
            </a:r>
            <a:r>
              <a:rPr lang="cs-CZ" sz="2800" i="1" dirty="0" err="1" smtClean="0">
                <a:solidFill>
                  <a:srgbClr val="FF0000"/>
                </a:solidFill>
              </a:rPr>
              <a:t>uitnodigen</a:t>
            </a:r>
            <a:r>
              <a:rPr lang="cs-CZ" sz="2800" i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800" i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i="1" dirty="0" smtClean="0">
                <a:solidFill>
                  <a:srgbClr val="0070C0"/>
                </a:solidFill>
              </a:rPr>
              <a:t>3. </a:t>
            </a:r>
            <a:r>
              <a:rPr lang="cs-CZ" sz="2800" i="1" dirty="0" err="1" smtClean="0">
                <a:solidFill>
                  <a:srgbClr val="0070C0"/>
                </a:solidFill>
              </a:rPr>
              <a:t>We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willen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een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nieuwe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vertaler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aannemen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voor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dit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project</a:t>
            </a:r>
            <a:r>
              <a:rPr lang="cs-CZ" sz="2800" i="1" dirty="0" smtClean="0">
                <a:solidFill>
                  <a:srgbClr val="0070C0"/>
                </a:solidFill>
              </a:rPr>
              <a:t>. </a:t>
            </a:r>
            <a:endParaRPr lang="cs-CZ" sz="2800" i="1" dirty="0" smtClean="0">
              <a:solidFill>
                <a:srgbClr val="FF0000"/>
              </a:solidFill>
            </a:endParaRPr>
          </a:p>
          <a:p>
            <a:endParaRPr lang="cs-CZ" sz="2800" i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err="1"/>
              <a:t>Pokud</a:t>
            </a:r>
            <a:r>
              <a:rPr lang="en-GB" dirty="0"/>
              <a:t> by to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, </a:t>
            </a:r>
            <a:r>
              <a:rPr lang="en-GB" dirty="0" err="1"/>
              <a:t>nebojte</a:t>
            </a:r>
            <a:r>
              <a:rPr lang="en-GB" dirty="0"/>
              <a:t>, </a:t>
            </a:r>
            <a:r>
              <a:rPr lang="en-GB" dirty="0" err="1"/>
              <a:t>odpověď</a:t>
            </a:r>
            <a:r>
              <a:rPr lang="en-GB" dirty="0"/>
              <a:t> se </a:t>
            </a:r>
            <a:r>
              <a:rPr lang="en-GB" dirty="0" err="1"/>
              <a:t>dozvíte</a:t>
            </a:r>
            <a:r>
              <a:rPr lang="en-GB" dirty="0"/>
              <a:t>.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Tohle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váš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úkol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Prosím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(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přibližný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překlad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vět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určení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reference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podrtžených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substantiv</a:t>
            </a:r>
            <a:r>
              <a:rPr lang="en-GB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</a:t>
            </a:r>
            <a:r>
              <a:rPr lang="en-GB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nejde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nám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zde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perfektní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překlad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znalost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zásoby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pochopení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látky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čili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zvolení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správného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členu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vyznačených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substantiv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 </a:t>
            </a:r>
            <a:r>
              <a:rPr lang="en-GB" sz="1200" b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určení</a:t>
            </a:r>
            <a:r>
              <a:rPr lang="en-GB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reference. </a:t>
            </a:r>
            <a:endParaRPr lang="cs-CZ" sz="12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22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649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Pro </a:t>
            </a:r>
            <a:r>
              <a:rPr lang="en-GB" baseline="0" dirty="0" err="1"/>
              <a:t>doplnění</a:t>
            </a:r>
            <a:r>
              <a:rPr lang="en-GB" baseline="0" dirty="0"/>
              <a:t> </a:t>
            </a:r>
            <a:r>
              <a:rPr lang="en-GB" baseline="0" dirty="0" err="1"/>
              <a:t>vám</a:t>
            </a:r>
            <a:r>
              <a:rPr lang="en-GB" baseline="0" dirty="0"/>
              <a:t> </a:t>
            </a:r>
            <a:r>
              <a:rPr lang="en-GB" baseline="0" dirty="0" err="1"/>
              <a:t>přikládám</a:t>
            </a:r>
            <a:r>
              <a:rPr lang="en-GB" baseline="0" dirty="0"/>
              <a:t> </a:t>
            </a:r>
            <a:r>
              <a:rPr lang="en-GB" baseline="0" dirty="0" err="1"/>
              <a:t>přehled</a:t>
            </a:r>
            <a:r>
              <a:rPr lang="en-GB" baseline="0" dirty="0"/>
              <a:t> </a:t>
            </a:r>
            <a:r>
              <a:rPr lang="en-GB" baseline="0" dirty="0" err="1"/>
              <a:t>možností</a:t>
            </a:r>
            <a:r>
              <a:rPr lang="en-GB" baseline="0" dirty="0"/>
              <a:t> </a:t>
            </a:r>
            <a:r>
              <a:rPr lang="en-GB" baseline="0" dirty="0" err="1"/>
              <a:t>bezčlenosti</a:t>
            </a:r>
            <a:r>
              <a:rPr lang="en-GB" baseline="0" dirty="0"/>
              <a:t> </a:t>
            </a:r>
            <a:r>
              <a:rPr lang="en-GB" baseline="0" dirty="0" err="1"/>
              <a:t>substantiv</a:t>
            </a:r>
            <a:r>
              <a:rPr lang="en-GB" baseline="0" dirty="0"/>
              <a:t>. </a:t>
            </a:r>
            <a:r>
              <a:rPr lang="en-GB" baseline="0" dirty="0" err="1"/>
              <a:t>Jedná</a:t>
            </a:r>
            <a:r>
              <a:rPr lang="en-GB" baseline="0" dirty="0"/>
              <a:t> se </a:t>
            </a:r>
            <a:r>
              <a:rPr lang="en-GB" baseline="0" dirty="0" err="1"/>
              <a:t>jen</a:t>
            </a:r>
            <a:r>
              <a:rPr lang="en-GB" baseline="0" dirty="0"/>
              <a:t> o </a:t>
            </a:r>
            <a:r>
              <a:rPr lang="en-GB" baseline="0" dirty="0" err="1"/>
              <a:t>doplnění</a:t>
            </a:r>
            <a:r>
              <a:rPr lang="en-GB" baseline="0" dirty="0"/>
              <a:t> </a:t>
            </a:r>
            <a:r>
              <a:rPr lang="en-GB" baseline="0" dirty="0" err="1"/>
              <a:t>tématu</a:t>
            </a:r>
            <a:r>
              <a:rPr lang="en-GB" baseline="0" dirty="0"/>
              <a:t> (pro </a:t>
            </a:r>
            <a:r>
              <a:rPr lang="en-GB" baseline="0" dirty="0" err="1"/>
              <a:t>vaše</a:t>
            </a:r>
            <a:r>
              <a:rPr lang="en-GB" baseline="0" dirty="0"/>
              <a:t> </a:t>
            </a:r>
            <a:r>
              <a:rPr lang="en-GB" baseline="0" dirty="0" err="1"/>
              <a:t>potřeby</a:t>
            </a:r>
            <a:r>
              <a:rPr lang="en-GB" baseline="0" dirty="0"/>
              <a:t> a </a:t>
            </a:r>
            <a:r>
              <a:rPr lang="en-GB" baseline="0" dirty="0" err="1"/>
              <a:t>kompletnost</a:t>
            </a:r>
            <a:r>
              <a:rPr lang="en-GB" baseline="0" dirty="0"/>
              <a:t> </a:t>
            </a:r>
            <a:r>
              <a:rPr lang="en-GB" baseline="0" dirty="0" err="1"/>
              <a:t>tématu</a:t>
            </a:r>
            <a:r>
              <a:rPr lang="en-GB" baseline="0" dirty="0"/>
              <a:t>, v </a:t>
            </a:r>
            <a:r>
              <a:rPr lang="en-GB" baseline="0" dirty="0" err="1"/>
              <a:t>testu</a:t>
            </a:r>
            <a:r>
              <a:rPr lang="en-GB" baseline="0" dirty="0"/>
              <a:t> </a:t>
            </a:r>
            <a:r>
              <a:rPr lang="en-GB" baseline="0" dirty="0" err="1"/>
              <a:t>nebude</a:t>
            </a:r>
            <a:r>
              <a:rPr lang="en-GB" baseline="0" dirty="0"/>
              <a:t>). </a:t>
            </a:r>
          </a:p>
          <a:p>
            <a:endParaRPr lang="en-GB" baseline="0" dirty="0"/>
          </a:p>
          <a:p>
            <a:r>
              <a:rPr lang="en-GB" baseline="0" dirty="0" err="1"/>
              <a:t>Nutné</a:t>
            </a:r>
            <a:r>
              <a:rPr lang="en-GB" baseline="0" dirty="0"/>
              <a:t> je </a:t>
            </a:r>
            <a:r>
              <a:rPr lang="en-GB" baseline="0" dirty="0" err="1"/>
              <a:t>však</a:t>
            </a:r>
            <a:r>
              <a:rPr lang="en-GB" baseline="0" dirty="0"/>
              <a:t> </a:t>
            </a:r>
            <a:r>
              <a:rPr lang="en-GB" baseline="0" dirty="0" err="1"/>
              <a:t>znát</a:t>
            </a:r>
            <a:r>
              <a:rPr lang="en-GB" baseline="0" dirty="0"/>
              <a:t> </a:t>
            </a:r>
            <a:r>
              <a:rPr lang="en-GB" baseline="0" dirty="0" err="1"/>
              <a:t>zásadní</a:t>
            </a:r>
            <a:r>
              <a:rPr lang="en-GB" baseline="0" dirty="0"/>
              <a:t> </a:t>
            </a:r>
            <a:r>
              <a:rPr lang="en-GB" baseline="0" dirty="0" err="1"/>
              <a:t>rozdíl</a:t>
            </a:r>
            <a:r>
              <a:rPr lang="en-GB" baseline="0" dirty="0"/>
              <a:t> </a:t>
            </a:r>
            <a:r>
              <a:rPr lang="en-GB" baseline="0" dirty="0" err="1"/>
              <a:t>mezi</a:t>
            </a:r>
            <a:r>
              <a:rPr lang="en-GB" baseline="0" dirty="0"/>
              <a:t> </a:t>
            </a:r>
            <a:r>
              <a:rPr lang="en-GB" baseline="0" dirty="0" err="1"/>
              <a:t>nulovým</a:t>
            </a:r>
            <a:r>
              <a:rPr lang="en-GB" baseline="0" dirty="0"/>
              <a:t> </a:t>
            </a:r>
            <a:r>
              <a:rPr lang="en-GB" baseline="0" dirty="0" err="1"/>
              <a:t>členem</a:t>
            </a:r>
            <a:r>
              <a:rPr lang="en-GB" baseline="0" dirty="0"/>
              <a:t> (</a:t>
            </a:r>
            <a:r>
              <a:rPr lang="en-GB" baseline="0" dirty="0" err="1"/>
              <a:t>značím</a:t>
            </a:r>
            <a:r>
              <a:rPr lang="en-GB" baseline="0" dirty="0"/>
              <a:t> </a:t>
            </a:r>
            <a:r>
              <a:rPr lang="cs-CZ" i="1" dirty="0">
                <a:solidFill>
                  <a:srgbClr val="FF0000"/>
                </a:solidFill>
              </a:rPr>
              <a:t>Ø</a:t>
            </a:r>
            <a:r>
              <a:rPr lang="en-GB" baseline="0" dirty="0"/>
              <a:t>) a </a:t>
            </a:r>
            <a:r>
              <a:rPr lang="en-GB" baseline="0" dirty="0" err="1"/>
              <a:t>bezčleností</a:t>
            </a:r>
            <a:r>
              <a:rPr lang="en-GB" baseline="0" dirty="0"/>
              <a:t> (</a:t>
            </a:r>
            <a:r>
              <a:rPr lang="en-GB" baseline="0" dirty="0" err="1"/>
              <a:t>značím</a:t>
            </a:r>
            <a:r>
              <a:rPr lang="en-GB" baseline="0" dirty="0"/>
              <a:t> </a:t>
            </a:r>
            <a:r>
              <a:rPr lang="cs-CZ" sz="1200" dirty="0">
                <a:solidFill>
                  <a:srgbClr val="FF0000"/>
                </a:solidFill>
              </a:rPr>
              <a:t> - </a:t>
            </a:r>
            <a:r>
              <a:rPr lang="en-GB" sz="1200" dirty="0">
                <a:solidFill>
                  <a:srgbClr val="FF0000"/>
                </a:solidFill>
              </a:rPr>
              <a:t>). To </a:t>
            </a:r>
            <a:r>
              <a:rPr lang="en-GB" sz="1200" dirty="0" err="1">
                <a:solidFill>
                  <a:srgbClr val="FF0000"/>
                </a:solidFill>
              </a:rPr>
              <a:t>bdue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nutné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znát</a:t>
            </a:r>
            <a:r>
              <a:rPr lang="en-GB" sz="1200" dirty="0">
                <a:solidFill>
                  <a:srgbClr val="FF0000"/>
                </a:solidFill>
              </a:rPr>
              <a:t> (</a:t>
            </a:r>
            <a:r>
              <a:rPr lang="en-GB" sz="1200" dirty="0" err="1">
                <a:solidFill>
                  <a:srgbClr val="FF0000"/>
                </a:solidFill>
              </a:rPr>
              <a:t>čili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alespoň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ilustrační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příklady</a:t>
            </a:r>
            <a:r>
              <a:rPr lang="en-GB" sz="1200" dirty="0">
                <a:solidFill>
                  <a:srgbClr val="FF0000"/>
                </a:solidFill>
              </a:rPr>
              <a:t> a </a:t>
            </a:r>
            <a:r>
              <a:rPr lang="en-GB" sz="1200" dirty="0" err="1">
                <a:solidFill>
                  <a:srgbClr val="FF0000"/>
                </a:solidFill>
              </a:rPr>
              <a:t>být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schopen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tento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zásadní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rozdíl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vysvětlit</a:t>
            </a:r>
            <a:r>
              <a:rPr lang="en-GB" sz="1200" dirty="0">
                <a:solidFill>
                  <a:srgbClr val="FF0000"/>
                </a:solidFill>
              </a:rPr>
              <a:t>), </a:t>
            </a:r>
            <a:r>
              <a:rPr lang="en-GB" sz="1200" dirty="0" err="1">
                <a:solidFill>
                  <a:srgbClr val="FF0000"/>
                </a:solidFill>
              </a:rPr>
              <a:t>všechny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druhy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bezčlennosti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pak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není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nutné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ovládat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či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>
                <a:solidFill>
                  <a:srgbClr val="FF0000"/>
                </a:solidFill>
              </a:rPr>
              <a:t>jmenovat</a:t>
            </a:r>
            <a:r>
              <a:rPr lang="en-GB" sz="1200" dirty="0">
                <a:solidFill>
                  <a:srgbClr val="FF0000"/>
                </a:solidFill>
              </a:rPr>
              <a:t>.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59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63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MNOHO VÝJIMEK.</a:t>
            </a:r>
          </a:p>
          <a:p>
            <a:r>
              <a:rPr lang="cs-CZ" dirty="0"/>
              <a:t>Zastaralé</a:t>
            </a:r>
            <a:r>
              <a:rPr lang="nl-NL" dirty="0"/>
              <a:t>: </a:t>
            </a:r>
            <a:r>
              <a:rPr lang="nl-NL" i="1" dirty="0"/>
              <a:t>de Libanon</a:t>
            </a:r>
            <a:r>
              <a:rPr lang="nl-NL" dirty="0"/>
              <a:t>, </a:t>
            </a:r>
            <a:r>
              <a:rPr lang="nl-NL" i="1" dirty="0"/>
              <a:t>de Congo</a:t>
            </a:r>
            <a:r>
              <a:rPr lang="nl-NL" dirty="0"/>
              <a:t> en </a:t>
            </a:r>
            <a:r>
              <a:rPr lang="nl-NL" i="1" dirty="0"/>
              <a:t>de Oekraïne</a:t>
            </a:r>
            <a:r>
              <a:rPr lang="nl-NL" dirty="0"/>
              <a:t> . </a:t>
            </a:r>
            <a:endParaRPr lang="cs-CZ" dirty="0"/>
          </a:p>
          <a:p>
            <a:r>
              <a:rPr lang="cs-CZ" dirty="0"/>
              <a:t>Města – člen součást názvu:</a:t>
            </a:r>
            <a:r>
              <a:rPr lang="cs-CZ" baseline="0" dirty="0"/>
              <a:t> </a:t>
            </a:r>
            <a:r>
              <a:rPr lang="nl-NL" i="1" dirty="0"/>
              <a:t>Den Haag</a:t>
            </a:r>
            <a:r>
              <a:rPr lang="nl-NL" dirty="0"/>
              <a:t>, </a:t>
            </a:r>
            <a:r>
              <a:rPr lang="nl-NL" i="1" dirty="0"/>
              <a:t>Den Helder</a:t>
            </a:r>
            <a:r>
              <a:rPr lang="nl-NL" dirty="0"/>
              <a:t>, </a:t>
            </a:r>
            <a:r>
              <a:rPr lang="nl-NL" i="1" dirty="0"/>
              <a:t>De Panne</a:t>
            </a:r>
            <a:r>
              <a:rPr lang="nl-NL" dirty="0"/>
              <a:t>, </a:t>
            </a:r>
            <a:r>
              <a:rPr lang="nl-NL" i="1" dirty="0"/>
              <a:t>Den Bosch</a:t>
            </a:r>
            <a:r>
              <a:rPr lang="nl-NL" dirty="0"/>
              <a:t>, </a:t>
            </a:r>
            <a:r>
              <a:rPr lang="nl-NL" i="1" dirty="0"/>
              <a:t>De(n) Haan</a:t>
            </a:r>
            <a:r>
              <a:rPr lang="nl-NL" dirty="0"/>
              <a:t>, </a:t>
            </a:r>
            <a:r>
              <a:rPr lang="nl-NL" i="1" dirty="0"/>
              <a:t>De Meern</a:t>
            </a:r>
            <a:r>
              <a:rPr lang="nl-NL" dirty="0"/>
              <a:t> vormt het lidwoord een deel van de eigennaam. </a:t>
            </a:r>
            <a:br>
              <a:rPr lang="nl-NL" dirty="0"/>
            </a:br>
            <a:r>
              <a:rPr lang="nl-NL" dirty="0"/>
              <a:t>     </a:t>
            </a:r>
            <a:endParaRPr lang="cs-CZ" dirty="0"/>
          </a:p>
          <a:p>
            <a:r>
              <a:rPr lang="cs-CZ" dirty="0"/>
              <a:t>Zeměpisná</a:t>
            </a:r>
            <a:r>
              <a:rPr lang="cs-CZ" baseline="0" dirty="0"/>
              <a:t> jména v množném čísle (pluralia tantum)</a:t>
            </a:r>
            <a:r>
              <a:rPr lang="nl-NL" dirty="0"/>
              <a:t>: </a:t>
            </a:r>
            <a:r>
              <a:rPr lang="nl-NL" i="1" dirty="0"/>
              <a:t>de Bahama's</a:t>
            </a:r>
            <a:r>
              <a:rPr lang="nl-NL" dirty="0"/>
              <a:t>, </a:t>
            </a:r>
            <a:r>
              <a:rPr lang="nl-NL" i="1" dirty="0"/>
              <a:t>de Hebriden</a:t>
            </a:r>
            <a:r>
              <a:rPr lang="nl-NL" dirty="0"/>
              <a:t>, </a:t>
            </a:r>
            <a:r>
              <a:rPr lang="nl-NL" i="1" dirty="0"/>
              <a:t>de Verenigde Staten</a:t>
            </a:r>
            <a:r>
              <a:rPr lang="nl-NL" dirty="0"/>
              <a:t>, </a:t>
            </a:r>
            <a:r>
              <a:rPr lang="nl-NL" i="1" dirty="0"/>
              <a:t>de Canarische Eilanden</a:t>
            </a:r>
            <a:r>
              <a:rPr lang="nl-NL" dirty="0"/>
              <a:t>, </a:t>
            </a:r>
            <a:r>
              <a:rPr lang="nl-NL" i="1" dirty="0"/>
              <a:t>de Nederlanden</a:t>
            </a:r>
            <a:r>
              <a:rPr lang="nl-NL" dirty="0"/>
              <a:t>, </a:t>
            </a:r>
            <a:r>
              <a:rPr lang="nl-NL" i="1" dirty="0"/>
              <a:t>de Kempen</a:t>
            </a:r>
            <a:r>
              <a:rPr lang="nl-NL" dirty="0"/>
              <a:t>, </a:t>
            </a:r>
            <a:r>
              <a:rPr lang="nl-NL" i="1" dirty="0"/>
              <a:t>de Wadden</a:t>
            </a:r>
            <a:r>
              <a:rPr lang="nl-NL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Pokud je součástí</a:t>
            </a:r>
            <a:r>
              <a:rPr lang="cs-CZ" baseline="0" dirty="0"/>
              <a:t> názvu obecné jméno: </a:t>
            </a:r>
            <a:r>
              <a:rPr lang="nl-NL" i="1" dirty="0"/>
              <a:t>de </a:t>
            </a:r>
            <a:r>
              <a:rPr lang="nl-NL" sz="1200" i="1" cap="small" dirty="0">
                <a:effectLst/>
              </a:rPr>
              <a:t>var</a:t>
            </a:r>
            <a:r>
              <a:rPr lang="nl-NL" dirty="0"/>
              <a:t>, </a:t>
            </a:r>
            <a:r>
              <a:rPr lang="nl-NL" i="1" dirty="0"/>
              <a:t>de Bondsrepubliek</a:t>
            </a:r>
            <a:r>
              <a:rPr lang="nl-NL" dirty="0"/>
              <a:t>, </a:t>
            </a:r>
            <a:r>
              <a:rPr lang="nl-NL" i="1" dirty="0"/>
              <a:t>het Verenigd Koninkrijk</a:t>
            </a:r>
            <a:r>
              <a:rPr lang="cs-CZ" i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8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2800" i="1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členům</a:t>
            </a:r>
            <a:r>
              <a:rPr lang="en-GB" dirty="0"/>
              <a:t> DE / HET </a:t>
            </a:r>
            <a:r>
              <a:rPr lang="en-GB" dirty="0" err="1"/>
              <a:t>doplňuji</a:t>
            </a:r>
            <a:r>
              <a:rPr lang="en-GB" dirty="0"/>
              <a:t> </a:t>
            </a:r>
            <a:r>
              <a:rPr lang="en-GB" dirty="0" err="1"/>
              <a:t>případné</a:t>
            </a:r>
            <a:r>
              <a:rPr lang="en-GB" dirty="0"/>
              <a:t> </a:t>
            </a:r>
            <a:r>
              <a:rPr lang="en-GB" dirty="0" err="1"/>
              <a:t>pády</a:t>
            </a:r>
            <a:r>
              <a:rPr lang="en-GB" dirty="0"/>
              <a:t>  </a:t>
            </a:r>
            <a:r>
              <a:rPr lang="cs-CZ" sz="1200" i="1" dirty="0"/>
              <a:t>DES, DER, DEN</a:t>
            </a:r>
            <a:r>
              <a:rPr lang="en-GB" sz="1200" i="1" dirty="0"/>
              <a:t> (</a:t>
            </a:r>
            <a:r>
              <a:rPr lang="en-GB" sz="1200" i="1" dirty="0" err="1"/>
              <a:t>jen</a:t>
            </a:r>
            <a:r>
              <a:rPr lang="en-GB" sz="1200" i="1" dirty="0"/>
              <a:t> v </a:t>
            </a:r>
            <a:r>
              <a:rPr lang="en-GB" sz="1200" i="1" dirty="0" err="1"/>
              <a:t>ustálených</a:t>
            </a:r>
            <a:r>
              <a:rPr lang="en-GB" sz="1200" i="1" dirty="0"/>
              <a:t> </a:t>
            </a:r>
            <a:r>
              <a:rPr lang="en-GB" sz="1200" i="1" dirty="0" err="1"/>
              <a:t>či</a:t>
            </a:r>
            <a:r>
              <a:rPr lang="en-GB" sz="1200" i="1" dirty="0"/>
              <a:t> </a:t>
            </a:r>
            <a:r>
              <a:rPr lang="en-GB" sz="1200" i="1" dirty="0" err="1"/>
              <a:t>zastaralých</a:t>
            </a:r>
            <a:r>
              <a:rPr lang="en-GB" sz="1200" i="1" dirty="0"/>
              <a:t> </a:t>
            </a:r>
            <a:r>
              <a:rPr lang="en-GB" sz="1200" i="1" dirty="0" err="1"/>
              <a:t>konstrukcích</a:t>
            </a:r>
            <a:r>
              <a:rPr lang="en-GB" sz="1200" i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Pozor</a:t>
            </a:r>
            <a:r>
              <a:rPr lang="en-GB" dirty="0"/>
              <a:t>: </a:t>
            </a:r>
            <a:r>
              <a:rPr lang="en-GB" dirty="0" err="1"/>
              <a:t>nulový</a:t>
            </a:r>
            <a:r>
              <a:rPr lang="en-GB" dirty="0"/>
              <a:t> </a:t>
            </a:r>
            <a:r>
              <a:rPr lang="en-GB" dirty="0" err="1"/>
              <a:t>člen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v </a:t>
            </a:r>
            <a:r>
              <a:rPr lang="en-GB" dirty="0" err="1"/>
              <a:t>příkladech</a:t>
            </a:r>
            <a:r>
              <a:rPr lang="en-GB" dirty="0"/>
              <a:t> </a:t>
            </a:r>
            <a:r>
              <a:rPr lang="en-GB" dirty="0" err="1"/>
              <a:t>značen</a:t>
            </a:r>
            <a:r>
              <a:rPr lang="en-GB" dirty="0"/>
              <a:t> </a:t>
            </a:r>
            <a:r>
              <a:rPr lang="cs-CZ" b="1" dirty="0"/>
              <a:t>Ø</a:t>
            </a:r>
            <a:r>
              <a:rPr lang="en-GB" b="1" dirty="0"/>
              <a:t> – </a:t>
            </a:r>
            <a:r>
              <a:rPr lang="en-GB" b="0" dirty="0" err="1"/>
              <a:t>nejedná</a:t>
            </a:r>
            <a:r>
              <a:rPr lang="en-GB" b="0" dirty="0"/>
              <a:t> se o </a:t>
            </a:r>
            <a:r>
              <a:rPr lang="en-GB" b="0" dirty="0" err="1"/>
              <a:t>bezčlennost</a:t>
            </a:r>
            <a:r>
              <a:rPr lang="en-GB" b="0" dirty="0"/>
              <a:t>!, </a:t>
            </a:r>
            <a:r>
              <a:rPr lang="en-GB" b="0" dirty="0" err="1"/>
              <a:t>nulový</a:t>
            </a:r>
            <a:r>
              <a:rPr lang="en-GB" b="0" dirty="0"/>
              <a:t> </a:t>
            </a:r>
            <a:r>
              <a:rPr lang="en-GB" b="0" dirty="0" err="1"/>
              <a:t>člen</a:t>
            </a:r>
            <a:r>
              <a:rPr lang="en-GB" b="0" dirty="0"/>
              <a:t> je </a:t>
            </a:r>
            <a:r>
              <a:rPr lang="en-GB" b="0" dirty="0" err="1"/>
              <a:t>gramaticky</a:t>
            </a:r>
            <a:r>
              <a:rPr lang="en-GB" b="0" dirty="0"/>
              <a:t> </a:t>
            </a:r>
            <a:r>
              <a:rPr lang="en-GB" b="0" dirty="0" err="1"/>
              <a:t>zásadní</a:t>
            </a:r>
            <a:endParaRPr lang="en-GB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dirty="0" err="1"/>
              <a:t>Pokud</a:t>
            </a:r>
            <a:r>
              <a:rPr lang="en-GB" b="0" dirty="0"/>
              <a:t> </a:t>
            </a:r>
            <a:r>
              <a:rPr lang="en-GB" b="0" dirty="0" err="1"/>
              <a:t>není</a:t>
            </a:r>
            <a:r>
              <a:rPr lang="en-GB" b="0" dirty="0"/>
              <a:t> </a:t>
            </a:r>
            <a:r>
              <a:rPr lang="en-GB" b="0" dirty="0" err="1"/>
              <a:t>člen</a:t>
            </a:r>
            <a:r>
              <a:rPr lang="en-GB" b="0" dirty="0"/>
              <a:t> </a:t>
            </a:r>
            <a:r>
              <a:rPr lang="en-GB" b="0" dirty="0" err="1"/>
              <a:t>vyjádřen</a:t>
            </a:r>
            <a:r>
              <a:rPr lang="en-GB" b="0" dirty="0"/>
              <a:t>, je to stale </a:t>
            </a:r>
            <a:r>
              <a:rPr lang="en-GB" b="0" dirty="0" err="1"/>
              <a:t>součást</a:t>
            </a:r>
            <a:r>
              <a:rPr lang="en-GB" b="0" dirty="0"/>
              <a:t> </a:t>
            </a:r>
            <a:r>
              <a:rPr lang="en-GB" b="0" dirty="0" err="1"/>
              <a:t>gramatické</a:t>
            </a:r>
            <a:r>
              <a:rPr lang="en-GB" b="0" dirty="0"/>
              <a:t> </a:t>
            </a:r>
            <a:r>
              <a:rPr lang="en-GB" b="0" dirty="0" err="1"/>
              <a:t>informace</a:t>
            </a:r>
            <a:endParaRPr lang="en-GB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dirty="0" err="1"/>
              <a:t>Bezčlennost</a:t>
            </a:r>
            <a:r>
              <a:rPr lang="en-GB" b="0" dirty="0"/>
              <a:t> = </a:t>
            </a:r>
            <a:r>
              <a:rPr lang="en-GB" b="0" dirty="0" err="1"/>
              <a:t>člen</a:t>
            </a:r>
            <a:r>
              <a:rPr lang="en-GB" b="0" dirty="0"/>
              <a:t> </a:t>
            </a:r>
            <a:r>
              <a:rPr lang="en-GB" b="0" dirty="0" err="1"/>
              <a:t>zcela</a:t>
            </a:r>
            <a:r>
              <a:rPr lang="en-GB" b="0" dirty="0"/>
              <a:t> </a:t>
            </a:r>
            <a:r>
              <a:rPr lang="en-GB" b="0" dirty="0" err="1"/>
              <a:t>chybí</a:t>
            </a:r>
            <a:r>
              <a:rPr lang="en-GB" b="0" dirty="0"/>
              <a:t>, je </a:t>
            </a:r>
            <a:r>
              <a:rPr lang="en-GB" b="0" dirty="0" err="1"/>
              <a:t>vypuštěn</a:t>
            </a:r>
            <a:r>
              <a:rPr lang="en-GB" b="0" dirty="0"/>
              <a:t> (</a:t>
            </a:r>
            <a:r>
              <a:rPr lang="en-GB" b="0" dirty="0" err="1"/>
              <a:t>týká</a:t>
            </a:r>
            <a:r>
              <a:rPr lang="en-GB" b="0" dirty="0"/>
              <a:t> se to </a:t>
            </a:r>
            <a:r>
              <a:rPr lang="en-GB" b="0" dirty="0" err="1"/>
              <a:t>např</a:t>
            </a:r>
            <a:r>
              <a:rPr lang="en-GB" b="0" dirty="0"/>
              <a:t>. </a:t>
            </a:r>
            <a:r>
              <a:rPr lang="en-GB" b="0" dirty="0" err="1"/>
              <a:t>vlastných</a:t>
            </a:r>
            <a:r>
              <a:rPr lang="en-GB" b="0" dirty="0"/>
              <a:t> </a:t>
            </a:r>
            <a:r>
              <a:rPr lang="en-GB" b="0" dirty="0" err="1"/>
              <a:t>jmen</a:t>
            </a:r>
            <a:r>
              <a:rPr lang="en-GB" b="0" dirty="0"/>
              <a:t>, </a:t>
            </a:r>
            <a:r>
              <a:rPr lang="en-GB" b="0" dirty="0" err="1"/>
              <a:t>ustálených</a:t>
            </a:r>
            <a:r>
              <a:rPr lang="en-GB" b="0" dirty="0"/>
              <a:t> </a:t>
            </a:r>
            <a:r>
              <a:rPr lang="en-GB" b="0" dirty="0" err="1"/>
              <a:t>spojení</a:t>
            </a:r>
            <a:r>
              <a:rPr lang="en-GB" b="0" dirty="0"/>
              <a:t>, </a:t>
            </a:r>
            <a:r>
              <a:rPr lang="en-GB" b="0" dirty="0" err="1"/>
              <a:t>aj</a:t>
            </a:r>
            <a:r>
              <a:rPr lang="en-GB" b="0" dirty="0"/>
              <a:t>) – </a:t>
            </a:r>
            <a:r>
              <a:rPr lang="en-GB" b="0" dirty="0" err="1"/>
              <a:t>téma</a:t>
            </a:r>
            <a:r>
              <a:rPr lang="en-GB" b="0" dirty="0"/>
              <a:t> </a:t>
            </a:r>
            <a:r>
              <a:rPr lang="en-GB" b="0" dirty="0" err="1"/>
              <a:t>přijde</a:t>
            </a:r>
            <a:r>
              <a:rPr lang="en-GB" b="0" dirty="0"/>
              <a:t> </a:t>
            </a:r>
            <a:r>
              <a:rPr lang="en-GB" b="0" dirty="0" err="1"/>
              <a:t>později</a:t>
            </a:r>
            <a:r>
              <a:rPr lang="en-GB" b="0" dirty="0"/>
              <a:t> </a:t>
            </a:r>
            <a:r>
              <a:rPr lang="en-GB" b="0" dirty="0" err="1"/>
              <a:t>na</a:t>
            </a:r>
            <a:r>
              <a:rPr lang="en-GB" b="0" dirty="0"/>
              <a:t> </a:t>
            </a:r>
            <a:r>
              <a:rPr lang="en-GB" b="0" dirty="0" err="1"/>
              <a:t>řadu</a:t>
            </a:r>
            <a:endParaRPr lang="cs-CZ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30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 err="1"/>
              <a:t>První</a:t>
            </a:r>
            <a:r>
              <a:rPr lang="en-GB" baseline="0" dirty="0"/>
              <a:t> </a:t>
            </a:r>
            <a:r>
              <a:rPr lang="en-GB" baseline="0" dirty="0" err="1"/>
              <a:t>zásada</a:t>
            </a:r>
            <a:r>
              <a:rPr lang="en-GB" baseline="0" dirty="0"/>
              <a:t>: </a:t>
            </a:r>
            <a:r>
              <a:rPr lang="en-GB" baseline="0" dirty="0" err="1"/>
              <a:t>zapomeňte</a:t>
            </a:r>
            <a:r>
              <a:rPr lang="en-GB" baseline="0" dirty="0"/>
              <a:t>, co </a:t>
            </a:r>
            <a:r>
              <a:rPr lang="en-GB" baseline="0" dirty="0" err="1"/>
              <a:t>víte</a:t>
            </a:r>
            <a:r>
              <a:rPr lang="en-GB" baseline="0" dirty="0"/>
              <a:t> z </a:t>
            </a:r>
            <a:r>
              <a:rPr lang="en-GB" baseline="0" dirty="0" err="1"/>
              <a:t>jazykových</a:t>
            </a:r>
            <a:r>
              <a:rPr lang="en-GB" baseline="0" dirty="0"/>
              <a:t> </a:t>
            </a:r>
            <a:r>
              <a:rPr lang="en-GB" baseline="0" dirty="0" err="1"/>
              <a:t>škol</a:t>
            </a:r>
            <a:r>
              <a:rPr lang="en-GB" baseline="0" dirty="0"/>
              <a:t>. </a:t>
            </a:r>
            <a:r>
              <a:rPr lang="en-GB" baseline="0" dirty="0" err="1"/>
              <a:t>Rozdělení</a:t>
            </a:r>
            <a:r>
              <a:rPr lang="en-GB" baseline="0" dirty="0"/>
              <a:t> </a:t>
            </a:r>
            <a:r>
              <a:rPr lang="en-GB" baseline="0" dirty="0" err="1"/>
              <a:t>užití</a:t>
            </a:r>
            <a:r>
              <a:rPr lang="en-GB" baseline="0" dirty="0"/>
              <a:t> </a:t>
            </a:r>
            <a:r>
              <a:rPr lang="en-GB" baseline="0" dirty="0" err="1"/>
              <a:t>členů</a:t>
            </a:r>
            <a:r>
              <a:rPr lang="en-GB" baseline="0" dirty="0"/>
              <a:t> </a:t>
            </a:r>
            <a:r>
              <a:rPr lang="cs-CZ" baseline="0" dirty="0"/>
              <a:t>– určitý = přesně víme kdo/co   x  neurčitý – nevíme, kdo/co….</a:t>
            </a:r>
          </a:p>
          <a:p>
            <a:r>
              <a:rPr lang="cs-CZ" baseline="0" dirty="0"/>
              <a:t>Neurčitý člen nemusí znemant neurčitou </a:t>
            </a:r>
            <a:r>
              <a:rPr lang="cs-CZ" baseline="0" dirty="0" smtClean="0"/>
              <a:t>referenci</a:t>
            </a:r>
            <a:r>
              <a:rPr lang="en-GB" baseline="0" dirty="0" smtClean="0"/>
              <a:t>, </a:t>
            </a:r>
            <a:r>
              <a:rPr lang="en-GB" baseline="0" dirty="0" err="1"/>
              <a:t>naopak</a:t>
            </a:r>
            <a:r>
              <a:rPr lang="en-GB" baseline="0" dirty="0"/>
              <a:t> </a:t>
            </a:r>
            <a:r>
              <a:rPr lang="en-GB" baseline="0" dirty="0" err="1"/>
              <a:t>určitý</a:t>
            </a:r>
            <a:r>
              <a:rPr lang="en-GB" baseline="0" dirty="0"/>
              <a:t> </a:t>
            </a:r>
            <a:r>
              <a:rPr lang="en-GB" baseline="0" dirty="0" err="1"/>
              <a:t>nemusí</a:t>
            </a:r>
            <a:r>
              <a:rPr lang="en-GB" baseline="0" dirty="0"/>
              <a:t> </a:t>
            </a:r>
            <a:r>
              <a:rPr lang="en-GB" baseline="0" dirty="0" err="1"/>
              <a:t>vyjadřovat</a:t>
            </a:r>
            <a:r>
              <a:rPr lang="en-GB" baseline="0" dirty="0"/>
              <a:t> </a:t>
            </a:r>
            <a:r>
              <a:rPr lang="en-GB" baseline="0" dirty="0" err="1"/>
              <a:t>přesně</a:t>
            </a:r>
            <a:r>
              <a:rPr lang="en-GB" baseline="0" dirty="0"/>
              <a:t> </a:t>
            </a:r>
            <a:r>
              <a:rPr lang="en-GB" baseline="0" dirty="0" err="1"/>
              <a:t>určené</a:t>
            </a:r>
            <a:r>
              <a:rPr lang="en-GB" baseline="0" dirty="0"/>
              <a:t> </a:t>
            </a:r>
            <a:r>
              <a:rPr lang="en-GB" baseline="0" dirty="0" err="1"/>
              <a:t>postatné</a:t>
            </a:r>
            <a:r>
              <a:rPr lang="en-GB" baseline="0" dirty="0"/>
              <a:t> </a:t>
            </a:r>
            <a:r>
              <a:rPr lang="en-GB" baseline="0" dirty="0" err="1"/>
              <a:t>jméno</a:t>
            </a:r>
            <a:r>
              <a:rPr lang="en-GB" baseline="0" dirty="0"/>
              <a:t>.</a:t>
            </a:r>
            <a:endParaRPr lang="cs-CZ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 err="1"/>
              <a:t>Správné</a:t>
            </a:r>
            <a:r>
              <a:rPr lang="en-GB" baseline="0" dirty="0"/>
              <a:t> u</a:t>
            </a:r>
            <a:r>
              <a:rPr lang="cs-CZ" baseline="0" dirty="0"/>
              <a:t>rčení </a:t>
            </a:r>
            <a:r>
              <a:rPr lang="en-GB" baseline="0" dirty="0" err="1"/>
              <a:t>kategorie</a:t>
            </a:r>
            <a:r>
              <a:rPr lang="en-GB" baseline="0" dirty="0"/>
              <a:t> </a:t>
            </a:r>
            <a:r>
              <a:rPr lang="cs-CZ" baseline="0" dirty="0"/>
              <a:t>určenosti </a:t>
            </a:r>
            <a:r>
              <a:rPr lang="en-GB" baseline="0" dirty="0"/>
              <a:t>je pro </a:t>
            </a:r>
            <a:r>
              <a:rPr lang="en-GB" baseline="0" dirty="0" err="1"/>
              <a:t>nás</a:t>
            </a:r>
            <a:r>
              <a:rPr lang="en-GB" baseline="0" dirty="0"/>
              <a:t> </a:t>
            </a:r>
            <a:r>
              <a:rPr lang="cs-CZ" baseline="0" dirty="0"/>
              <a:t>zásadní pro </a:t>
            </a:r>
            <a:r>
              <a:rPr lang="en-GB" baseline="0" dirty="0" err="1"/>
              <a:t>správné</a:t>
            </a:r>
            <a:r>
              <a:rPr lang="en-GB" baseline="0" dirty="0"/>
              <a:t> </a:t>
            </a:r>
            <a:r>
              <a:rPr lang="en-GB" baseline="0" dirty="0" err="1"/>
              <a:t>pochopení</a:t>
            </a:r>
            <a:r>
              <a:rPr lang="en-GB" baseline="0" dirty="0"/>
              <a:t> </a:t>
            </a:r>
            <a:r>
              <a:rPr lang="en-GB" baseline="0" dirty="0" err="1"/>
              <a:t>věty</a:t>
            </a:r>
            <a:r>
              <a:rPr lang="en-GB" baseline="0" dirty="0"/>
              <a:t> a </a:t>
            </a:r>
            <a:r>
              <a:rPr lang="en-GB" baseline="0" dirty="0" err="1"/>
              <a:t>tedy</a:t>
            </a:r>
            <a:r>
              <a:rPr lang="en-GB" baseline="0" dirty="0"/>
              <a:t> </a:t>
            </a:r>
            <a:r>
              <a:rPr lang="cs-CZ" baseline="0" dirty="0"/>
              <a:t>překlad</a:t>
            </a:r>
            <a:r>
              <a:rPr lang="en-GB" baseline="0" dirty="0"/>
              <a:t>.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r>
              <a:rPr lang="en-GB" dirty="0"/>
              <a:t>V </a:t>
            </a:r>
            <a:r>
              <a:rPr lang="en-GB" dirty="0" err="1"/>
              <a:t>prvních</a:t>
            </a:r>
            <a:r>
              <a:rPr lang="en-GB" dirty="0"/>
              <a:t> </a:t>
            </a:r>
            <a:r>
              <a:rPr lang="en-GB" dirty="0" err="1"/>
              <a:t>třech</a:t>
            </a:r>
            <a:r>
              <a:rPr lang="en-GB" dirty="0"/>
              <a:t> </a:t>
            </a:r>
            <a:r>
              <a:rPr lang="en-GB" dirty="0" err="1"/>
              <a:t>větách</a:t>
            </a:r>
            <a:r>
              <a:rPr lang="en-GB" dirty="0"/>
              <a:t> je </a:t>
            </a:r>
            <a:r>
              <a:rPr lang="en-GB" dirty="0" err="1"/>
              <a:t>člen</a:t>
            </a:r>
            <a:r>
              <a:rPr lang="en-GB" dirty="0"/>
              <a:t> </a:t>
            </a:r>
            <a:r>
              <a:rPr lang="en-GB" dirty="0" err="1"/>
              <a:t>stejný</a:t>
            </a:r>
            <a:r>
              <a:rPr lang="en-GB" dirty="0"/>
              <a:t> – </a:t>
            </a:r>
            <a:r>
              <a:rPr lang="en-GB" dirty="0" err="1"/>
              <a:t>neurčitý</a:t>
            </a:r>
            <a:r>
              <a:rPr lang="en-GB" dirty="0"/>
              <a:t> (</a:t>
            </a:r>
            <a:r>
              <a:rPr lang="en-GB" i="1" dirty="0" err="1"/>
              <a:t>een</a:t>
            </a:r>
            <a:r>
              <a:rPr lang="en-GB" i="1" dirty="0"/>
              <a:t> kind</a:t>
            </a:r>
            <a:r>
              <a:rPr lang="en-GB" dirty="0"/>
              <a:t>) , ale reference  je </a:t>
            </a:r>
            <a:r>
              <a:rPr lang="en-GB" dirty="0" err="1"/>
              <a:t>pokaždé</a:t>
            </a:r>
            <a:r>
              <a:rPr lang="en-GB" dirty="0"/>
              <a:t> </a:t>
            </a:r>
            <a:r>
              <a:rPr lang="en-GB" dirty="0" err="1"/>
              <a:t>jiná</a:t>
            </a:r>
            <a:r>
              <a:rPr lang="en-GB" dirty="0"/>
              <a:t> a </a:t>
            </a:r>
            <a:r>
              <a:rPr lang="en-GB" dirty="0" err="1"/>
              <a:t>odkazuje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jinou</a:t>
            </a:r>
            <a:r>
              <a:rPr lang="en-GB" dirty="0"/>
              <a:t> </a:t>
            </a:r>
            <a:r>
              <a:rPr lang="en-GB" dirty="0" err="1"/>
              <a:t>mimojazykovou</a:t>
            </a:r>
            <a:r>
              <a:rPr lang="en-GB" dirty="0"/>
              <a:t> </a:t>
            </a:r>
            <a:r>
              <a:rPr lang="en-GB" dirty="0" err="1"/>
              <a:t>skutečnost</a:t>
            </a:r>
            <a:r>
              <a:rPr lang="en-GB" dirty="0"/>
              <a:t>. </a:t>
            </a:r>
            <a:r>
              <a:rPr lang="cs-CZ" dirty="0"/>
              <a:t>Srovnej</a:t>
            </a:r>
            <a:r>
              <a:rPr lang="en-GB" dirty="0" err="1"/>
              <a:t>te</a:t>
            </a:r>
            <a:r>
              <a:rPr lang="cs-CZ" dirty="0"/>
              <a:t>:</a:t>
            </a:r>
            <a:endParaRPr lang="en-GB" dirty="0"/>
          </a:p>
          <a:p>
            <a:endParaRPr lang="en-GB" dirty="0"/>
          </a:p>
          <a:p>
            <a:r>
              <a:rPr lang="cs-CZ" dirty="0"/>
              <a:t> </a:t>
            </a:r>
            <a:r>
              <a:rPr lang="cs-CZ" i="1" dirty="0">
                <a:solidFill>
                  <a:srgbClr val="FF0000"/>
                </a:solidFill>
              </a:rPr>
              <a:t>Ik wil graag </a:t>
            </a:r>
            <a:r>
              <a:rPr lang="cs-CZ" b="1" i="1" u="sng" dirty="0">
                <a:solidFill>
                  <a:srgbClr val="FF0000"/>
                </a:solidFill>
              </a:rPr>
              <a:t>een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b="1" i="1" u="sng" dirty="0">
                <a:solidFill>
                  <a:srgbClr val="FF0000"/>
                </a:solidFill>
              </a:rPr>
              <a:t>kind</a:t>
            </a:r>
            <a:r>
              <a:rPr lang="cs-CZ" i="1" u="sng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hebben.</a:t>
            </a:r>
            <a:r>
              <a:rPr lang="en-GB" i="1" dirty="0">
                <a:solidFill>
                  <a:srgbClr val="FF0000"/>
                </a:solidFill>
              </a:rPr>
              <a:t> 		͢- </a:t>
            </a:r>
            <a:r>
              <a:rPr lang="en-GB" i="0" u="sng" dirty="0" err="1">
                <a:solidFill>
                  <a:srgbClr val="FF0000"/>
                </a:solidFill>
              </a:rPr>
              <a:t>díte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není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konkrétní</a:t>
            </a:r>
            <a:r>
              <a:rPr lang="en-GB" i="0" u="sng" dirty="0">
                <a:solidFill>
                  <a:srgbClr val="FF0000"/>
                </a:solidFill>
              </a:rPr>
              <a:t>, </a:t>
            </a:r>
            <a:r>
              <a:rPr lang="en-GB" i="0" u="sng" dirty="0" err="1">
                <a:solidFill>
                  <a:srgbClr val="FF0000"/>
                </a:solidFill>
              </a:rPr>
              <a:t>zatím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vůbec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neexistuje</a:t>
            </a:r>
            <a:endParaRPr lang="cs-CZ" i="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Er staat </a:t>
            </a:r>
            <a:r>
              <a:rPr lang="cs-CZ" b="1" i="1" u="sng" dirty="0">
                <a:solidFill>
                  <a:srgbClr val="FF0000"/>
                </a:solidFill>
              </a:rPr>
              <a:t>een kind </a:t>
            </a:r>
            <a:r>
              <a:rPr lang="cs-CZ" i="1" dirty="0">
                <a:solidFill>
                  <a:srgbClr val="FF0000"/>
                </a:solidFill>
              </a:rPr>
              <a:t>in het midden van de straat!</a:t>
            </a:r>
            <a:r>
              <a:rPr lang="en-GB" i="1" dirty="0">
                <a:solidFill>
                  <a:srgbClr val="FF0000"/>
                </a:solidFill>
              </a:rPr>
              <a:t> 	- </a:t>
            </a:r>
            <a:r>
              <a:rPr lang="en-GB" i="0" u="sng" dirty="0" err="1">
                <a:solidFill>
                  <a:srgbClr val="FF0000"/>
                </a:solidFill>
              </a:rPr>
              <a:t>díte</a:t>
            </a:r>
            <a:r>
              <a:rPr lang="en-GB" i="0" u="sng" dirty="0">
                <a:solidFill>
                  <a:srgbClr val="FF0000"/>
                </a:solidFill>
              </a:rPr>
              <a:t> je </a:t>
            </a:r>
            <a:r>
              <a:rPr lang="en-GB" i="0" u="sng" dirty="0" err="1">
                <a:solidFill>
                  <a:srgbClr val="FF0000"/>
                </a:solidFill>
              </a:rPr>
              <a:t>konkrétní</a:t>
            </a:r>
            <a:r>
              <a:rPr lang="en-GB" i="0" u="sng" dirty="0">
                <a:solidFill>
                  <a:srgbClr val="FF0000"/>
                </a:solidFill>
              </a:rPr>
              <a:t>, </a:t>
            </a:r>
            <a:r>
              <a:rPr lang="en-GB" i="0" u="sng" dirty="0" err="1">
                <a:solidFill>
                  <a:srgbClr val="FF0000"/>
                </a:solidFill>
              </a:rPr>
              <a:t>jen</a:t>
            </a:r>
            <a:r>
              <a:rPr lang="en-GB" i="0" u="sng" dirty="0">
                <a:solidFill>
                  <a:srgbClr val="FF0000"/>
                </a:solidFill>
              </a:rPr>
              <a:t> ho </a:t>
            </a:r>
            <a:r>
              <a:rPr lang="en-GB" i="0" u="sng" dirty="0" err="1">
                <a:solidFill>
                  <a:srgbClr val="FF0000"/>
                </a:solidFill>
              </a:rPr>
              <a:t>zminujeme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poprvé</a:t>
            </a:r>
            <a:endParaRPr lang="cs-CZ" i="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u="sng" dirty="0">
                <a:solidFill>
                  <a:srgbClr val="FF0000"/>
                </a:solidFill>
              </a:rPr>
              <a:t>Een kind </a:t>
            </a:r>
            <a:r>
              <a:rPr lang="cs-CZ" i="1" dirty="0">
                <a:solidFill>
                  <a:srgbClr val="FF0000"/>
                </a:solidFill>
              </a:rPr>
              <a:t>moet regelmatig eten.</a:t>
            </a:r>
            <a:r>
              <a:rPr lang="en-GB" i="1" dirty="0">
                <a:solidFill>
                  <a:srgbClr val="FF0000"/>
                </a:solidFill>
              </a:rPr>
              <a:t> 		</a:t>
            </a:r>
            <a:r>
              <a:rPr lang="en-GB" i="0" u="sng" dirty="0">
                <a:solidFill>
                  <a:srgbClr val="FF0000"/>
                </a:solidFill>
              </a:rPr>
              <a:t>– </a:t>
            </a:r>
            <a:r>
              <a:rPr lang="en-GB" i="0" u="sng" dirty="0" err="1">
                <a:solidFill>
                  <a:srgbClr val="FF0000"/>
                </a:solidFill>
              </a:rPr>
              <a:t>uplne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všeobecne</a:t>
            </a:r>
            <a:r>
              <a:rPr lang="en-GB" i="0" u="sng" dirty="0">
                <a:solidFill>
                  <a:srgbClr val="FF0000"/>
                </a:solidFill>
              </a:rPr>
              <a:t> </a:t>
            </a:r>
            <a:r>
              <a:rPr lang="en-GB" i="0" u="sng" dirty="0" err="1">
                <a:solidFill>
                  <a:srgbClr val="FF0000"/>
                </a:solidFill>
              </a:rPr>
              <a:t>mluvíme</a:t>
            </a:r>
            <a:r>
              <a:rPr lang="en-GB" i="0" u="sng" dirty="0">
                <a:solidFill>
                  <a:srgbClr val="FF0000"/>
                </a:solidFill>
              </a:rPr>
              <a:t> o </a:t>
            </a:r>
            <a:r>
              <a:rPr lang="en-GB" i="0" u="sng" dirty="0" err="1">
                <a:solidFill>
                  <a:srgbClr val="FF0000"/>
                </a:solidFill>
              </a:rPr>
              <a:t>dětech</a:t>
            </a:r>
            <a:r>
              <a:rPr lang="en-GB" i="0" u="sng" dirty="0">
                <a:solidFill>
                  <a:srgbClr val="FF0000"/>
                </a:solidFill>
              </a:rPr>
              <a:t> (</a:t>
            </a:r>
            <a:r>
              <a:rPr lang="en-GB" i="0" u="sng" dirty="0" err="1">
                <a:solidFill>
                  <a:srgbClr val="FF0000"/>
                </a:solidFill>
              </a:rPr>
              <a:t>jako</a:t>
            </a:r>
            <a:r>
              <a:rPr lang="en-GB" i="0" u="sng" dirty="0">
                <a:solidFill>
                  <a:srgbClr val="FF0000"/>
                </a:solidFill>
              </a:rPr>
              <a:t> o </a:t>
            </a:r>
            <a:r>
              <a:rPr lang="en-GB" i="0" u="sng" dirty="0" err="1">
                <a:solidFill>
                  <a:srgbClr val="FF0000"/>
                </a:solidFill>
              </a:rPr>
              <a:t>skupině</a:t>
            </a:r>
            <a:r>
              <a:rPr lang="en-GB" i="0" u="sng" dirty="0">
                <a:solidFill>
                  <a:srgbClr val="FF0000"/>
                </a:solidFill>
              </a:rPr>
              <a:t> / </a:t>
            </a:r>
            <a:r>
              <a:rPr lang="en-GB" i="0" u="sng" dirty="0" err="1">
                <a:solidFill>
                  <a:srgbClr val="FF0000"/>
                </a:solidFill>
              </a:rPr>
              <a:t>druhu</a:t>
            </a:r>
            <a:r>
              <a:rPr lang="en-GB" i="0" u="sng" dirty="0">
                <a:solidFill>
                  <a:srgbClr val="FF0000"/>
                </a:solidFill>
              </a:rPr>
              <a:t>)</a:t>
            </a:r>
            <a:endParaRPr lang="cs-CZ" i="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0" dirty="0" err="1">
                <a:solidFill>
                  <a:srgbClr val="FF0000"/>
                </a:solidFill>
              </a:rPr>
              <a:t>Níže</a:t>
            </a:r>
            <a:r>
              <a:rPr lang="en-GB" i="0" dirty="0">
                <a:solidFill>
                  <a:srgbClr val="FF0000"/>
                </a:solidFill>
              </a:rPr>
              <a:t> je v </a:t>
            </a:r>
            <a:r>
              <a:rPr lang="en-GB" i="0" dirty="0" err="1">
                <a:solidFill>
                  <a:srgbClr val="FF0000"/>
                </a:solidFill>
              </a:rPr>
              <a:t>obou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případech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určitý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člen</a:t>
            </a:r>
            <a:r>
              <a:rPr lang="en-GB" i="0" dirty="0">
                <a:solidFill>
                  <a:srgbClr val="FF0000"/>
                </a:solidFill>
              </a:rPr>
              <a:t> (de vrouw), ale reference se </a:t>
            </a:r>
            <a:r>
              <a:rPr lang="en-GB" i="0" dirty="0" err="1">
                <a:solidFill>
                  <a:srgbClr val="FF0000"/>
                </a:solidFill>
              </a:rPr>
              <a:t>opět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liší</a:t>
            </a:r>
            <a:r>
              <a:rPr lang="en-GB" i="0" dirty="0">
                <a:solidFill>
                  <a:srgbClr val="FF0000"/>
                </a:solidFill>
              </a:rPr>
              <a:t>, </a:t>
            </a:r>
            <a:r>
              <a:rPr lang="en-GB" i="0" dirty="0" err="1">
                <a:solidFill>
                  <a:srgbClr val="FF0000"/>
                </a:solidFill>
              </a:rPr>
              <a:t>tzn</a:t>
            </a:r>
            <a:r>
              <a:rPr lang="en-GB" i="0" dirty="0">
                <a:solidFill>
                  <a:srgbClr val="FF0000"/>
                </a:solidFill>
              </a:rPr>
              <a:t>. k </a:t>
            </a:r>
            <a:r>
              <a:rPr lang="en-GB" i="0" dirty="0" err="1">
                <a:solidFill>
                  <a:srgbClr val="FF0000"/>
                </a:solidFill>
              </a:rPr>
              <a:t>čemu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přesně</a:t>
            </a:r>
            <a:r>
              <a:rPr lang="en-GB" i="0" dirty="0">
                <a:solidFill>
                  <a:srgbClr val="FF0000"/>
                </a:solidFill>
              </a:rPr>
              <a:t> se subst. </a:t>
            </a:r>
            <a:r>
              <a:rPr lang="en-GB" i="0" dirty="0" err="1">
                <a:solidFill>
                  <a:srgbClr val="FF0000"/>
                </a:solidFill>
              </a:rPr>
              <a:t>vztahuje</a:t>
            </a:r>
            <a:r>
              <a:rPr lang="en-GB" i="0" dirty="0">
                <a:solidFill>
                  <a:srgbClr val="FF0000"/>
                </a:solidFill>
              </a:rPr>
              <a:t>, o </a:t>
            </a:r>
            <a:r>
              <a:rPr lang="en-GB" i="0" dirty="0" err="1">
                <a:solidFill>
                  <a:srgbClr val="FF0000"/>
                </a:solidFill>
              </a:rPr>
              <a:t>čem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referuje</a:t>
            </a:r>
            <a:r>
              <a:rPr lang="en-GB" i="0" dirty="0">
                <a:solidFill>
                  <a:srgbClr val="FF0000"/>
                </a:solidFill>
              </a:rPr>
              <a:t>. </a:t>
            </a:r>
            <a:r>
              <a:rPr lang="en-GB" i="0" dirty="0" err="1">
                <a:solidFill>
                  <a:srgbClr val="FF0000"/>
                </a:solidFill>
              </a:rPr>
              <a:t>Opět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nám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tedy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pouze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člen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neřekne</a:t>
            </a:r>
            <a:r>
              <a:rPr lang="en-GB" i="0" dirty="0">
                <a:solidFill>
                  <a:srgbClr val="FF0000"/>
                </a:solidFill>
              </a:rPr>
              <a:t> </a:t>
            </a:r>
            <a:r>
              <a:rPr lang="en-GB" i="0" dirty="0" err="1">
                <a:solidFill>
                  <a:srgbClr val="FF0000"/>
                </a:solidFill>
              </a:rPr>
              <a:t>mnoho</a:t>
            </a:r>
            <a:r>
              <a:rPr lang="en-GB" i="0" dirty="0">
                <a:solidFill>
                  <a:srgbClr val="FF0000"/>
                </a:solidFill>
              </a:rPr>
              <a:t>. </a:t>
            </a:r>
            <a:r>
              <a:rPr lang="cs-CZ" dirty="0"/>
              <a:t>Srovnej</a:t>
            </a:r>
            <a:r>
              <a:rPr lang="cs-CZ" i="1" dirty="0"/>
              <a:t>: </a:t>
            </a:r>
            <a:r>
              <a:rPr lang="cs-CZ" i="1" dirty="0">
                <a:solidFill>
                  <a:srgbClr val="FF0000"/>
                </a:solidFill>
              </a:rPr>
              <a:t>	</a:t>
            </a:r>
            <a:r>
              <a:rPr lang="en-GB" i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GB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u="sng" dirty="0">
                <a:solidFill>
                  <a:srgbClr val="FF0000"/>
                </a:solidFill>
              </a:rPr>
              <a:t>De vrouw </a:t>
            </a:r>
            <a:r>
              <a:rPr lang="cs-CZ" i="1" dirty="0">
                <a:solidFill>
                  <a:srgbClr val="FF0000"/>
                </a:solidFill>
              </a:rPr>
              <a:t>aan de deur wil met je praten.</a:t>
            </a:r>
            <a:r>
              <a:rPr lang="en-GB" i="1" dirty="0">
                <a:solidFill>
                  <a:srgbClr val="FF0000"/>
                </a:solidFill>
              </a:rPr>
              <a:t> – </a:t>
            </a:r>
            <a:r>
              <a:rPr lang="en-GB" i="1" dirty="0" err="1">
                <a:solidFill>
                  <a:srgbClr val="FF0000"/>
                </a:solidFill>
              </a:rPr>
              <a:t>určitá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žena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u="sng" dirty="0">
                <a:solidFill>
                  <a:srgbClr val="FF0000"/>
                </a:solidFill>
              </a:rPr>
              <a:t>De vrouw </a:t>
            </a:r>
            <a:r>
              <a:rPr lang="cs-CZ" i="1" dirty="0">
                <a:solidFill>
                  <a:srgbClr val="FF0000"/>
                </a:solidFill>
              </a:rPr>
              <a:t>moet maar thuisblijven en voor kinderen zorgen.</a:t>
            </a:r>
            <a:r>
              <a:rPr lang="en-GB" i="1" dirty="0">
                <a:solidFill>
                  <a:srgbClr val="FF0000"/>
                </a:solidFill>
              </a:rPr>
              <a:t> – </a:t>
            </a:r>
            <a:r>
              <a:rPr lang="en-GB" i="1" dirty="0" err="1">
                <a:solidFill>
                  <a:srgbClr val="FF0000"/>
                </a:solidFill>
              </a:rPr>
              <a:t>mluvíme</a:t>
            </a:r>
            <a:r>
              <a:rPr lang="en-GB" i="1" dirty="0">
                <a:solidFill>
                  <a:srgbClr val="FF0000"/>
                </a:solidFill>
              </a:rPr>
              <a:t> o </a:t>
            </a:r>
            <a:r>
              <a:rPr lang="en-GB" i="1" dirty="0" err="1">
                <a:solidFill>
                  <a:srgbClr val="FF0000"/>
                </a:solidFill>
              </a:rPr>
              <a:t>ženách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obecně</a:t>
            </a:r>
            <a:r>
              <a:rPr lang="en-GB" i="1" dirty="0">
                <a:solidFill>
                  <a:srgbClr val="FF0000"/>
                </a:solidFill>
              </a:rPr>
              <a:t> (</a:t>
            </a:r>
            <a:r>
              <a:rPr lang="en-GB" i="1" dirty="0" err="1">
                <a:solidFill>
                  <a:srgbClr val="FF0000"/>
                </a:solidFill>
              </a:rPr>
              <a:t>vybrali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jsme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zástupce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druhu</a:t>
            </a:r>
            <a:r>
              <a:rPr lang="en-GB" i="1" dirty="0">
                <a:solidFill>
                  <a:srgbClr val="FF0000"/>
                </a:solidFill>
              </a:rPr>
              <a:t>…) </a:t>
            </a: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1" dirty="0" err="1">
                <a:solidFill>
                  <a:srgbClr val="FF0000"/>
                </a:solidFill>
              </a:rPr>
              <a:t>Překlad</a:t>
            </a:r>
            <a:r>
              <a:rPr lang="en-GB" i="1" dirty="0">
                <a:solidFill>
                  <a:srgbClr val="FF0000"/>
                </a:solidFill>
              </a:rPr>
              <a:t>: 	Ta </a:t>
            </a:r>
            <a:r>
              <a:rPr lang="en-GB" i="1" dirty="0" err="1">
                <a:solidFill>
                  <a:srgbClr val="FF0000"/>
                </a:solidFill>
              </a:rPr>
              <a:t>žena</a:t>
            </a:r>
            <a:r>
              <a:rPr lang="en-GB" i="1" dirty="0">
                <a:solidFill>
                  <a:srgbClr val="FF0000"/>
                </a:solidFill>
              </a:rPr>
              <a:t> u </a:t>
            </a:r>
            <a:r>
              <a:rPr lang="en-GB" i="1" dirty="0" err="1">
                <a:solidFill>
                  <a:srgbClr val="FF0000"/>
                </a:solidFill>
              </a:rPr>
              <a:t>dveří</a:t>
            </a:r>
            <a:r>
              <a:rPr lang="en-GB" i="1" dirty="0">
                <a:solidFill>
                  <a:srgbClr val="FF0000"/>
                </a:solidFill>
              </a:rPr>
              <a:t> s </a:t>
            </a:r>
            <a:r>
              <a:rPr lang="en-GB" i="1" dirty="0" err="1">
                <a:solidFill>
                  <a:srgbClr val="FF0000"/>
                </a:solidFill>
              </a:rPr>
              <a:t>tebou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chce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mluvit</a:t>
            </a:r>
            <a:r>
              <a:rPr lang="en-GB" i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	</a:t>
            </a:r>
            <a:r>
              <a:rPr lang="en-GB" i="1" dirty="0" err="1">
                <a:solidFill>
                  <a:srgbClr val="FF0000"/>
                </a:solidFill>
              </a:rPr>
              <a:t>Žena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má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zůstat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doma</a:t>
            </a:r>
            <a:r>
              <a:rPr lang="en-GB" i="1" dirty="0">
                <a:solidFill>
                  <a:srgbClr val="FF0000"/>
                </a:solidFill>
              </a:rPr>
              <a:t> a </a:t>
            </a:r>
            <a:r>
              <a:rPr lang="en-GB" i="1" dirty="0" err="1">
                <a:solidFill>
                  <a:srgbClr val="FF0000"/>
                </a:solidFill>
              </a:rPr>
              <a:t>starat</a:t>
            </a:r>
            <a:r>
              <a:rPr lang="en-GB" i="1" dirty="0">
                <a:solidFill>
                  <a:srgbClr val="FF0000"/>
                </a:solidFill>
              </a:rPr>
              <a:t> se o </a:t>
            </a:r>
            <a:r>
              <a:rPr lang="en-GB" i="1" dirty="0" err="1">
                <a:solidFill>
                  <a:srgbClr val="FF0000"/>
                </a:solidFill>
              </a:rPr>
              <a:t>děti</a:t>
            </a:r>
            <a:r>
              <a:rPr lang="en-GB" i="1" dirty="0">
                <a:solidFill>
                  <a:srgbClr val="FF0000"/>
                </a:solidFill>
              </a:rPr>
              <a:t>.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Pro </a:t>
            </a:r>
            <a:r>
              <a:rPr lang="en-GB" baseline="0" dirty="0" err="1"/>
              <a:t>doplnění</a:t>
            </a:r>
            <a:r>
              <a:rPr lang="en-GB" baseline="0" dirty="0"/>
              <a:t> </a:t>
            </a:r>
            <a:r>
              <a:rPr lang="en-GB" baseline="0" dirty="0" err="1"/>
              <a:t>přidávám</a:t>
            </a:r>
            <a:r>
              <a:rPr lang="en-GB" baseline="0" dirty="0"/>
              <a:t> </a:t>
            </a:r>
            <a:r>
              <a:rPr lang="en-GB" baseline="0" dirty="0" err="1"/>
              <a:t>ještě</a:t>
            </a:r>
            <a:r>
              <a:rPr lang="en-GB" baseline="0" dirty="0"/>
              <a:t> </a:t>
            </a:r>
            <a:r>
              <a:rPr lang="en-GB" baseline="0" dirty="0" err="1"/>
              <a:t>sadu</a:t>
            </a:r>
            <a:r>
              <a:rPr lang="en-GB" baseline="0" dirty="0"/>
              <a:t> </a:t>
            </a:r>
            <a:r>
              <a:rPr lang="en-GB" baseline="0" dirty="0" err="1"/>
              <a:t>příkladů</a:t>
            </a:r>
            <a:r>
              <a:rPr lang="en-GB" baseline="0" dirty="0"/>
              <a:t>, </a:t>
            </a:r>
            <a:r>
              <a:rPr lang="en-GB" baseline="0" dirty="0" err="1"/>
              <a:t>tentokrát</a:t>
            </a:r>
            <a:r>
              <a:rPr lang="en-GB" baseline="0" dirty="0"/>
              <a:t> </a:t>
            </a:r>
            <a:r>
              <a:rPr lang="en-GB" baseline="0" dirty="0" err="1"/>
              <a:t>stejný</a:t>
            </a:r>
            <a:r>
              <a:rPr lang="en-GB" baseline="0" dirty="0"/>
              <a:t> </a:t>
            </a:r>
            <a:r>
              <a:rPr lang="en-GB" baseline="0" dirty="0" err="1"/>
              <a:t>slovosled</a:t>
            </a:r>
            <a:r>
              <a:rPr lang="en-GB" baseline="0" dirty="0"/>
              <a:t>, </a:t>
            </a:r>
            <a:r>
              <a:rPr lang="en-GB" baseline="0" dirty="0" err="1"/>
              <a:t>stejná</a:t>
            </a:r>
            <a:r>
              <a:rPr lang="en-GB" baseline="0" dirty="0"/>
              <a:t> </a:t>
            </a:r>
            <a:r>
              <a:rPr lang="en-GB" baseline="0" dirty="0" err="1"/>
              <a:t>slova</a:t>
            </a:r>
            <a:r>
              <a:rPr lang="en-GB" baseline="0" dirty="0"/>
              <a:t>, </a:t>
            </a:r>
            <a:r>
              <a:rPr lang="en-GB" baseline="0" dirty="0" err="1"/>
              <a:t>jiný</a:t>
            </a:r>
            <a:r>
              <a:rPr lang="en-GB" baseline="0" dirty="0"/>
              <a:t> </a:t>
            </a:r>
            <a:r>
              <a:rPr lang="en-GB" baseline="0" dirty="0" err="1"/>
              <a:t>člen</a:t>
            </a:r>
            <a:r>
              <a:rPr lang="en-GB" baseline="0" dirty="0"/>
              <a:t> a </a:t>
            </a:r>
            <a:r>
              <a:rPr lang="en-GB" baseline="0" dirty="0" err="1"/>
              <a:t>zcela</a:t>
            </a:r>
            <a:r>
              <a:rPr lang="en-GB" baseline="0" dirty="0"/>
              <a:t> </a:t>
            </a:r>
            <a:r>
              <a:rPr lang="en-GB" baseline="0" dirty="0" err="1"/>
              <a:t>jiný</a:t>
            </a:r>
            <a:r>
              <a:rPr lang="en-GB" baseline="0" dirty="0"/>
              <a:t> </a:t>
            </a:r>
            <a:r>
              <a:rPr lang="en-GB" baseline="0" dirty="0" err="1"/>
              <a:t>význam</a:t>
            </a:r>
            <a:r>
              <a:rPr lang="en-GB" baseline="0" dirty="0"/>
              <a:t>. </a:t>
            </a:r>
            <a:r>
              <a:rPr lang="en-GB" baseline="0" dirty="0" err="1"/>
              <a:t>Srovnejte</a:t>
            </a:r>
            <a:r>
              <a:rPr lang="en-GB" baseline="0" dirty="0"/>
              <a:t>:</a:t>
            </a:r>
          </a:p>
          <a:p>
            <a:pPr marL="0" indent="0">
              <a:buFontTx/>
              <a:buNone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</a:t>
            </a:r>
            <a:r>
              <a:rPr lang="cs-CZ" baseline="0" dirty="0"/>
              <a:t> meisje kan goed koken. = Ta dívka vaří vážně dobře (</a:t>
            </a:r>
            <a:r>
              <a:rPr lang="en-GB" baseline="0" dirty="0"/>
              <a:t>k</a:t>
            </a:r>
            <a:r>
              <a:rPr lang="cs-CZ" baseline="0" dirty="0"/>
              <a:t>ontext</a:t>
            </a:r>
            <a:r>
              <a:rPr lang="en-GB" baseline="0" dirty="0"/>
              <a:t>, </a:t>
            </a:r>
            <a:r>
              <a:rPr lang="en-GB" baseline="0" dirty="0" err="1"/>
              <a:t>dívka</a:t>
            </a:r>
            <a:r>
              <a:rPr lang="en-GB" baseline="0" dirty="0"/>
              <a:t> </a:t>
            </a:r>
            <a:r>
              <a:rPr lang="en-GB" baseline="0" dirty="0" err="1"/>
              <a:t>známá</a:t>
            </a:r>
            <a:r>
              <a:rPr lang="en-GB" baseline="0" dirty="0"/>
              <a:t> ze </a:t>
            </a:r>
            <a:r>
              <a:rPr lang="en-GB" baseline="0" dirty="0" err="1"/>
              <a:t>situace</a:t>
            </a:r>
            <a:r>
              <a:rPr lang="cs-CZ" baseline="0" dirty="0"/>
              <a:t>).</a:t>
            </a:r>
          </a:p>
          <a:p>
            <a:pPr marL="171450" indent="-171450">
              <a:buFontTx/>
              <a:buChar char="-"/>
            </a:pP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cs-CZ" baseline="0" dirty="0"/>
              <a:t> meisje kan goed koken. = Holky dobře vaří.</a:t>
            </a:r>
            <a:r>
              <a:rPr lang="en-GB" baseline="0" dirty="0"/>
              <a:t> (</a:t>
            </a:r>
            <a:r>
              <a:rPr lang="en-GB" baseline="0" dirty="0" err="1"/>
              <a:t>mluví</a:t>
            </a:r>
            <a:r>
              <a:rPr lang="en-GB" baseline="0" dirty="0"/>
              <a:t> se </a:t>
            </a:r>
            <a:r>
              <a:rPr lang="en-GB" baseline="0" dirty="0" err="1"/>
              <a:t>všeobecně</a:t>
            </a:r>
            <a:r>
              <a:rPr lang="en-GB" baseline="0" dirty="0"/>
              <a:t> o </a:t>
            </a:r>
            <a:r>
              <a:rPr lang="en-GB" baseline="0" dirty="0" err="1"/>
              <a:t>dívkách</a:t>
            </a:r>
            <a:r>
              <a:rPr lang="en-GB" baseline="0" dirty="0"/>
              <a:t>!)</a:t>
            </a:r>
            <a:endParaRPr lang="cs-CZ" baseline="0" dirty="0"/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="1" baseline="0" dirty="0"/>
              <a:t>Het</a:t>
            </a:r>
            <a:r>
              <a:rPr lang="cs-CZ" baseline="0" dirty="0"/>
              <a:t> huis in Nederland is niet te betalen… Ten dům v NL si nemůžeme dovolit.</a:t>
            </a:r>
            <a:r>
              <a:rPr lang="en-GB" baseline="0" dirty="0"/>
              <a:t> (</a:t>
            </a:r>
            <a:r>
              <a:rPr lang="en-GB" baseline="0" dirty="0" err="1"/>
              <a:t>situačně</a:t>
            </a:r>
            <a:r>
              <a:rPr lang="en-GB" baseline="0" dirty="0"/>
              <a:t> </a:t>
            </a:r>
            <a:r>
              <a:rPr lang="en-GB" baseline="0" dirty="0" err="1"/>
              <a:t>zapojeno</a:t>
            </a:r>
            <a:r>
              <a:rPr lang="en-GB" baseline="0" dirty="0"/>
              <a:t>, </a:t>
            </a:r>
            <a:r>
              <a:rPr lang="en-GB" baseline="0" dirty="0" err="1"/>
              <a:t>substantivum</a:t>
            </a:r>
            <a:r>
              <a:rPr lang="en-GB" baseline="0" dirty="0"/>
              <a:t> </a:t>
            </a:r>
            <a:r>
              <a:rPr lang="en-GB" baseline="0" dirty="0" err="1"/>
              <a:t>jasně</a:t>
            </a:r>
            <a:r>
              <a:rPr lang="en-GB" baseline="0" dirty="0"/>
              <a:t> </a:t>
            </a:r>
            <a:r>
              <a:rPr lang="en-GB" baseline="0" dirty="0" err="1"/>
              <a:t>určené</a:t>
            </a:r>
            <a:r>
              <a:rPr lang="en-GB" baseline="0" dirty="0"/>
              <a:t> </a:t>
            </a:r>
            <a:r>
              <a:rPr lang="en-GB" baseline="0" dirty="0" err="1"/>
              <a:t>kontextem</a:t>
            </a:r>
            <a:r>
              <a:rPr lang="en-GB" baseline="0" dirty="0"/>
              <a:t>)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cs-CZ" baseline="0" dirty="0"/>
              <a:t> huis in NL is niet te betalen. …. = Mít dům v NL není finančně zvládnutelné…</a:t>
            </a:r>
            <a:r>
              <a:rPr lang="en-GB" baseline="0" dirty="0"/>
              <a:t> (</a:t>
            </a:r>
            <a:r>
              <a:rPr lang="en-GB" baseline="0" dirty="0" err="1"/>
              <a:t>opět</a:t>
            </a:r>
            <a:r>
              <a:rPr lang="en-GB" baseline="0" dirty="0"/>
              <a:t> -</a:t>
            </a:r>
            <a:r>
              <a:rPr lang="en-GB" baseline="0" dirty="0" err="1"/>
              <a:t>mluvíme</a:t>
            </a:r>
            <a:r>
              <a:rPr lang="en-GB" baseline="0" dirty="0"/>
              <a:t> </a:t>
            </a:r>
            <a:r>
              <a:rPr lang="en-GB" baseline="0" dirty="0" err="1"/>
              <a:t>obecně</a:t>
            </a:r>
            <a:r>
              <a:rPr lang="en-GB" baseline="0" dirty="0"/>
              <a:t> o </a:t>
            </a:r>
            <a:r>
              <a:rPr lang="en-GB" baseline="0" dirty="0" err="1"/>
              <a:t>domech</a:t>
            </a:r>
            <a:r>
              <a:rPr lang="en-GB" baseline="0" dirty="0"/>
              <a:t> v NL)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 err="1"/>
              <a:t>Jak</a:t>
            </a:r>
            <a:r>
              <a:rPr lang="en-GB" baseline="0" dirty="0"/>
              <a:t> </a:t>
            </a:r>
            <a:r>
              <a:rPr lang="en-GB" baseline="0" dirty="0" err="1"/>
              <a:t>vidíte</a:t>
            </a:r>
            <a:r>
              <a:rPr lang="en-GB" baseline="0" dirty="0"/>
              <a:t>, </a:t>
            </a:r>
            <a:r>
              <a:rPr lang="en-GB" baseline="0" dirty="0" err="1"/>
              <a:t>správné</a:t>
            </a:r>
            <a:r>
              <a:rPr lang="en-GB" baseline="0" dirty="0"/>
              <a:t> </a:t>
            </a:r>
            <a:r>
              <a:rPr lang="en-GB" baseline="0" dirty="0" err="1"/>
              <a:t>určení</a:t>
            </a:r>
            <a:r>
              <a:rPr lang="en-GB" baseline="0" dirty="0"/>
              <a:t> reference </a:t>
            </a:r>
            <a:r>
              <a:rPr lang="en-GB" baseline="0" dirty="0" err="1"/>
              <a:t>substantiv</a:t>
            </a:r>
            <a:r>
              <a:rPr lang="en-GB" baseline="0" dirty="0"/>
              <a:t> je </a:t>
            </a:r>
            <a:r>
              <a:rPr lang="en-GB" baseline="0" dirty="0" err="1"/>
              <a:t>zásadní</a:t>
            </a:r>
            <a:r>
              <a:rPr lang="en-GB" baseline="0" dirty="0"/>
              <a:t>. 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5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 err="1"/>
              <a:t>Pozor</a:t>
            </a:r>
            <a:r>
              <a:rPr lang="en-GB" baseline="0" dirty="0"/>
              <a:t>: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V </a:t>
            </a:r>
            <a:r>
              <a:rPr lang="en-GB" baseline="0" dirty="0" err="1"/>
              <a:t>systému</a:t>
            </a:r>
            <a:r>
              <a:rPr lang="en-GB" baseline="0" dirty="0"/>
              <a:t> </a:t>
            </a:r>
            <a:r>
              <a:rPr lang="en-GB" baseline="0" dirty="0" err="1"/>
              <a:t>typů</a:t>
            </a:r>
            <a:r>
              <a:rPr lang="en-GB" baseline="0" dirty="0"/>
              <a:t> reference se v </a:t>
            </a:r>
            <a:r>
              <a:rPr lang="en-GB" baseline="0" dirty="0" err="1"/>
              <a:t>rozlišuje</a:t>
            </a:r>
            <a:r>
              <a:rPr lang="en-GB" baseline="0" dirty="0"/>
              <a:t> </a:t>
            </a:r>
            <a:r>
              <a:rPr lang="en-GB" baseline="0" dirty="0" err="1"/>
              <a:t>mezi</a:t>
            </a:r>
            <a:r>
              <a:rPr lang="en-GB" baseline="0" dirty="0"/>
              <a:t> </a:t>
            </a:r>
            <a:r>
              <a:rPr lang="en-GB" baseline="0" dirty="0" err="1"/>
              <a:t>generickou</a:t>
            </a:r>
            <a:r>
              <a:rPr lang="en-GB" baseline="0" dirty="0"/>
              <a:t> a </a:t>
            </a:r>
            <a:r>
              <a:rPr lang="en-GB" baseline="0" dirty="0" err="1"/>
              <a:t>kategoriální</a:t>
            </a:r>
            <a:r>
              <a:rPr lang="en-GB" baseline="0" dirty="0"/>
              <a:t> </a:t>
            </a:r>
            <a:r>
              <a:rPr lang="en-GB" baseline="0" dirty="0" err="1"/>
              <a:t>referencí</a:t>
            </a:r>
            <a:r>
              <a:rPr lang="en-GB" baseline="0" dirty="0"/>
              <a:t>. </a:t>
            </a:r>
            <a:r>
              <a:rPr lang="en-GB" baseline="0" dirty="0" err="1"/>
              <a:t>Tyto</a:t>
            </a:r>
            <a:r>
              <a:rPr lang="en-GB" baseline="0" dirty="0"/>
              <a:t> se v </a:t>
            </a:r>
            <a:r>
              <a:rPr lang="en-GB" baseline="0" dirty="0" err="1"/>
              <a:t>některých</a:t>
            </a:r>
            <a:r>
              <a:rPr lang="en-GB" baseline="0" dirty="0"/>
              <a:t> </a:t>
            </a:r>
            <a:r>
              <a:rPr lang="en-GB" baseline="0" dirty="0" err="1"/>
              <a:t>případech</a:t>
            </a:r>
            <a:r>
              <a:rPr lang="en-GB" baseline="0" dirty="0"/>
              <a:t> </a:t>
            </a:r>
            <a:r>
              <a:rPr lang="en-GB" baseline="0" dirty="0" err="1"/>
              <a:t>překrývají</a:t>
            </a:r>
            <a:r>
              <a:rPr lang="en-GB" baseline="0" dirty="0"/>
              <a:t>, </a:t>
            </a:r>
            <a:r>
              <a:rPr lang="en-GB" baseline="0" dirty="0" err="1"/>
              <a:t>jindy</a:t>
            </a:r>
            <a:r>
              <a:rPr lang="en-GB" baseline="0" dirty="0"/>
              <a:t> je </a:t>
            </a:r>
            <a:r>
              <a:rPr lang="en-GB" baseline="0" dirty="0" err="1"/>
              <a:t>zde</a:t>
            </a:r>
            <a:r>
              <a:rPr lang="en-GB" baseline="0" dirty="0"/>
              <a:t> </a:t>
            </a:r>
            <a:r>
              <a:rPr lang="en-GB" baseline="0" dirty="0" err="1"/>
              <a:t>určitý</a:t>
            </a:r>
            <a:r>
              <a:rPr lang="en-GB" baseline="0" dirty="0"/>
              <a:t> </a:t>
            </a:r>
            <a:r>
              <a:rPr lang="en-GB" baseline="0" dirty="0" err="1"/>
              <a:t>rozdíl</a:t>
            </a:r>
            <a:r>
              <a:rPr lang="en-GB" baseline="0" dirty="0"/>
              <a:t>. Pro </a:t>
            </a:r>
            <a:r>
              <a:rPr lang="en-GB" baseline="0" dirty="0" err="1"/>
              <a:t>zjednodušení</a:t>
            </a:r>
            <a:r>
              <a:rPr lang="en-GB" baseline="0" dirty="0"/>
              <a:t> </a:t>
            </a:r>
            <a:r>
              <a:rPr lang="en-GB" baseline="0" dirty="0" err="1"/>
              <a:t>již</a:t>
            </a:r>
            <a:r>
              <a:rPr lang="en-GB" baseline="0" dirty="0"/>
              <a:t> </a:t>
            </a:r>
            <a:r>
              <a:rPr lang="en-GB" baseline="0" dirty="0" err="1"/>
              <a:t>tak</a:t>
            </a:r>
            <a:r>
              <a:rPr lang="en-GB" baseline="0" dirty="0"/>
              <a:t> </a:t>
            </a:r>
            <a:r>
              <a:rPr lang="en-GB" baseline="0" dirty="0" err="1"/>
              <a:t>obtížného</a:t>
            </a:r>
            <a:r>
              <a:rPr lang="en-GB" baseline="0" dirty="0"/>
              <a:t> </a:t>
            </a:r>
            <a:r>
              <a:rPr lang="en-GB" baseline="0" dirty="0" err="1"/>
              <a:t>tématu</a:t>
            </a:r>
            <a:r>
              <a:rPr lang="en-GB" baseline="0" dirty="0"/>
              <a:t> </a:t>
            </a:r>
            <a:r>
              <a:rPr lang="en-GB" baseline="0" dirty="0" err="1"/>
              <a:t>upustíme</a:t>
            </a:r>
            <a:r>
              <a:rPr lang="en-GB" baseline="0" dirty="0"/>
              <a:t> od </a:t>
            </a:r>
            <a:r>
              <a:rPr lang="en-GB" baseline="0" dirty="0" err="1"/>
              <a:t>vyčleňování</a:t>
            </a:r>
            <a:r>
              <a:rPr lang="en-GB" baseline="0" dirty="0"/>
              <a:t> </a:t>
            </a:r>
            <a:r>
              <a:rPr lang="en-GB" baseline="0" dirty="0" err="1"/>
              <a:t>kategoriální</a:t>
            </a:r>
            <a:r>
              <a:rPr lang="en-GB" baseline="0" dirty="0"/>
              <a:t> reference a v </a:t>
            </a:r>
            <a:r>
              <a:rPr lang="en-GB" baseline="0" dirty="0" err="1"/>
              <a:t>případě</a:t>
            </a:r>
            <a:r>
              <a:rPr lang="en-GB" baseline="0" dirty="0"/>
              <a:t> </a:t>
            </a:r>
            <a:r>
              <a:rPr lang="en-GB" baseline="0" dirty="0" err="1"/>
              <a:t>užití</a:t>
            </a:r>
            <a:r>
              <a:rPr lang="en-GB" baseline="0" dirty="0"/>
              <a:t> </a:t>
            </a:r>
            <a:r>
              <a:rPr lang="en-GB" baseline="0" dirty="0" err="1"/>
              <a:t>substaniva</a:t>
            </a:r>
            <a:r>
              <a:rPr lang="en-GB" baseline="0" dirty="0"/>
              <a:t> pro </a:t>
            </a:r>
            <a:r>
              <a:rPr lang="en-GB" baseline="0" dirty="0" err="1"/>
              <a:t>vyjádření</a:t>
            </a:r>
            <a:r>
              <a:rPr lang="en-GB" baseline="0" dirty="0"/>
              <a:t> </a:t>
            </a:r>
            <a:r>
              <a:rPr lang="en-GB" baseline="0" dirty="0" err="1"/>
              <a:t>všeobecné</a:t>
            </a:r>
            <a:r>
              <a:rPr lang="en-GB" baseline="0" dirty="0"/>
              <a:t>, </a:t>
            </a:r>
            <a:r>
              <a:rPr lang="en-GB" baseline="0" dirty="0" err="1"/>
              <a:t>obecně</a:t>
            </a:r>
            <a:r>
              <a:rPr lang="en-GB" baseline="0" dirty="0"/>
              <a:t> </a:t>
            </a:r>
            <a:r>
              <a:rPr lang="en-GB" baseline="0" dirty="0" err="1"/>
              <a:t>platené</a:t>
            </a:r>
            <a:r>
              <a:rPr lang="en-GB" baseline="0" dirty="0"/>
              <a:t> </a:t>
            </a:r>
            <a:r>
              <a:rPr lang="en-GB" baseline="0" dirty="0" err="1"/>
              <a:t>informace</a:t>
            </a:r>
            <a:r>
              <a:rPr lang="en-GB" baseline="0" dirty="0"/>
              <a:t> </a:t>
            </a:r>
            <a:r>
              <a:rPr lang="en-GB" baseline="0" dirty="0" err="1"/>
              <a:t>budeme</a:t>
            </a:r>
            <a:r>
              <a:rPr lang="en-GB" baseline="0" dirty="0"/>
              <a:t> </a:t>
            </a:r>
            <a:r>
              <a:rPr lang="en-GB" baseline="0" dirty="0" err="1"/>
              <a:t>používat</a:t>
            </a:r>
            <a:r>
              <a:rPr lang="en-GB" baseline="0" dirty="0"/>
              <a:t> </a:t>
            </a:r>
            <a:r>
              <a:rPr lang="en-GB" baseline="0" dirty="0" err="1"/>
              <a:t>pouze</a:t>
            </a:r>
            <a:r>
              <a:rPr lang="en-GB" baseline="0" dirty="0"/>
              <a:t> </a:t>
            </a:r>
            <a:r>
              <a:rPr lang="en-GB" baseline="0" dirty="0" err="1"/>
              <a:t>typ</a:t>
            </a:r>
            <a:r>
              <a:rPr lang="en-GB" baseline="0" dirty="0"/>
              <a:t> reference “</a:t>
            </a:r>
            <a:r>
              <a:rPr lang="en-GB" baseline="0" dirty="0" err="1"/>
              <a:t>generické</a:t>
            </a:r>
            <a:r>
              <a:rPr lang="en-GB" baseline="0" dirty="0"/>
              <a:t>”.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7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1800" dirty="0"/>
              <a:t>POZOR: u </a:t>
            </a:r>
            <a:r>
              <a:rPr lang="en-GB" sz="1800" dirty="0" err="1"/>
              <a:t>třetího</a:t>
            </a:r>
            <a:r>
              <a:rPr lang="en-GB" sz="1800" dirty="0"/>
              <a:t> </a:t>
            </a:r>
            <a:r>
              <a:rPr lang="en-GB" sz="1800" dirty="0" err="1"/>
              <a:t>typu</a:t>
            </a:r>
            <a:r>
              <a:rPr lang="en-GB" sz="1800" dirty="0"/>
              <a:t> </a:t>
            </a:r>
            <a:r>
              <a:rPr lang="en-GB" sz="1800" dirty="0" err="1"/>
              <a:t>vyjádření</a:t>
            </a:r>
            <a:r>
              <a:rPr lang="en-GB" sz="1800" dirty="0"/>
              <a:t> </a:t>
            </a:r>
            <a:r>
              <a:rPr lang="en-GB" sz="1800" dirty="0" err="1"/>
              <a:t>této</a:t>
            </a:r>
            <a:r>
              <a:rPr lang="en-GB" sz="1800" dirty="0"/>
              <a:t> reference, </a:t>
            </a:r>
            <a:r>
              <a:rPr lang="en-GB" sz="1800" dirty="0" err="1"/>
              <a:t>tzn</a:t>
            </a:r>
            <a:r>
              <a:rPr lang="en-GB" sz="1800" b="1" dirty="0"/>
              <a:t>. </a:t>
            </a:r>
            <a:r>
              <a:rPr lang="en-GB" sz="1800" b="1" dirty="0" err="1"/>
              <a:t>Člen</a:t>
            </a:r>
            <a:r>
              <a:rPr lang="en-GB" sz="1800" b="1" dirty="0"/>
              <a:t> </a:t>
            </a:r>
            <a:r>
              <a:rPr lang="en-GB" sz="1800" b="1" dirty="0" err="1"/>
              <a:t>určitý</a:t>
            </a:r>
            <a:r>
              <a:rPr lang="en-GB" sz="1800" b="1" dirty="0"/>
              <a:t> + singular </a:t>
            </a:r>
            <a:r>
              <a:rPr lang="en-GB" sz="1800" b="1" dirty="0" err="1"/>
              <a:t>počitatelných</a:t>
            </a:r>
            <a:r>
              <a:rPr lang="en-GB" sz="1800" b="1" dirty="0"/>
              <a:t> </a:t>
            </a:r>
            <a:r>
              <a:rPr lang="en-GB" sz="1800" b="1" dirty="0" err="1"/>
              <a:t>substantiv</a:t>
            </a:r>
            <a:r>
              <a:rPr lang="en-GB" sz="1800" dirty="0"/>
              <a:t>, </a:t>
            </a:r>
            <a:r>
              <a:rPr lang="en-GB" sz="1800" b="1" dirty="0" err="1"/>
              <a:t>vybíráme</a:t>
            </a:r>
            <a:r>
              <a:rPr lang="en-GB" sz="1800" b="1" dirty="0"/>
              <a:t> </a:t>
            </a:r>
            <a:r>
              <a:rPr lang="en-GB" sz="1800" b="1" dirty="0" err="1"/>
              <a:t>zástupce</a:t>
            </a:r>
            <a:r>
              <a:rPr lang="en-GB" sz="1800" b="1" dirty="0"/>
              <a:t> </a:t>
            </a:r>
            <a:r>
              <a:rPr lang="en-GB" sz="1800" b="1" dirty="0" err="1"/>
              <a:t>druhu</a:t>
            </a:r>
            <a:r>
              <a:rPr lang="en-GB" sz="1800" b="1" dirty="0"/>
              <a:t> a </a:t>
            </a:r>
            <a:r>
              <a:rPr lang="en-GB" sz="1800" b="1" dirty="0" err="1"/>
              <a:t>hovoříme</a:t>
            </a:r>
            <a:r>
              <a:rPr lang="en-GB" sz="1800" b="1" dirty="0"/>
              <a:t> o </a:t>
            </a:r>
            <a:r>
              <a:rPr lang="en-GB" sz="1800" b="1" dirty="0" err="1"/>
              <a:t>celé</a:t>
            </a:r>
            <a:r>
              <a:rPr lang="en-GB" sz="1800" b="1" dirty="0"/>
              <a:t> </a:t>
            </a:r>
            <a:r>
              <a:rPr lang="en-GB" sz="1800" b="1" dirty="0" err="1"/>
              <a:t>kategorii</a:t>
            </a:r>
            <a:r>
              <a:rPr lang="en-GB" sz="1800" dirty="0"/>
              <a:t>. Toto </a:t>
            </a:r>
            <a:r>
              <a:rPr lang="en-GB" sz="1800" dirty="0" err="1"/>
              <a:t>použití</a:t>
            </a:r>
            <a:r>
              <a:rPr lang="en-GB" sz="1800" dirty="0"/>
              <a:t> </a:t>
            </a:r>
            <a:r>
              <a:rPr lang="en-GB" sz="1800" dirty="0" err="1"/>
              <a:t>má</a:t>
            </a:r>
            <a:r>
              <a:rPr lang="en-GB" sz="1800" dirty="0"/>
              <a:t> </a:t>
            </a:r>
            <a:r>
              <a:rPr lang="en-GB" sz="1800" dirty="0" err="1"/>
              <a:t>svá</a:t>
            </a:r>
            <a:r>
              <a:rPr lang="en-GB" sz="1800" dirty="0"/>
              <a:t> </a:t>
            </a:r>
            <a:r>
              <a:rPr lang="en-GB" sz="1800" dirty="0" err="1"/>
              <a:t>omezení</a:t>
            </a:r>
            <a:r>
              <a:rPr lang="en-GB" sz="1800" dirty="0"/>
              <a:t> a </a:t>
            </a:r>
            <a:r>
              <a:rPr lang="en-GB" sz="1800" b="1" dirty="0" err="1"/>
              <a:t>nejde</a:t>
            </a:r>
            <a:r>
              <a:rPr lang="en-GB" sz="1800" b="1" dirty="0"/>
              <a:t> </a:t>
            </a:r>
            <a:r>
              <a:rPr lang="en-GB" sz="1800" b="1" dirty="0" err="1"/>
              <a:t>použít</a:t>
            </a:r>
            <a:r>
              <a:rPr lang="en-GB" sz="1800" b="1" dirty="0"/>
              <a:t> </a:t>
            </a:r>
            <a:r>
              <a:rPr lang="en-GB" sz="1800" b="1" dirty="0" err="1"/>
              <a:t>vždy</a:t>
            </a:r>
            <a:r>
              <a:rPr lang="en-GB" sz="1800" dirty="0"/>
              <a:t>. </a:t>
            </a:r>
            <a:r>
              <a:rPr lang="en-GB" sz="1800" dirty="0" err="1"/>
              <a:t>Není</a:t>
            </a:r>
            <a:r>
              <a:rPr lang="en-GB" sz="1800" dirty="0"/>
              <a:t> to </a:t>
            </a:r>
            <a:r>
              <a:rPr lang="en-GB" sz="1800" dirty="0" err="1"/>
              <a:t>tedy</a:t>
            </a:r>
            <a:r>
              <a:rPr lang="en-GB" sz="1800" dirty="0"/>
              <a:t> </a:t>
            </a:r>
            <a:r>
              <a:rPr lang="en-GB" sz="1800" dirty="0" err="1"/>
              <a:t>tak</a:t>
            </a:r>
            <a:r>
              <a:rPr lang="en-GB" sz="1800" dirty="0"/>
              <a:t>, </a:t>
            </a:r>
            <a:r>
              <a:rPr lang="en-GB" sz="1800" dirty="0" err="1"/>
              <a:t>že</a:t>
            </a:r>
            <a:r>
              <a:rPr lang="en-GB" sz="1800" dirty="0"/>
              <a:t> by pro </a:t>
            </a:r>
            <a:r>
              <a:rPr lang="en-GB" sz="1800" dirty="0" err="1"/>
              <a:t>vyjádření</a:t>
            </a:r>
            <a:r>
              <a:rPr lang="en-GB" sz="1800" dirty="0"/>
              <a:t> </a:t>
            </a:r>
            <a:r>
              <a:rPr lang="en-GB" sz="1800" dirty="0" err="1"/>
              <a:t>obecně</a:t>
            </a:r>
            <a:r>
              <a:rPr lang="en-GB" sz="1800" dirty="0"/>
              <a:t> </a:t>
            </a:r>
            <a:r>
              <a:rPr lang="en-GB" sz="1800" dirty="0" smtClean="0"/>
              <a:t>plat</a:t>
            </a:r>
            <a:r>
              <a:rPr lang="cs-CZ" sz="1800" dirty="0" err="1" smtClean="0"/>
              <a:t>né</a:t>
            </a:r>
            <a:r>
              <a:rPr lang="en-GB" sz="1800" dirty="0" smtClean="0"/>
              <a:t> </a:t>
            </a:r>
            <a:r>
              <a:rPr lang="en-GB" sz="1800" dirty="0" err="1"/>
              <a:t>informace</a:t>
            </a:r>
            <a:r>
              <a:rPr lang="en-GB" sz="1800" dirty="0"/>
              <a:t> </a:t>
            </a:r>
            <a:r>
              <a:rPr lang="en-GB" sz="1800" dirty="0" err="1"/>
              <a:t>šly</a:t>
            </a:r>
            <a:r>
              <a:rPr lang="en-GB" sz="1800" dirty="0"/>
              <a:t> </a:t>
            </a:r>
            <a:r>
              <a:rPr lang="en-GB" sz="1800" dirty="0" err="1"/>
              <a:t>vždy</a:t>
            </a:r>
            <a:r>
              <a:rPr lang="en-GB" sz="1800" dirty="0"/>
              <a:t> </a:t>
            </a:r>
            <a:r>
              <a:rPr lang="en-GB" sz="1800" dirty="0" err="1"/>
              <a:t>použít</a:t>
            </a:r>
            <a:r>
              <a:rPr lang="en-GB" sz="1800" dirty="0"/>
              <a:t> </a:t>
            </a:r>
            <a:r>
              <a:rPr lang="en-GB" sz="1800" dirty="0" err="1"/>
              <a:t>všechny</a:t>
            </a:r>
            <a:r>
              <a:rPr lang="en-GB" sz="1800" dirty="0"/>
              <a:t> </a:t>
            </a:r>
            <a:r>
              <a:rPr lang="en-GB" sz="1800" dirty="0" err="1"/>
              <a:t>tři</a:t>
            </a:r>
            <a:r>
              <a:rPr lang="en-GB" sz="1800" dirty="0"/>
              <a:t> </a:t>
            </a:r>
            <a:r>
              <a:rPr lang="en-GB" sz="1800" dirty="0" err="1"/>
              <a:t>typy</a:t>
            </a:r>
            <a:r>
              <a:rPr lang="en-GB" sz="1800" dirty="0"/>
              <a:t> </a:t>
            </a:r>
            <a:r>
              <a:rPr lang="en-GB" sz="1800" dirty="0" err="1"/>
              <a:t>vyjádření</a:t>
            </a:r>
            <a:r>
              <a:rPr lang="en-GB" sz="1800" dirty="0"/>
              <a:t>.</a:t>
            </a:r>
          </a:p>
          <a:p>
            <a:pPr lvl="1"/>
            <a:r>
              <a:rPr lang="en-GB" sz="1800" dirty="0" err="1"/>
              <a:t>Zpravidla</a:t>
            </a:r>
            <a:r>
              <a:rPr lang="en-GB" sz="1800" dirty="0"/>
              <a:t> se </a:t>
            </a:r>
            <a:r>
              <a:rPr lang="en-GB" sz="1800" dirty="0" err="1"/>
              <a:t>významově</a:t>
            </a:r>
            <a:r>
              <a:rPr lang="en-GB" sz="1800" dirty="0"/>
              <a:t> </a:t>
            </a:r>
            <a:r>
              <a:rPr lang="en-GB" sz="1800" dirty="0" err="1"/>
              <a:t>zcela</a:t>
            </a:r>
            <a:r>
              <a:rPr lang="en-GB" sz="1800" dirty="0"/>
              <a:t> </a:t>
            </a:r>
            <a:r>
              <a:rPr lang="en-GB" sz="1800" dirty="0" err="1"/>
              <a:t>překrývá</a:t>
            </a:r>
            <a:r>
              <a:rPr lang="en-GB" sz="1800" dirty="0"/>
              <a:t> </a:t>
            </a:r>
            <a:r>
              <a:rPr lang="en-GB" sz="1800" dirty="0" err="1"/>
              <a:t>první</a:t>
            </a:r>
            <a:r>
              <a:rPr lang="en-GB" sz="1800" dirty="0"/>
              <a:t> a </a:t>
            </a:r>
            <a:r>
              <a:rPr lang="en-GB" sz="1800" dirty="0" err="1"/>
              <a:t>druhé</a:t>
            </a:r>
            <a:r>
              <a:rPr lang="en-GB" sz="1800" dirty="0"/>
              <a:t> </a:t>
            </a:r>
            <a:r>
              <a:rPr lang="en-GB" sz="1800" dirty="0" err="1"/>
              <a:t>vyjádření</a:t>
            </a:r>
            <a:r>
              <a:rPr lang="en-GB" sz="1800" dirty="0"/>
              <a:t> </a:t>
            </a:r>
            <a:r>
              <a:rPr lang="en-GB" sz="1800" dirty="0" err="1"/>
              <a:t>generické</a:t>
            </a:r>
            <a:r>
              <a:rPr lang="en-GB" sz="1800" dirty="0"/>
              <a:t> reference: </a:t>
            </a:r>
            <a:r>
              <a:rPr lang="en-GB" sz="1800" i="1" dirty="0" err="1">
                <a:solidFill>
                  <a:srgbClr val="FF0000"/>
                </a:solidFill>
              </a:rPr>
              <a:t>Een</a:t>
            </a:r>
            <a:r>
              <a:rPr lang="en-GB" sz="1800" i="1" dirty="0">
                <a:solidFill>
                  <a:srgbClr val="FF0000"/>
                </a:solidFill>
              </a:rPr>
              <a:t> zebra is </a:t>
            </a:r>
            <a:r>
              <a:rPr lang="en-GB" sz="1800" i="1" dirty="0" err="1">
                <a:solidFill>
                  <a:srgbClr val="FF0000"/>
                </a:solidFill>
              </a:rPr>
              <a:t>gespreept</a:t>
            </a:r>
            <a:r>
              <a:rPr lang="en-GB" sz="1800" i="1" dirty="0">
                <a:solidFill>
                  <a:srgbClr val="FF0000"/>
                </a:solidFill>
              </a:rPr>
              <a:t>.  / Zebra’s </a:t>
            </a:r>
            <a:r>
              <a:rPr lang="en-GB" sz="1800" i="1" dirty="0" err="1">
                <a:solidFill>
                  <a:srgbClr val="FF0000"/>
                </a:solidFill>
              </a:rPr>
              <a:t>zijn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gespreept</a:t>
            </a:r>
            <a:r>
              <a:rPr lang="en-GB" sz="1800" i="1" dirty="0">
                <a:solidFill>
                  <a:srgbClr val="FF0000"/>
                </a:solidFill>
              </a:rPr>
              <a:t>. </a:t>
            </a:r>
            <a:endParaRPr lang="en-GB" sz="1800" dirty="0"/>
          </a:p>
          <a:p>
            <a:pPr lvl="1"/>
            <a:endParaRPr lang="cs-CZ" sz="1800" dirty="0"/>
          </a:p>
          <a:p>
            <a:pPr lvl="1">
              <a:lnSpc>
                <a:spcPct val="100000"/>
              </a:lnSpc>
            </a:pPr>
            <a:endParaRPr lang="en-GB" sz="2800" b="1" i="1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600" i="1" dirty="0">
              <a:solidFill>
                <a:srgbClr val="FF0000"/>
              </a:solidFill>
            </a:endParaRPr>
          </a:p>
          <a:p>
            <a:r>
              <a:rPr lang="en-GB" dirty="0"/>
              <a:t>- </a:t>
            </a:r>
            <a:r>
              <a:rPr lang="en-GB" dirty="0" smtClean="0"/>
              <a:t>Tato </a:t>
            </a:r>
            <a:r>
              <a:rPr lang="en-GB" dirty="0"/>
              <a:t>reference se z</a:t>
            </a:r>
            <a:r>
              <a:rPr lang="cs-CZ" dirty="0"/>
              <a:t>pravidla kombin</a:t>
            </a:r>
            <a:r>
              <a:rPr lang="en-GB" dirty="0" err="1"/>
              <a:t>uje</a:t>
            </a:r>
            <a:r>
              <a:rPr lang="cs-CZ" dirty="0"/>
              <a:t> s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cs-CZ" dirty="0"/>
              <a:t>„atemporálním presencem“ (nadčasovost)</a:t>
            </a:r>
          </a:p>
          <a:p>
            <a:pPr lvl="1"/>
            <a:r>
              <a:rPr lang="cs-CZ" sz="2800" i="1" dirty="0">
                <a:solidFill>
                  <a:srgbClr val="FF0000"/>
                </a:solidFill>
              </a:rPr>
              <a:t>Het kind/een kind moet gezond eten.  (</a:t>
            </a:r>
            <a:r>
              <a:rPr lang="en-GB" sz="2800" i="0" dirty="0" err="1">
                <a:solidFill>
                  <a:srgbClr val="FF0000"/>
                </a:solidFill>
              </a:rPr>
              <a:t>znamená</a:t>
            </a:r>
            <a:r>
              <a:rPr lang="en-GB" sz="2800" i="1" dirty="0">
                <a:solidFill>
                  <a:srgbClr val="FF0000"/>
                </a:solidFill>
              </a:rPr>
              <a:t>: </a:t>
            </a:r>
            <a:r>
              <a:rPr lang="cs-CZ" sz="2800" i="1" dirty="0">
                <a:solidFill>
                  <a:srgbClr val="FF0000"/>
                </a:solidFill>
              </a:rPr>
              <a:t>kinderen moeten)</a:t>
            </a:r>
          </a:p>
          <a:p>
            <a:pPr lvl="1"/>
            <a:r>
              <a:rPr lang="cs-CZ" sz="2800" i="1" dirty="0">
                <a:solidFill>
                  <a:srgbClr val="FF0000"/>
                </a:solidFill>
              </a:rPr>
              <a:t>In Indië </a:t>
            </a:r>
            <a:r>
              <a:rPr lang="nl-NL" sz="2800" i="1" dirty="0">
                <a:solidFill>
                  <a:srgbClr val="FF0000"/>
                </a:solidFill>
              </a:rPr>
              <a:t>hebben</a:t>
            </a:r>
            <a:r>
              <a:rPr lang="cs-CZ" sz="2800" i="1" dirty="0">
                <a:solidFill>
                  <a:srgbClr val="FF0000"/>
                </a:solidFill>
              </a:rPr>
              <a:t> v</a:t>
            </a:r>
            <a:r>
              <a:rPr lang="nl-NL" sz="2800" i="1" dirty="0">
                <a:solidFill>
                  <a:srgbClr val="FF0000"/>
                </a:solidFill>
              </a:rPr>
              <a:t>rouwen een lagere statu</a:t>
            </a:r>
            <a:r>
              <a:rPr lang="cs-CZ" sz="2800" i="1" dirty="0">
                <a:solidFill>
                  <a:srgbClr val="FF0000"/>
                </a:solidFill>
              </a:rPr>
              <a:t>s.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7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Překlad</a:t>
            </a:r>
            <a:r>
              <a:rPr lang="en-GB" dirty="0"/>
              <a:t> </a:t>
            </a:r>
            <a:r>
              <a:rPr lang="en-GB" dirty="0" err="1"/>
              <a:t>příkladu</a:t>
            </a:r>
            <a:r>
              <a:rPr lang="en-GB" dirty="0"/>
              <a:t> </a:t>
            </a:r>
            <a:r>
              <a:rPr lang="en-GB" dirty="0" err="1"/>
              <a:t>spadajících</a:t>
            </a:r>
            <a:r>
              <a:rPr lang="en-GB" dirty="0"/>
              <a:t> pod </a:t>
            </a:r>
            <a:r>
              <a:rPr lang="en-GB" dirty="0" err="1"/>
              <a:t>generickou</a:t>
            </a:r>
            <a:r>
              <a:rPr lang="en-GB" dirty="0"/>
              <a:t> reference:</a:t>
            </a:r>
          </a:p>
          <a:p>
            <a:endParaRPr lang="en-GB" dirty="0"/>
          </a:p>
          <a:p>
            <a:pPr lvl="1">
              <a:lnSpc>
                <a:spcPct val="100000"/>
              </a:lnSpc>
            </a:pPr>
            <a:r>
              <a:rPr lang="cs-CZ" sz="2800" b="1" i="1" u="sng" dirty="0">
                <a:solidFill>
                  <a:srgbClr val="FF0000"/>
                </a:solidFill>
              </a:rPr>
              <a:t>Leeuwen</a:t>
            </a:r>
            <a:r>
              <a:rPr lang="cs-CZ" sz="2800" i="1" dirty="0">
                <a:solidFill>
                  <a:srgbClr val="FF0000"/>
                </a:solidFill>
              </a:rPr>
              <a:t> zijn kleiner dan tijgers.  </a:t>
            </a:r>
            <a:r>
              <a:rPr lang="en-GB" sz="2800" i="1" dirty="0" err="1">
                <a:solidFill>
                  <a:srgbClr val="FF0000"/>
                </a:solidFill>
              </a:rPr>
              <a:t>Lvi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jsou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menší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než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tygři</a:t>
            </a:r>
            <a:r>
              <a:rPr lang="en-GB" sz="2800" i="1" dirty="0">
                <a:solidFill>
                  <a:srgbClr val="FF0000"/>
                </a:solidFill>
              </a:rPr>
              <a:t>.</a:t>
            </a:r>
            <a:endParaRPr lang="cs-CZ" sz="28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2800" b="1" i="1" u="sng" dirty="0">
                <a:solidFill>
                  <a:srgbClr val="FF0000"/>
                </a:solidFill>
              </a:rPr>
              <a:t>Een volwassen leeuw </a:t>
            </a:r>
            <a:r>
              <a:rPr lang="cs-CZ" sz="2800" i="1" dirty="0">
                <a:solidFill>
                  <a:srgbClr val="FF0000"/>
                </a:solidFill>
              </a:rPr>
              <a:t>weegt ongeveer 250 kilo.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Dospělý</a:t>
            </a:r>
            <a:r>
              <a:rPr lang="en-GB" sz="2800" i="1" dirty="0">
                <a:solidFill>
                  <a:srgbClr val="FF0000"/>
                </a:solidFill>
              </a:rPr>
              <a:t> lev </a:t>
            </a:r>
            <a:r>
              <a:rPr lang="en-GB" sz="2800" i="1" dirty="0" err="1">
                <a:solidFill>
                  <a:srgbClr val="FF0000"/>
                </a:solidFill>
              </a:rPr>
              <a:t>váží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zhruba</a:t>
            </a:r>
            <a:r>
              <a:rPr lang="en-GB" sz="2800" i="1" dirty="0">
                <a:solidFill>
                  <a:srgbClr val="FF0000"/>
                </a:solidFill>
              </a:rPr>
              <a:t>…</a:t>
            </a:r>
            <a:endParaRPr lang="cs-CZ" sz="28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2800" b="1" i="1" u="sng" dirty="0">
                <a:solidFill>
                  <a:srgbClr val="FF0000"/>
                </a:solidFill>
              </a:rPr>
              <a:t>De leeuw </a:t>
            </a:r>
            <a:r>
              <a:rPr lang="cs-CZ" sz="2800" i="1" dirty="0">
                <a:solidFill>
                  <a:srgbClr val="FF0000"/>
                </a:solidFill>
              </a:rPr>
              <a:t>leeft in bijna alle delen van Afrika en in India. </a:t>
            </a:r>
            <a:r>
              <a:rPr lang="en-GB" sz="2800" i="1" dirty="0" err="1">
                <a:solidFill>
                  <a:srgbClr val="FF0000"/>
                </a:solidFill>
              </a:rPr>
              <a:t>Lvi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žijí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téměř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ve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všech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částech</a:t>
            </a:r>
            <a:r>
              <a:rPr lang="en-GB" sz="2800" i="1" dirty="0">
                <a:solidFill>
                  <a:srgbClr val="FF0000"/>
                </a:solidFill>
              </a:rPr>
              <a:t> Afriky a v </a:t>
            </a:r>
            <a:r>
              <a:rPr lang="en-GB" sz="2800" i="1" dirty="0" err="1">
                <a:solidFill>
                  <a:srgbClr val="FF0000"/>
                </a:solidFill>
              </a:rPr>
              <a:t>Indii</a:t>
            </a:r>
            <a:r>
              <a:rPr lang="en-GB" sz="2800" i="1" dirty="0">
                <a:solidFill>
                  <a:srgbClr val="FF0000"/>
                </a:solidFill>
              </a:rPr>
              <a:t>.</a:t>
            </a:r>
            <a:endParaRPr lang="cs-CZ" sz="28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2800" b="1" i="1" u="sng" dirty="0">
                <a:solidFill>
                  <a:srgbClr val="FF0000"/>
                </a:solidFill>
              </a:rPr>
              <a:t>Het mannetje </a:t>
            </a:r>
            <a:r>
              <a:rPr lang="cs-CZ" sz="2800" i="1" dirty="0">
                <a:solidFill>
                  <a:srgbClr val="FF0000"/>
                </a:solidFill>
              </a:rPr>
              <a:t>heeft wel zeven kilo vlees per dag nodig en </a:t>
            </a:r>
            <a:r>
              <a:rPr lang="cs-CZ" sz="2800" b="1" i="1" u="sng" dirty="0">
                <a:solidFill>
                  <a:srgbClr val="FF0000"/>
                </a:solidFill>
              </a:rPr>
              <a:t>het vrouwtje </a:t>
            </a:r>
            <a:r>
              <a:rPr lang="cs-CZ" sz="2800" i="1" dirty="0">
                <a:solidFill>
                  <a:srgbClr val="FF0000"/>
                </a:solidFill>
              </a:rPr>
              <a:t>maar 5.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Same</a:t>
            </a:r>
            <a:r>
              <a:rPr lang="cs-CZ" sz="2800" i="1" dirty="0" smtClean="0">
                <a:solidFill>
                  <a:srgbClr val="FF0000"/>
                </a:solidFill>
              </a:rPr>
              <a:t>c</a:t>
            </a:r>
            <a:r>
              <a:rPr lang="en-GB" sz="2800" i="1" dirty="0" smtClean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denně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sní</a:t>
            </a:r>
            <a:r>
              <a:rPr lang="en-GB" sz="2800" i="1" dirty="0">
                <a:solidFill>
                  <a:srgbClr val="FF0000"/>
                </a:solidFill>
              </a:rPr>
              <a:t> …., </a:t>
            </a:r>
            <a:r>
              <a:rPr lang="en-GB" sz="2800" i="1" dirty="0" err="1">
                <a:solidFill>
                  <a:srgbClr val="FF0000"/>
                </a:solidFill>
              </a:rPr>
              <a:t>samice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i="1" dirty="0" err="1">
                <a:solidFill>
                  <a:srgbClr val="FF0000"/>
                </a:solidFill>
              </a:rPr>
              <a:t>jen</a:t>
            </a:r>
            <a:r>
              <a:rPr lang="en-GB" sz="2800" i="1" dirty="0">
                <a:solidFill>
                  <a:srgbClr val="FF0000"/>
                </a:solidFill>
              </a:rPr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5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NEGENERICKÁ REFERENCE (</a:t>
            </a:r>
            <a:r>
              <a:rPr lang="en-GB" dirty="0" err="1"/>
              <a:t>neboli</a:t>
            </a:r>
            <a:r>
              <a:rPr lang="en-GB" dirty="0"/>
              <a:t> </a:t>
            </a:r>
            <a:r>
              <a:rPr lang="en-GB" dirty="0" err="1"/>
              <a:t>singulativní</a:t>
            </a:r>
            <a:r>
              <a:rPr lang="en-GB" dirty="0"/>
              <a:t>) se dale </a:t>
            </a:r>
            <a:r>
              <a:rPr lang="en-GB" dirty="0" err="1"/>
              <a:t>dělí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:</a:t>
            </a:r>
          </a:p>
          <a:p>
            <a:endParaRPr lang="en-GB" sz="1200" dirty="0"/>
          </a:p>
          <a:p>
            <a:r>
              <a:rPr lang="en-GB" sz="1200" dirty="0"/>
              <a:t>1. </a:t>
            </a:r>
            <a:r>
              <a:rPr lang="en-GB" sz="1200" dirty="0" err="1"/>
              <a:t>referenci</a:t>
            </a:r>
            <a:r>
              <a:rPr lang="en-GB" sz="1200" dirty="0"/>
              <a:t> </a:t>
            </a:r>
            <a:r>
              <a:rPr lang="en-GB" sz="1200" dirty="0" err="1"/>
              <a:t>určitou</a:t>
            </a:r>
            <a:r>
              <a:rPr lang="en-GB" sz="1200" dirty="0"/>
              <a:t>: </a:t>
            </a:r>
            <a:r>
              <a:rPr lang="en-GB" sz="1200" dirty="0" err="1"/>
              <a:t>odkazujeme</a:t>
            </a:r>
            <a:r>
              <a:rPr lang="en-GB" sz="1200" dirty="0"/>
              <a:t> (</a:t>
            </a:r>
            <a:r>
              <a:rPr lang="en-GB" sz="1200" dirty="0" err="1"/>
              <a:t>referujeme</a:t>
            </a:r>
            <a:r>
              <a:rPr lang="en-GB" sz="1200" dirty="0"/>
              <a:t> k) </a:t>
            </a:r>
            <a:r>
              <a:rPr lang="en-GB" sz="1200" dirty="0" err="1"/>
              <a:t>blíže</a:t>
            </a:r>
            <a:r>
              <a:rPr lang="en-GB" sz="1200" dirty="0"/>
              <a:t> </a:t>
            </a:r>
            <a:r>
              <a:rPr lang="en-GB" sz="1200" dirty="0" err="1"/>
              <a:t>jasně</a:t>
            </a:r>
            <a:r>
              <a:rPr lang="en-GB" sz="1200" dirty="0"/>
              <a:t> </a:t>
            </a:r>
            <a:r>
              <a:rPr lang="en-GB" sz="1200" dirty="0" err="1"/>
              <a:t>určené</a:t>
            </a:r>
            <a:r>
              <a:rPr lang="en-GB" sz="1200" dirty="0"/>
              <a:t> </a:t>
            </a:r>
            <a:r>
              <a:rPr lang="en-GB" sz="1200" dirty="0" err="1"/>
              <a:t>entitě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/>
              <a:t>Ta </a:t>
            </a:r>
            <a:r>
              <a:rPr lang="en-GB" sz="1200" dirty="0" err="1"/>
              <a:t>může</a:t>
            </a:r>
            <a:r>
              <a:rPr lang="en-GB" sz="1200" dirty="0"/>
              <a:t> </a:t>
            </a:r>
            <a:r>
              <a:rPr lang="en-GB" sz="1200" dirty="0" err="1"/>
              <a:t>být</a:t>
            </a:r>
            <a:r>
              <a:rPr lang="en-GB" sz="1200" dirty="0"/>
              <a:t> </a:t>
            </a:r>
            <a:r>
              <a:rPr lang="en-GB" sz="1200" dirty="0" err="1"/>
              <a:t>určena</a:t>
            </a:r>
            <a:r>
              <a:rPr lang="en-GB" sz="1200" dirty="0"/>
              <a:t> </a:t>
            </a:r>
            <a:r>
              <a:rPr lang="en-GB" sz="1200" dirty="0" err="1"/>
              <a:t>kontextem</a:t>
            </a:r>
            <a:r>
              <a:rPr lang="en-GB" sz="1200" dirty="0"/>
              <a:t>, </a:t>
            </a:r>
            <a:r>
              <a:rPr lang="en-GB" sz="1200" dirty="0" err="1"/>
              <a:t>upřesněním</a:t>
            </a:r>
            <a:r>
              <a:rPr lang="en-GB" sz="1200" dirty="0"/>
              <a:t>, </a:t>
            </a:r>
            <a:r>
              <a:rPr lang="en-GB" sz="1200" dirty="0" err="1"/>
              <a:t>situací</a:t>
            </a:r>
            <a:r>
              <a:rPr lang="en-GB" sz="1200" dirty="0"/>
              <a:t>, </a:t>
            </a:r>
            <a:r>
              <a:rPr lang="en-GB" sz="1200" dirty="0" err="1"/>
              <a:t>atd</a:t>
            </a:r>
            <a:r>
              <a:rPr lang="en-GB" sz="1200" dirty="0"/>
              <a:t>… (ta </a:t>
            </a:r>
            <a:r>
              <a:rPr lang="en-GB" sz="1200" dirty="0" err="1"/>
              <a:t>žena</a:t>
            </a:r>
            <a:r>
              <a:rPr lang="en-GB" sz="1200" dirty="0"/>
              <a:t> </a:t>
            </a:r>
            <a:r>
              <a:rPr lang="en-GB" sz="1200" dirty="0" err="1"/>
              <a:t>vzadu</a:t>
            </a:r>
            <a:r>
              <a:rPr lang="en-GB" sz="1200" dirty="0"/>
              <a:t>, </a:t>
            </a:r>
            <a:r>
              <a:rPr lang="en-GB" sz="1200" dirty="0" err="1"/>
              <a:t>přišel</a:t>
            </a:r>
            <a:r>
              <a:rPr lang="en-GB" sz="1200" dirty="0"/>
              <a:t> s </a:t>
            </a:r>
            <a:r>
              <a:rPr lang="en-GB" sz="1200" dirty="0" err="1"/>
              <a:t>přítelkyní</a:t>
            </a:r>
            <a:r>
              <a:rPr lang="en-GB" sz="1200" dirty="0"/>
              <a:t>, </a:t>
            </a:r>
            <a:r>
              <a:rPr lang="en-GB" sz="1200" dirty="0" err="1"/>
              <a:t>nakrmil</a:t>
            </a:r>
            <a:r>
              <a:rPr lang="en-GB" sz="1200" dirty="0"/>
              <a:t> </a:t>
            </a:r>
            <a:r>
              <a:rPr lang="en-GB" sz="1200" dirty="0" err="1"/>
              <a:t>jsi</a:t>
            </a:r>
            <a:r>
              <a:rPr lang="en-GB" sz="1200" dirty="0"/>
              <a:t> </a:t>
            </a:r>
            <a:r>
              <a:rPr lang="en-GB" sz="1200" dirty="0" err="1"/>
              <a:t>psa</a:t>
            </a:r>
            <a:r>
              <a:rPr lang="en-GB" sz="1200" dirty="0"/>
              <a:t>? – Je </a:t>
            </a:r>
            <a:r>
              <a:rPr lang="en-GB" sz="1200" dirty="0" err="1"/>
              <a:t>vždy</a:t>
            </a:r>
            <a:r>
              <a:rPr lang="en-GB" sz="1200" dirty="0"/>
              <a:t> </a:t>
            </a:r>
            <a:r>
              <a:rPr lang="en-GB" sz="1200" dirty="0" err="1"/>
              <a:t>mluvčímu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posluchči</a:t>
            </a:r>
            <a:r>
              <a:rPr lang="en-GB" sz="1200" dirty="0"/>
              <a:t> </a:t>
            </a:r>
            <a:r>
              <a:rPr lang="en-GB" sz="1200" dirty="0" err="1"/>
              <a:t>jasné</a:t>
            </a:r>
            <a:r>
              <a:rPr lang="en-GB" sz="1200" dirty="0"/>
              <a:t>, o </a:t>
            </a:r>
            <a:r>
              <a:rPr lang="en-GB" sz="1200" dirty="0" err="1"/>
              <a:t>koho</a:t>
            </a:r>
            <a:r>
              <a:rPr lang="en-GB" sz="1200" dirty="0"/>
              <a:t> se </a:t>
            </a:r>
            <a:r>
              <a:rPr lang="en-GB" sz="1200" dirty="0" err="1"/>
              <a:t>jedná</a:t>
            </a:r>
            <a:r>
              <a:rPr lang="en-GB" sz="1200" dirty="0"/>
              <a:t>…)</a:t>
            </a:r>
          </a:p>
          <a:p>
            <a:pPr marL="171450" indent="-171450">
              <a:buFontTx/>
              <a:buChar char="-"/>
            </a:pP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/>
              <a:t>2. </a:t>
            </a:r>
            <a:r>
              <a:rPr lang="en-GB" sz="1200" dirty="0" err="1"/>
              <a:t>Referenci</a:t>
            </a:r>
            <a:r>
              <a:rPr lang="en-GB" sz="1200" dirty="0"/>
              <a:t> </a:t>
            </a:r>
            <a:r>
              <a:rPr lang="en-GB" sz="1200" dirty="0" err="1"/>
              <a:t>neurčitou</a:t>
            </a:r>
            <a:r>
              <a:rPr lang="en-GB" sz="1200" dirty="0"/>
              <a:t> (</a:t>
            </a:r>
            <a:r>
              <a:rPr lang="en-GB" sz="1200" dirty="0" err="1"/>
              <a:t>entita</a:t>
            </a:r>
            <a:r>
              <a:rPr lang="en-GB" sz="1200" dirty="0"/>
              <a:t> </a:t>
            </a:r>
            <a:r>
              <a:rPr lang="en-GB" sz="1200" dirty="0" err="1"/>
              <a:t>není</a:t>
            </a:r>
            <a:r>
              <a:rPr lang="en-GB" sz="1200" dirty="0"/>
              <a:t> </a:t>
            </a:r>
            <a:r>
              <a:rPr lang="en-GB" sz="1200" dirty="0" err="1"/>
              <a:t>přesně</a:t>
            </a:r>
            <a:r>
              <a:rPr lang="en-GB" sz="1200" dirty="0"/>
              <a:t> </a:t>
            </a:r>
            <a:r>
              <a:rPr lang="en-GB" sz="1200" dirty="0" err="1"/>
              <a:t>určena</a:t>
            </a:r>
            <a:r>
              <a:rPr lang="en-GB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Tato se dale </a:t>
            </a:r>
            <a:r>
              <a:rPr lang="en-GB" sz="1200" dirty="0" err="1"/>
              <a:t>dělí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	a. </a:t>
            </a:r>
            <a:r>
              <a:rPr lang="en-GB" sz="1200" dirty="0" err="1"/>
              <a:t>specifickou</a:t>
            </a:r>
            <a:r>
              <a:rPr lang="en-GB" sz="1200" dirty="0"/>
              <a:t> (</a:t>
            </a:r>
            <a:r>
              <a:rPr lang="en-GB" sz="1200" dirty="0" err="1"/>
              <a:t>není</a:t>
            </a:r>
            <a:r>
              <a:rPr lang="en-GB" sz="1200" dirty="0"/>
              <a:t> </a:t>
            </a:r>
            <a:r>
              <a:rPr lang="en-GB" sz="1200" dirty="0" err="1"/>
              <a:t>blíže</a:t>
            </a:r>
            <a:r>
              <a:rPr lang="en-GB" sz="1200" dirty="0"/>
              <a:t> </a:t>
            </a:r>
            <a:r>
              <a:rPr lang="en-GB" sz="1200" dirty="0" err="1"/>
              <a:t>určena</a:t>
            </a:r>
            <a:r>
              <a:rPr lang="en-GB" sz="1200" dirty="0"/>
              <a:t>, ale </a:t>
            </a:r>
            <a:r>
              <a:rPr lang="en-GB" sz="1200" dirty="0" err="1"/>
              <a:t>existuje</a:t>
            </a:r>
            <a:r>
              <a:rPr lang="en-GB" sz="1200" dirty="0"/>
              <a:t>)  </a:t>
            </a:r>
          </a:p>
          <a:p>
            <a:pPr marL="0" indent="0">
              <a:buFontTx/>
              <a:buNone/>
            </a:pPr>
            <a:r>
              <a:rPr lang="en-GB" sz="1200" dirty="0"/>
              <a:t>		b. </a:t>
            </a:r>
            <a:r>
              <a:rPr lang="en-GB" sz="1200" dirty="0" err="1"/>
              <a:t>nespecifickou</a:t>
            </a:r>
            <a:r>
              <a:rPr lang="en-GB" sz="1200" dirty="0"/>
              <a:t> (</a:t>
            </a:r>
            <a:r>
              <a:rPr lang="en-GB" sz="1200" dirty="0" err="1"/>
              <a:t>velmi</a:t>
            </a:r>
            <a:r>
              <a:rPr lang="en-GB" sz="1200" dirty="0"/>
              <a:t> </a:t>
            </a:r>
            <a:r>
              <a:rPr lang="en-GB" sz="1200" dirty="0" err="1"/>
              <a:t>jednoduše</a:t>
            </a:r>
            <a:r>
              <a:rPr lang="en-GB" sz="1200" dirty="0"/>
              <a:t> </a:t>
            </a:r>
            <a:r>
              <a:rPr lang="en-GB" sz="1200" dirty="0" err="1"/>
              <a:t>řečeno</a:t>
            </a:r>
            <a:r>
              <a:rPr lang="en-GB" sz="1200" dirty="0"/>
              <a:t> “</a:t>
            </a:r>
            <a:r>
              <a:rPr lang="en-GB" sz="1200" dirty="0" err="1"/>
              <a:t>neexistuje</a:t>
            </a:r>
            <a:r>
              <a:rPr lang="en-GB" sz="1200" dirty="0"/>
              <a:t>”)</a:t>
            </a:r>
          </a:p>
          <a:p>
            <a:pPr marL="171450" indent="-171450">
              <a:buFontTx/>
              <a:buChar char="-"/>
            </a:pP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 err="1"/>
              <a:t>Srovnej</a:t>
            </a:r>
            <a:r>
              <a:rPr lang="en-GB" sz="1200" dirty="0"/>
              <a:t>: 	</a:t>
            </a:r>
            <a:r>
              <a:rPr lang="en-GB" sz="1200" dirty="0" err="1"/>
              <a:t>Chci</a:t>
            </a:r>
            <a:r>
              <a:rPr lang="en-GB" sz="1200" dirty="0"/>
              <a:t> </a:t>
            </a:r>
            <a:r>
              <a:rPr lang="en-GB" sz="1200" dirty="0" err="1"/>
              <a:t>si</a:t>
            </a:r>
            <a:r>
              <a:rPr lang="en-GB" sz="1200" dirty="0"/>
              <a:t> </a:t>
            </a:r>
            <a:r>
              <a:rPr lang="en-GB" sz="1200" dirty="0" err="1"/>
              <a:t>koupit</a:t>
            </a:r>
            <a:r>
              <a:rPr lang="en-GB" sz="1200" dirty="0"/>
              <a:t> </a:t>
            </a:r>
            <a:r>
              <a:rPr lang="en-GB" sz="1200" dirty="0" err="1"/>
              <a:t>nové</a:t>
            </a:r>
            <a:r>
              <a:rPr lang="en-GB" sz="1200" dirty="0"/>
              <a:t> auto. (V NL </a:t>
            </a:r>
            <a:r>
              <a:rPr lang="en-GB" sz="1200" dirty="0" err="1"/>
              <a:t>člen</a:t>
            </a:r>
            <a:r>
              <a:rPr lang="en-GB" sz="1200" dirty="0"/>
              <a:t> </a:t>
            </a:r>
            <a:r>
              <a:rPr lang="en-GB" sz="1200" dirty="0" err="1"/>
              <a:t>een</a:t>
            </a:r>
            <a:r>
              <a:rPr lang="en-GB" sz="1200" dirty="0"/>
              <a:t>, ale auto </a:t>
            </a:r>
            <a:r>
              <a:rPr lang="en-GB" sz="1200" dirty="0" err="1"/>
              <a:t>zatím</a:t>
            </a:r>
            <a:r>
              <a:rPr lang="en-GB" sz="1200" dirty="0"/>
              <a:t> </a:t>
            </a:r>
            <a:r>
              <a:rPr lang="en-GB" sz="1200" dirty="0" err="1"/>
              <a:t>nemám</a:t>
            </a:r>
            <a:r>
              <a:rPr lang="en-GB" sz="1200" dirty="0"/>
              <a:t>) – reference </a:t>
            </a:r>
            <a:r>
              <a:rPr lang="en-GB" sz="1200" dirty="0" err="1"/>
              <a:t>neurčitá</a:t>
            </a:r>
            <a:r>
              <a:rPr lang="en-GB" sz="1200" dirty="0"/>
              <a:t> </a:t>
            </a:r>
            <a:r>
              <a:rPr lang="en-GB" sz="1200" dirty="0" err="1"/>
              <a:t>nespecifická</a:t>
            </a: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/>
              <a:t>	Ty sis </a:t>
            </a:r>
            <a:r>
              <a:rPr lang="en-GB" sz="1200" dirty="0" err="1"/>
              <a:t>koupil</a:t>
            </a:r>
            <a:r>
              <a:rPr lang="en-GB" sz="1200" dirty="0"/>
              <a:t> </a:t>
            </a:r>
            <a:r>
              <a:rPr lang="en-GB" sz="1200" dirty="0" err="1"/>
              <a:t>nové</a:t>
            </a:r>
            <a:r>
              <a:rPr lang="en-GB" sz="1200" dirty="0"/>
              <a:t> auto? (V NL </a:t>
            </a:r>
            <a:r>
              <a:rPr lang="en-GB" sz="1200" dirty="0" err="1"/>
              <a:t>člen</a:t>
            </a:r>
            <a:r>
              <a:rPr lang="en-GB" sz="1200" dirty="0"/>
              <a:t> </a:t>
            </a:r>
            <a:r>
              <a:rPr lang="en-GB" sz="1200" dirty="0" err="1"/>
              <a:t>een</a:t>
            </a:r>
            <a:r>
              <a:rPr lang="en-GB" sz="1200" dirty="0"/>
              <a:t>,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konkrétní</a:t>
            </a:r>
            <a:r>
              <a:rPr lang="en-GB" sz="1200" dirty="0"/>
              <a:t> auto se </a:t>
            </a:r>
            <a:r>
              <a:rPr lang="en-GB" sz="1200" dirty="0" err="1"/>
              <a:t>právě</a:t>
            </a:r>
            <a:r>
              <a:rPr lang="en-GB" sz="1200" dirty="0"/>
              <a:t> </a:t>
            </a:r>
            <a:r>
              <a:rPr lang="en-GB" sz="1200" dirty="0" err="1"/>
              <a:t>díváme</a:t>
            </a:r>
            <a:r>
              <a:rPr lang="en-GB" sz="1200" dirty="0"/>
              <a:t>, ale </a:t>
            </a:r>
            <a:r>
              <a:rPr lang="en-GB" sz="1200" dirty="0" err="1"/>
              <a:t>zminujeme</a:t>
            </a:r>
            <a:r>
              <a:rPr lang="en-GB" sz="1200" dirty="0"/>
              <a:t> </a:t>
            </a:r>
            <a:r>
              <a:rPr lang="en-GB" sz="1200" dirty="0" err="1"/>
              <a:t>jej</a:t>
            </a:r>
            <a:r>
              <a:rPr lang="en-GB" sz="1200" dirty="0"/>
              <a:t> </a:t>
            </a:r>
            <a:r>
              <a:rPr lang="en-GB" sz="1200" dirty="0" err="1"/>
              <a:t>poprvé</a:t>
            </a:r>
            <a:r>
              <a:rPr lang="en-GB" sz="1200" dirty="0"/>
              <a:t>.) – reference </a:t>
            </a:r>
            <a:r>
              <a:rPr lang="en-GB" sz="1200" dirty="0" err="1"/>
              <a:t>neurčitá</a:t>
            </a:r>
            <a:r>
              <a:rPr lang="en-GB" sz="1200" dirty="0"/>
              <a:t> </a:t>
            </a:r>
            <a:r>
              <a:rPr lang="en-GB" sz="1200" dirty="0" err="1"/>
              <a:t>specifická</a:t>
            </a:r>
            <a:endParaRPr lang="en-GB" sz="1200" dirty="0"/>
          </a:p>
          <a:p>
            <a:pPr marL="171450" indent="-171450">
              <a:buFontTx/>
              <a:buChar char="-"/>
            </a:pPr>
            <a:endParaRPr lang="en-GB" sz="1200" dirty="0"/>
          </a:p>
          <a:p>
            <a:pPr marL="0" indent="0">
              <a:buFontTx/>
              <a:buNone/>
            </a:pPr>
            <a:r>
              <a:rPr lang="en-GB" sz="1200" dirty="0"/>
              <a:t>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všem</a:t>
            </a:r>
            <a:r>
              <a:rPr lang="en-GB" dirty="0"/>
              <a:t> </a:t>
            </a:r>
            <a:r>
              <a:rPr lang="en-GB" dirty="0" err="1"/>
              <a:t>těmto</a:t>
            </a:r>
            <a:r>
              <a:rPr lang="en-GB" dirty="0"/>
              <a:t> </a:t>
            </a:r>
            <a:r>
              <a:rPr lang="en-GB" dirty="0" err="1"/>
              <a:t>druhům</a:t>
            </a:r>
            <a:r>
              <a:rPr lang="en-GB" dirty="0"/>
              <a:t> </a:t>
            </a:r>
            <a:r>
              <a:rPr lang="en-GB" dirty="0" err="1"/>
              <a:t>negerické</a:t>
            </a:r>
            <a:r>
              <a:rPr lang="en-GB" dirty="0"/>
              <a:t> reference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následujících</a:t>
            </a:r>
            <a:r>
              <a:rPr lang="en-GB" dirty="0"/>
              <a:t> </a:t>
            </a:r>
            <a:r>
              <a:rPr lang="en-GB" dirty="0" err="1"/>
              <a:t>slidech</a:t>
            </a:r>
            <a:r>
              <a:rPr lang="en-GB" dirty="0"/>
              <a:t> </a:t>
            </a:r>
            <a:r>
              <a:rPr lang="en-GB" dirty="0" err="1"/>
              <a:t>propracujeme</a:t>
            </a:r>
            <a:r>
              <a:rPr lang="en-GB" dirty="0"/>
              <a:t>.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2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35089-658E-4E85-9FE9-479965111A9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6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30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2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5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1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9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13BA-7E45-4393-B76F-B34B5E5D475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6792-0EC3-4D26-BB07-C25409791A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819" y="2050472"/>
            <a:ext cx="10706290" cy="2076747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6700" b="1" dirty="0" smtClean="0"/>
              <a:t>SUBSTANTIEF</a:t>
            </a:r>
            <a:r>
              <a:rPr lang="cs-CZ" sz="6700" b="1" dirty="0" smtClean="0"/>
              <a:t>  &amp; LIDWOORD</a:t>
            </a:r>
            <a:br>
              <a:rPr lang="cs-CZ" sz="6700" b="1" dirty="0" smtClean="0"/>
            </a:br>
            <a:r>
              <a:rPr lang="en-GB" sz="6700" b="1" dirty="0"/>
              <a:t/>
            </a:r>
            <a:br>
              <a:rPr lang="en-GB" sz="6700" b="1" dirty="0"/>
            </a:br>
            <a:r>
              <a:rPr lang="en-GB" sz="67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(ON)BEPAALDHEID </a:t>
            </a:r>
            <a:r>
              <a:rPr lang="cs-CZ" sz="6700" b="1" dirty="0"/>
              <a:t>/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URČENOST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REFERENTIE </a:t>
            </a:r>
            <a:r>
              <a:rPr lang="cs-CZ" sz="6700" b="1" dirty="0"/>
              <a:t>/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REFERENCE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6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6746" y="5095245"/>
            <a:ext cx="10351363" cy="146481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2de</a:t>
            </a:r>
            <a:r>
              <a:rPr lang="cs-CZ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JAAR, </a:t>
            </a:r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Morfologie</a:t>
            </a:r>
          </a:p>
          <a:p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 </a:t>
            </a:r>
            <a:r>
              <a:rPr lang="cs-CZ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iva.rezkova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@ff.cuni.cz</a:t>
            </a:r>
            <a:endParaRPr lang="cs-CZ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2067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C323-E837-4735-B5B0-2F4D9044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7" y="338621"/>
            <a:ext cx="10515600" cy="1325563"/>
          </a:xfrm>
        </p:spPr>
        <p:txBody>
          <a:bodyPr/>
          <a:lstStyle/>
          <a:p>
            <a:r>
              <a:rPr lang="en-GB" sz="4000" b="1" dirty="0" err="1">
                <a:latin typeface="+mn-lt"/>
              </a:rPr>
              <a:t>Více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příkladů</a:t>
            </a:r>
            <a:r>
              <a:rPr lang="en-GB" sz="4000" b="1" dirty="0">
                <a:latin typeface="+mn-lt"/>
              </a:rPr>
              <a:t> </a:t>
            </a:r>
            <a:r>
              <a:rPr lang="en-GB" sz="4000" b="1" dirty="0" err="1">
                <a:latin typeface="+mn-lt"/>
              </a:rPr>
              <a:t>generické</a:t>
            </a:r>
            <a:r>
              <a:rPr lang="en-GB" sz="4000" b="1" dirty="0">
                <a:latin typeface="+mn-lt"/>
              </a:rPr>
              <a:t> reference: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4443-0260-434E-B4AE-22A5C28A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288473"/>
            <a:ext cx="10938164" cy="556952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GB" sz="3200" dirty="0" err="1"/>
              <a:t>Níže</a:t>
            </a:r>
            <a:r>
              <a:rPr lang="en-GB" sz="3200" dirty="0"/>
              <a:t> </a:t>
            </a:r>
            <a:r>
              <a:rPr lang="en-GB" sz="3200" dirty="0" err="1"/>
              <a:t>vidíme</a:t>
            </a:r>
            <a:r>
              <a:rPr lang="en-GB" sz="3200" dirty="0"/>
              <a:t> </a:t>
            </a:r>
            <a:r>
              <a:rPr lang="en-GB" sz="3200" dirty="0" err="1"/>
              <a:t>všechny</a:t>
            </a:r>
            <a:r>
              <a:rPr lang="en-GB" sz="3200" dirty="0"/>
              <a:t> </a:t>
            </a:r>
            <a:r>
              <a:rPr lang="en-GB" sz="3200" dirty="0" err="1"/>
              <a:t>tři</a:t>
            </a:r>
            <a:r>
              <a:rPr lang="en-GB" sz="3200" dirty="0"/>
              <a:t> </a:t>
            </a:r>
            <a:r>
              <a:rPr lang="en-GB" sz="3200" dirty="0" err="1"/>
              <a:t>druhy</a:t>
            </a:r>
            <a:r>
              <a:rPr lang="en-GB" sz="3200" dirty="0"/>
              <a:t> </a:t>
            </a:r>
            <a:r>
              <a:rPr lang="en-GB" sz="3200" dirty="0" err="1"/>
              <a:t>vyjádření</a:t>
            </a:r>
            <a:r>
              <a:rPr lang="en-GB" sz="3200" dirty="0"/>
              <a:t> </a:t>
            </a:r>
            <a:r>
              <a:rPr lang="en-GB" sz="3200" dirty="0" err="1"/>
              <a:t>obecné</a:t>
            </a:r>
            <a:r>
              <a:rPr lang="en-GB" sz="3200" dirty="0"/>
              <a:t> </a:t>
            </a:r>
            <a:r>
              <a:rPr lang="en-GB" sz="3200" dirty="0" err="1"/>
              <a:t>roviny</a:t>
            </a:r>
            <a:r>
              <a:rPr lang="en-GB" sz="3200" dirty="0"/>
              <a:t>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900" b="1" i="1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3200" b="1" i="1" u="sng" dirty="0">
                <a:solidFill>
                  <a:srgbClr val="C00000"/>
                </a:solidFill>
              </a:rPr>
              <a:t>Leeuwen</a:t>
            </a:r>
            <a:r>
              <a:rPr lang="cs-CZ" sz="3200" i="1" dirty="0">
                <a:solidFill>
                  <a:srgbClr val="C00000"/>
                </a:solidFill>
              </a:rPr>
              <a:t> zijn kleiner dan tijgers.  </a:t>
            </a:r>
            <a:endParaRPr lang="en-GB" sz="3200" i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endParaRPr lang="cs-CZ" sz="32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3200" b="1" i="1" u="sng" dirty="0">
                <a:solidFill>
                  <a:srgbClr val="0070C0"/>
                </a:solidFill>
              </a:rPr>
              <a:t>Een volwassen leeuw </a:t>
            </a:r>
            <a:r>
              <a:rPr lang="cs-CZ" sz="3200" i="1" dirty="0">
                <a:solidFill>
                  <a:srgbClr val="0070C0"/>
                </a:solidFill>
              </a:rPr>
              <a:t>weegt ongeveer 250 kilo.</a:t>
            </a:r>
            <a:endParaRPr lang="en-GB" sz="3200" i="1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endParaRPr lang="cs-CZ" sz="32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3200" b="1" i="1" u="sng" dirty="0">
                <a:solidFill>
                  <a:srgbClr val="7030A0"/>
                </a:solidFill>
              </a:rPr>
              <a:t>De leeuw </a:t>
            </a:r>
            <a:r>
              <a:rPr lang="cs-CZ" sz="3200" i="1" dirty="0">
                <a:solidFill>
                  <a:srgbClr val="7030A0"/>
                </a:solidFill>
              </a:rPr>
              <a:t>leeft in bijna alle delen van Afrika en in India. </a:t>
            </a:r>
            <a:endParaRPr lang="en-GB" sz="3200" i="1" dirty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</a:pPr>
            <a:endParaRPr lang="cs-CZ" sz="3200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3200" b="1" i="1" u="sng" dirty="0">
                <a:solidFill>
                  <a:schemeClr val="accent6">
                    <a:lumMod val="50000"/>
                  </a:schemeClr>
                </a:solidFill>
              </a:rPr>
              <a:t>Het mannetje </a:t>
            </a:r>
            <a:r>
              <a:rPr lang="cs-CZ" sz="3200" i="1" dirty="0">
                <a:solidFill>
                  <a:schemeClr val="accent6">
                    <a:lumMod val="50000"/>
                  </a:schemeClr>
                </a:solidFill>
              </a:rPr>
              <a:t>heeft wel zeven kilo vlees per dag nodig en </a:t>
            </a:r>
            <a:r>
              <a:rPr lang="cs-CZ" sz="3200" b="1" i="1" u="sng" dirty="0">
                <a:solidFill>
                  <a:schemeClr val="accent6">
                    <a:lumMod val="50000"/>
                  </a:schemeClr>
                </a:solidFill>
              </a:rPr>
              <a:t>het vrouwtje </a:t>
            </a:r>
            <a:r>
              <a:rPr lang="cs-CZ" sz="3200" i="1" dirty="0">
                <a:solidFill>
                  <a:schemeClr val="accent6">
                    <a:lumMod val="50000"/>
                  </a:schemeClr>
                </a:solidFill>
              </a:rPr>
              <a:t>maar 5.</a:t>
            </a:r>
          </a:p>
          <a:p>
            <a:endParaRPr lang="en-GB" dirty="0"/>
          </a:p>
        </p:txBody>
      </p:sp>
      <p:pic>
        <p:nvPicPr>
          <p:cNvPr id="4" name="Obrázek 3" descr="Soubor:&lt;strong&gt;Lev&lt;/strong&gt;-tabor.jpg – Wikipedi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39" y="1903464"/>
            <a:ext cx="1888330" cy="22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4902" y="365125"/>
            <a:ext cx="9655098" cy="13202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600" b="1" dirty="0">
                <a:latin typeface="+mn-lt"/>
              </a:rPr>
              <a:t>NEGENERICKÁ REFERENCE </a:t>
            </a:r>
            <a:endParaRPr lang="cs-CZ" sz="6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014" y="1685364"/>
            <a:ext cx="11642935" cy="5172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b="1" dirty="0"/>
              <a:t>	</a:t>
            </a:r>
            <a:r>
              <a:rPr lang="cs-CZ" sz="7200" b="1" dirty="0" smtClean="0"/>
              <a:t>	</a:t>
            </a:r>
            <a:r>
              <a:rPr lang="cs-CZ" sz="7200" b="1" dirty="0" err="1" smtClean="0"/>
              <a:t>bepaald</a:t>
            </a:r>
            <a:r>
              <a:rPr lang="cs-CZ" sz="7200" b="1" dirty="0" smtClean="0"/>
              <a:t>  </a:t>
            </a:r>
            <a:r>
              <a:rPr lang="cs-CZ" sz="7200" b="1" dirty="0"/>
              <a:t>x onbepaald</a:t>
            </a:r>
            <a:endParaRPr lang="cs-CZ" sz="7200" dirty="0"/>
          </a:p>
          <a:p>
            <a:pPr marL="0" indent="0">
              <a:buNone/>
            </a:pPr>
            <a:r>
              <a:rPr lang="en-GB" sz="7200" dirty="0"/>
              <a:t> </a:t>
            </a:r>
          </a:p>
          <a:p>
            <a:pPr marL="0" indent="0">
              <a:buNone/>
            </a:pPr>
            <a:r>
              <a:rPr lang="en-GB" sz="7200" dirty="0"/>
              <a:t>		</a:t>
            </a:r>
            <a:r>
              <a:rPr lang="cs-CZ" sz="7200" dirty="0" smtClean="0"/>
              <a:t>	</a:t>
            </a:r>
            <a:r>
              <a:rPr lang="en-GB" sz="7200" dirty="0" err="1" smtClean="0"/>
              <a:t>určitá</a:t>
            </a:r>
            <a:r>
              <a:rPr lang="en-GB" sz="7200" dirty="0" smtClean="0"/>
              <a:t>  </a:t>
            </a:r>
            <a:r>
              <a:rPr lang="en-GB" sz="7200" dirty="0"/>
              <a:t>x  </a:t>
            </a:r>
            <a:r>
              <a:rPr lang="en-GB" sz="7200" dirty="0" err="1"/>
              <a:t>neurčitá</a:t>
            </a:r>
            <a:endParaRPr lang="en-GB" sz="7200" dirty="0"/>
          </a:p>
          <a:p>
            <a:pPr marL="0" indent="0">
              <a:buNone/>
            </a:pP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2698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3564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Reference n</a:t>
            </a:r>
            <a:r>
              <a:rPr lang="cs-CZ" b="1" dirty="0">
                <a:latin typeface="+mn-lt"/>
              </a:rPr>
              <a:t>egenerická </a:t>
            </a:r>
            <a:r>
              <a:rPr lang="en-GB" b="1" dirty="0" err="1">
                <a:latin typeface="+mn-lt"/>
              </a:rPr>
              <a:t>určitá</a:t>
            </a:r>
            <a:r>
              <a:rPr lang="en-GB" b="1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= bepaald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014" y="1429407"/>
            <a:ext cx="11980986" cy="54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→ </a:t>
            </a:r>
            <a:r>
              <a:rPr lang="en-GB" sz="3200" dirty="0" err="1"/>
              <a:t>vyjádřena</a:t>
            </a:r>
            <a:r>
              <a:rPr lang="en-GB" sz="3200" dirty="0"/>
              <a:t> </a:t>
            </a:r>
            <a:r>
              <a:rPr lang="cs-CZ" sz="3200" b="1" dirty="0"/>
              <a:t>členy určit</a:t>
            </a:r>
            <a:r>
              <a:rPr lang="en-GB" sz="3200" b="1" dirty="0" err="1"/>
              <a:t>ými</a:t>
            </a:r>
            <a:r>
              <a:rPr lang="cs-CZ" sz="3200" b="1" dirty="0"/>
              <a:t> </a:t>
            </a:r>
            <a:r>
              <a:rPr lang="cs-CZ" sz="3200" dirty="0"/>
              <a:t>v sg. a pl. </a:t>
            </a:r>
            <a:r>
              <a:rPr lang="en-GB" sz="3200" dirty="0"/>
              <a:t>(</a:t>
            </a:r>
            <a:r>
              <a:rPr lang="en-GB" sz="3200" b="1" i="1" dirty="0">
                <a:solidFill>
                  <a:srgbClr val="C00000"/>
                </a:solidFill>
              </a:rPr>
              <a:t>het, de</a:t>
            </a:r>
            <a:r>
              <a:rPr lang="en-GB" sz="3200" dirty="0"/>
              <a:t>) </a:t>
            </a:r>
            <a:r>
              <a:rPr lang="en-GB" sz="3200" dirty="0" err="1"/>
              <a:t>či</a:t>
            </a:r>
            <a:r>
              <a:rPr lang="en-GB" sz="3200" dirty="0"/>
              <a:t> </a:t>
            </a:r>
            <a:r>
              <a:rPr lang="cs-CZ" sz="3200" b="1" dirty="0"/>
              <a:t>demonstrativ</a:t>
            </a:r>
            <a:r>
              <a:rPr lang="en-GB" sz="3200" b="1" dirty="0"/>
              <a:t>y</a:t>
            </a:r>
            <a:r>
              <a:rPr lang="en-GB" sz="3200" dirty="0"/>
              <a:t> (</a:t>
            </a:r>
            <a:r>
              <a:rPr lang="en-GB" sz="3200" i="1" dirty="0" err="1">
                <a:solidFill>
                  <a:srgbClr val="C00000"/>
                </a:solidFill>
              </a:rPr>
              <a:t>dit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dat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deze</a:t>
            </a:r>
            <a:r>
              <a:rPr lang="en-GB" sz="3200" i="1" dirty="0">
                <a:solidFill>
                  <a:srgbClr val="C00000"/>
                </a:solidFill>
              </a:rPr>
              <a:t>, die</a:t>
            </a:r>
            <a:r>
              <a:rPr lang="en-GB" sz="3200" dirty="0"/>
              <a:t>)</a:t>
            </a:r>
            <a:r>
              <a:rPr lang="cs-CZ" sz="3200" dirty="0"/>
              <a:t>, </a:t>
            </a:r>
            <a:r>
              <a:rPr lang="cs-CZ" sz="3200" b="1" dirty="0"/>
              <a:t>přiv</a:t>
            </a:r>
            <a:r>
              <a:rPr lang="en-GB" sz="3200" b="1" dirty="0"/>
              <a:t>last.</a:t>
            </a:r>
            <a:r>
              <a:rPr lang="cs-CZ" sz="3200" b="1" dirty="0"/>
              <a:t> </a:t>
            </a:r>
            <a:r>
              <a:rPr lang="en-GB" sz="3200" b="1" dirty="0"/>
              <a:t>z</a:t>
            </a:r>
            <a:r>
              <a:rPr lang="cs-CZ" sz="3200" b="1" dirty="0"/>
              <a:t>ájmena</a:t>
            </a:r>
            <a:r>
              <a:rPr lang="en-GB" sz="3200" b="1" dirty="0"/>
              <a:t> </a:t>
            </a:r>
            <a:r>
              <a:rPr lang="en-GB" sz="3200" dirty="0"/>
              <a:t>(</a:t>
            </a:r>
            <a:r>
              <a:rPr lang="en-GB" sz="3200" i="1" dirty="0" err="1">
                <a:solidFill>
                  <a:srgbClr val="C00000"/>
                </a:solidFill>
              </a:rPr>
              <a:t>mijn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zijn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haar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ons</a:t>
            </a:r>
            <a:r>
              <a:rPr lang="en-GB" sz="3200" i="1" dirty="0">
                <a:solidFill>
                  <a:srgbClr val="C00000"/>
                </a:solidFill>
              </a:rPr>
              <a:t>, </a:t>
            </a:r>
            <a:r>
              <a:rPr lang="en-GB" sz="3200" i="1" dirty="0" err="1">
                <a:solidFill>
                  <a:srgbClr val="C00000"/>
                </a:solidFill>
              </a:rPr>
              <a:t>onze</a:t>
            </a:r>
            <a:r>
              <a:rPr lang="en-GB" sz="3200" dirty="0"/>
              <a:t>)</a:t>
            </a:r>
            <a:r>
              <a:rPr lang="cs-CZ" sz="3200" dirty="0"/>
              <a:t>, </a:t>
            </a:r>
            <a:r>
              <a:rPr lang="cs-CZ" sz="3200" dirty="0" smtClean="0"/>
              <a:t>… </a:t>
            </a:r>
            <a:endParaRPr lang="en-GB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en-GB" sz="3200" dirty="0"/>
          </a:p>
          <a:p>
            <a:pPr>
              <a:buFontTx/>
              <a:buChar char="-"/>
            </a:pPr>
            <a:r>
              <a:rPr lang="cs-CZ" sz="3200" b="1" dirty="0" err="1">
                <a:solidFill>
                  <a:srgbClr val="7030A0"/>
                </a:solidFill>
              </a:rPr>
              <a:t>s</a:t>
            </a:r>
            <a:r>
              <a:rPr lang="en-GB" sz="3200" b="1" dirty="0" err="1" smtClean="0">
                <a:solidFill>
                  <a:srgbClr val="7030A0"/>
                </a:solidFill>
              </a:rPr>
              <a:t>ubstantivum</a:t>
            </a:r>
            <a:r>
              <a:rPr lang="en-GB" sz="3200" dirty="0" smtClean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7030A0"/>
                </a:solidFill>
              </a:rPr>
              <a:t>je </a:t>
            </a:r>
            <a:r>
              <a:rPr lang="en-GB" sz="3200" b="1" dirty="0" err="1">
                <a:solidFill>
                  <a:srgbClr val="7030A0"/>
                </a:solidFill>
              </a:rPr>
              <a:t>jasně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určené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jak</a:t>
            </a:r>
            <a:r>
              <a:rPr lang="en-GB" sz="3200" dirty="0">
                <a:solidFill>
                  <a:srgbClr val="7030A0"/>
                </a:solidFill>
              </a:rPr>
              <a:t> pro </a:t>
            </a:r>
            <a:r>
              <a:rPr lang="en-GB" sz="3200" dirty="0" err="1">
                <a:solidFill>
                  <a:srgbClr val="7030A0"/>
                </a:solidFill>
              </a:rPr>
              <a:t>mluvčího</a:t>
            </a:r>
            <a:r>
              <a:rPr lang="en-GB" sz="3200" dirty="0">
                <a:solidFill>
                  <a:srgbClr val="7030A0"/>
                </a:solidFill>
              </a:rPr>
              <a:t>, </a:t>
            </a:r>
            <a:r>
              <a:rPr lang="en-GB" sz="3200" dirty="0" err="1">
                <a:solidFill>
                  <a:srgbClr val="7030A0"/>
                </a:solidFill>
              </a:rPr>
              <a:t>tak</a:t>
            </a:r>
            <a:r>
              <a:rPr lang="en-GB" sz="3200" dirty="0">
                <a:solidFill>
                  <a:srgbClr val="7030A0"/>
                </a:solidFill>
              </a:rPr>
              <a:t> pro </a:t>
            </a:r>
            <a:r>
              <a:rPr lang="en-GB" sz="3200" dirty="0" err="1">
                <a:solidFill>
                  <a:srgbClr val="7030A0"/>
                </a:solidFill>
              </a:rPr>
              <a:t>posluchače</a:t>
            </a:r>
            <a:endParaRPr lang="en-GB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200" dirty="0"/>
          </a:p>
          <a:p>
            <a:pPr>
              <a:buFontTx/>
              <a:buChar char="-"/>
            </a:pPr>
            <a:r>
              <a:rPr lang="en-GB" sz="3200" dirty="0" err="1"/>
              <a:t>Určenost</a:t>
            </a:r>
            <a:r>
              <a:rPr lang="en-GB" sz="3200" dirty="0"/>
              <a:t> </a:t>
            </a:r>
            <a:r>
              <a:rPr lang="en-GB" sz="3200" dirty="0" err="1"/>
              <a:t>může</a:t>
            </a:r>
            <a:r>
              <a:rPr lang="en-GB" sz="3200" dirty="0"/>
              <a:t> </a:t>
            </a:r>
            <a:r>
              <a:rPr lang="en-GB" sz="3200" dirty="0" err="1"/>
              <a:t>mít</a:t>
            </a:r>
            <a:r>
              <a:rPr lang="en-GB" sz="3200" dirty="0"/>
              <a:t> </a:t>
            </a:r>
            <a:r>
              <a:rPr lang="en-GB" sz="3200" dirty="0" err="1"/>
              <a:t>více</a:t>
            </a:r>
            <a:r>
              <a:rPr lang="en-GB" sz="3200" dirty="0"/>
              <a:t> </a:t>
            </a:r>
            <a:r>
              <a:rPr lang="en-GB" sz="3200" dirty="0" err="1"/>
              <a:t>možností</a:t>
            </a:r>
            <a:r>
              <a:rPr lang="en-GB" sz="3200" dirty="0"/>
              <a:t>: </a:t>
            </a:r>
            <a:r>
              <a:rPr lang="en-GB" sz="3200" b="1" dirty="0" err="1"/>
              <a:t>situace</a:t>
            </a:r>
            <a:r>
              <a:rPr lang="en-GB" sz="3200" b="1" dirty="0"/>
              <a:t>, </a:t>
            </a:r>
            <a:r>
              <a:rPr lang="en-GB" sz="3200" b="1" dirty="0" err="1"/>
              <a:t>kontext</a:t>
            </a:r>
            <a:r>
              <a:rPr lang="en-GB" sz="3200" b="1" dirty="0"/>
              <a:t>, </a:t>
            </a:r>
            <a:r>
              <a:rPr lang="en-GB" sz="3200" b="1" dirty="0" err="1"/>
              <a:t>upřesnění</a:t>
            </a:r>
            <a:r>
              <a:rPr lang="en-GB" sz="3200" dirty="0"/>
              <a:t>, </a:t>
            </a:r>
            <a:r>
              <a:rPr lang="en-GB" sz="3200" dirty="0" err="1" smtClean="0"/>
              <a:t>tzv</a:t>
            </a:r>
            <a:r>
              <a:rPr lang="en-GB" sz="3200" dirty="0"/>
              <a:t>. “</a:t>
            </a:r>
            <a:r>
              <a:rPr lang="en-GB" sz="3200" dirty="0" smtClean="0"/>
              <a:t>je</a:t>
            </a:r>
            <a:r>
              <a:rPr lang="cs-CZ" sz="3200" dirty="0" smtClean="0"/>
              <a:t>d</a:t>
            </a:r>
            <a:r>
              <a:rPr lang="en-GB" sz="3200" dirty="0" err="1" smtClean="0"/>
              <a:t>noznačná</a:t>
            </a:r>
            <a:r>
              <a:rPr lang="en-GB" sz="3200" dirty="0" smtClean="0"/>
              <a:t> </a:t>
            </a:r>
            <a:r>
              <a:rPr lang="en-GB" sz="3200" dirty="0" err="1" smtClean="0"/>
              <a:t>určenost</a:t>
            </a:r>
            <a:r>
              <a:rPr lang="cs-CZ" sz="3200" dirty="0" smtClean="0"/>
              <a:t>“ </a:t>
            </a:r>
            <a:r>
              <a:rPr lang="en-GB" sz="3200" dirty="0" smtClean="0"/>
              <a:t>(</a:t>
            </a:r>
            <a:r>
              <a:rPr lang="en-GB" sz="3200" b="1" dirty="0" err="1" smtClean="0"/>
              <a:t>unieke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refere</a:t>
            </a:r>
            <a:r>
              <a:rPr lang="cs-CZ" sz="3200" b="1" dirty="0" smtClean="0"/>
              <a:t>n</a:t>
            </a:r>
            <a:r>
              <a:rPr lang="en-GB" sz="3200" b="1" dirty="0" smtClean="0"/>
              <a:t>tie</a:t>
            </a:r>
            <a:r>
              <a:rPr lang="en-GB" sz="3200" dirty="0"/>
              <a:t>, </a:t>
            </a:r>
            <a:r>
              <a:rPr lang="en-GB" sz="3200" dirty="0" err="1"/>
              <a:t>např</a:t>
            </a:r>
            <a:r>
              <a:rPr lang="en-GB" sz="3200" dirty="0"/>
              <a:t>. </a:t>
            </a:r>
            <a:r>
              <a:rPr lang="en-GB" sz="3200" i="1" dirty="0"/>
              <a:t>de </a:t>
            </a:r>
            <a:r>
              <a:rPr lang="en-GB" sz="3200" i="1" dirty="0" err="1"/>
              <a:t>zon</a:t>
            </a:r>
            <a:r>
              <a:rPr lang="en-GB" sz="3200" i="1" dirty="0"/>
              <a:t>, de </a:t>
            </a:r>
            <a:r>
              <a:rPr lang="en-GB" sz="3200" i="1" dirty="0" err="1"/>
              <a:t>maan</a:t>
            </a:r>
            <a:r>
              <a:rPr lang="en-GB" sz="3200" dirty="0"/>
              <a:t>…), 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2660073"/>
            <a:ext cx="11333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d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e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zon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onze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familie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jullie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zoontje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de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aarde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                 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deze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presentatie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die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studenten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daar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    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het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cs-CZ" sz="3200" i="1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water</a:t>
            </a:r>
            <a:r>
              <a:rPr lang="cs-CZ" sz="3200" i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 </a:t>
            </a:r>
            <a:endParaRPr lang="cs-CZ" sz="3200" i="1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133-8A31-463B-B259-C0AB9665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6"/>
            <a:ext cx="10515600" cy="82519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Reference </a:t>
            </a:r>
            <a:r>
              <a:rPr lang="en-GB" b="1" dirty="0" err="1">
                <a:latin typeface="+mn-lt"/>
              </a:rPr>
              <a:t>určitá</a:t>
            </a:r>
            <a:r>
              <a:rPr lang="en-GB" b="1" dirty="0">
                <a:latin typeface="+mn-lt"/>
              </a:rPr>
              <a:t>: </a:t>
            </a:r>
            <a:r>
              <a:rPr lang="en-GB" b="1" dirty="0" err="1">
                <a:latin typeface="+mn-lt"/>
              </a:rPr>
              <a:t>možnosti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určenosti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7505-128A-42D0-9ACB-36563A0D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8" y="1059366"/>
            <a:ext cx="11708781" cy="5642517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cs-CZ" sz="9600" b="1" dirty="0"/>
              <a:t>situační určenost:</a:t>
            </a:r>
            <a:r>
              <a:rPr lang="cs-CZ" sz="9600" dirty="0"/>
              <a:t>	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C00000"/>
                </a:solidFill>
              </a:rPr>
              <a:t>De kinderen spelen in de tuin. 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C00000"/>
                </a:solidFill>
              </a:rPr>
              <a:t>De docente is jarig.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C00000"/>
                </a:solidFill>
              </a:rPr>
              <a:t>Mag ik het boek even lenen?  </a:t>
            </a:r>
            <a:r>
              <a:rPr lang="en-GB" sz="9600" i="1" dirty="0">
                <a:solidFill>
                  <a:srgbClr val="C00000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C00000"/>
                </a:solidFill>
              </a:rPr>
              <a:t>de zon, de aarde, de regering, het postkantoor, de MP</a:t>
            </a:r>
          </a:p>
          <a:p>
            <a:pPr marL="0" indent="0">
              <a:buNone/>
            </a:pPr>
            <a:endParaRPr lang="cs-CZ" sz="9600" dirty="0"/>
          </a:p>
          <a:p>
            <a:pPr>
              <a:buFontTx/>
              <a:buChar char="-"/>
            </a:pPr>
            <a:r>
              <a:rPr lang="en-GB" sz="9600" b="1" dirty="0"/>
              <a:t>a</a:t>
            </a:r>
            <a:r>
              <a:rPr lang="cs-CZ" sz="9600" b="1" dirty="0"/>
              <a:t>nafora: </a:t>
            </a:r>
            <a:r>
              <a:rPr lang="cs-CZ" sz="9600" dirty="0"/>
              <a:t>předmět</a:t>
            </a:r>
            <a:r>
              <a:rPr lang="cs-CZ" sz="9600" b="1" dirty="0"/>
              <a:t> známý z předchozího kontextu: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7030A0"/>
                </a:solidFill>
              </a:rPr>
              <a:t>Ze krijgen een lezing en een seminaar. </a:t>
            </a:r>
            <a:r>
              <a:rPr lang="cs-CZ" sz="9600" b="1" i="1" u="sng" dirty="0">
                <a:solidFill>
                  <a:srgbClr val="7030A0"/>
                </a:solidFill>
              </a:rPr>
              <a:t>De lezing </a:t>
            </a:r>
            <a:r>
              <a:rPr lang="cs-CZ" sz="9600" i="1" dirty="0">
                <a:solidFill>
                  <a:srgbClr val="7030A0"/>
                </a:solidFill>
              </a:rPr>
              <a:t>duurt 1 uur</a:t>
            </a:r>
            <a:r>
              <a:rPr lang="cs-CZ" sz="9600" b="1" i="1" u="sng" dirty="0">
                <a:solidFill>
                  <a:srgbClr val="7030A0"/>
                </a:solidFill>
              </a:rPr>
              <a:t>, de seminaar </a:t>
            </a:r>
            <a:r>
              <a:rPr lang="cs-CZ" sz="9600" i="1" dirty="0">
                <a:solidFill>
                  <a:srgbClr val="7030A0"/>
                </a:solidFill>
              </a:rPr>
              <a:t>1,5 uur. 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7030A0"/>
                </a:solidFill>
              </a:rPr>
              <a:t>Er stond een man en een vrouw te zoenen. </a:t>
            </a:r>
            <a:r>
              <a:rPr lang="cs-CZ" sz="9600" b="1" i="1" dirty="0">
                <a:solidFill>
                  <a:srgbClr val="7030A0"/>
                </a:solidFill>
              </a:rPr>
              <a:t>Het stelletje </a:t>
            </a:r>
            <a:r>
              <a:rPr lang="cs-CZ" sz="9600" i="1" dirty="0">
                <a:solidFill>
                  <a:srgbClr val="7030A0"/>
                </a:solidFill>
              </a:rPr>
              <a:t>stond direct voor de ingang.</a:t>
            </a:r>
          </a:p>
          <a:p>
            <a:pPr marL="0" indent="0">
              <a:buNone/>
            </a:pPr>
            <a:endParaRPr lang="cs-CZ" sz="9600" b="1" dirty="0"/>
          </a:p>
          <a:p>
            <a:pPr>
              <a:buFontTx/>
              <a:buChar char="-"/>
            </a:pPr>
            <a:r>
              <a:rPr lang="en-GB" sz="9600" b="1" dirty="0"/>
              <a:t>k</a:t>
            </a:r>
            <a:r>
              <a:rPr lang="cs-CZ" sz="9600" b="1" dirty="0"/>
              <a:t>atafora: postmodifikace </a:t>
            </a:r>
            <a:r>
              <a:rPr lang="cs-CZ" sz="9600" dirty="0"/>
              <a:t>(určeno později)</a:t>
            </a:r>
          </a:p>
          <a:p>
            <a:pPr lvl="1">
              <a:lnSpc>
                <a:spcPct val="120000"/>
              </a:lnSpc>
            </a:pPr>
            <a:r>
              <a:rPr lang="cs-CZ" sz="9600" i="1" dirty="0">
                <a:solidFill>
                  <a:srgbClr val="00B050"/>
                </a:solidFill>
              </a:rPr>
              <a:t>Hier is </a:t>
            </a:r>
            <a:r>
              <a:rPr lang="cs-CZ" sz="9600" b="1" i="1" u="sng" dirty="0">
                <a:solidFill>
                  <a:srgbClr val="00B050"/>
                </a:solidFill>
              </a:rPr>
              <a:t>het</a:t>
            </a:r>
            <a:r>
              <a:rPr lang="cs-CZ" sz="9600" i="1" u="sng" dirty="0">
                <a:solidFill>
                  <a:srgbClr val="00B050"/>
                </a:solidFill>
              </a:rPr>
              <a:t> boek dat </a:t>
            </a:r>
            <a:r>
              <a:rPr lang="cs-CZ" sz="9600" i="1" dirty="0">
                <a:solidFill>
                  <a:srgbClr val="00B050"/>
                </a:solidFill>
              </a:rPr>
              <a:t>je moet lezen.</a:t>
            </a:r>
          </a:p>
          <a:p>
            <a:pPr lvl="1">
              <a:lnSpc>
                <a:spcPct val="120000"/>
              </a:lnSpc>
            </a:pPr>
            <a:r>
              <a:rPr lang="cs-CZ" sz="9600" b="1" i="1" u="sng" dirty="0">
                <a:solidFill>
                  <a:srgbClr val="00B050"/>
                </a:solidFill>
              </a:rPr>
              <a:t>De</a:t>
            </a:r>
            <a:r>
              <a:rPr lang="cs-CZ" sz="9600" i="1" u="sng" dirty="0">
                <a:solidFill>
                  <a:srgbClr val="00B050"/>
                </a:solidFill>
              </a:rPr>
              <a:t> lezing die </a:t>
            </a:r>
            <a:r>
              <a:rPr lang="cs-CZ" sz="9600" i="1" dirty="0">
                <a:solidFill>
                  <a:srgbClr val="00B050"/>
                </a:solidFill>
              </a:rPr>
              <a:t>we vanavond hebben, gaat over referentie.</a:t>
            </a:r>
            <a:endParaRPr lang="cs-CZ" sz="96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1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7858"/>
            <a:ext cx="10848278" cy="858368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+mn-lt"/>
              </a:rPr>
              <a:t>Negenerická</a:t>
            </a:r>
            <a:r>
              <a:rPr lang="cs-CZ" b="1" dirty="0">
                <a:latin typeface="+mn-lt"/>
              </a:rPr>
              <a:t> neurčitá: </a:t>
            </a:r>
            <a:r>
              <a:rPr lang="cs-CZ" b="1" dirty="0" smtClean="0">
                <a:latin typeface="+mn-lt"/>
              </a:rPr>
              <a:t>ONBEPAALD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884" y="1223493"/>
            <a:ext cx="11037916" cy="514665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een</a:t>
            </a:r>
            <a:r>
              <a:rPr lang="cs-CZ" dirty="0">
                <a:solidFill>
                  <a:srgbClr val="C00000"/>
                </a:solidFill>
              </a:rPr>
              <a:t> + </a:t>
            </a:r>
            <a:r>
              <a:rPr lang="cs-CZ" dirty="0" err="1">
                <a:solidFill>
                  <a:srgbClr val="C00000"/>
                </a:solidFill>
              </a:rPr>
              <a:t>sg</a:t>
            </a:r>
            <a:r>
              <a:rPr lang="cs-CZ" dirty="0">
                <a:solidFill>
                  <a:srgbClr val="C00000"/>
                </a:solidFill>
              </a:rPr>
              <a:t>;   Ø + </a:t>
            </a:r>
            <a:r>
              <a:rPr lang="cs-CZ" dirty="0" err="1">
                <a:solidFill>
                  <a:srgbClr val="C00000"/>
                </a:solidFill>
              </a:rPr>
              <a:t>pl</a:t>
            </a:r>
            <a:r>
              <a:rPr lang="cs-CZ" dirty="0">
                <a:solidFill>
                  <a:srgbClr val="C00000"/>
                </a:solidFill>
              </a:rPr>
              <a:t>. a </a:t>
            </a:r>
            <a:r>
              <a:rPr lang="cs-CZ" dirty="0" err="1">
                <a:solidFill>
                  <a:srgbClr val="C00000"/>
                </a:solidFill>
              </a:rPr>
              <a:t>nepoč</a:t>
            </a:r>
            <a:r>
              <a:rPr lang="cs-CZ" dirty="0">
                <a:solidFill>
                  <a:srgbClr val="C00000"/>
                </a:solidFill>
              </a:rPr>
              <a:t>.  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neurčitá zájmena </a:t>
            </a:r>
            <a:r>
              <a:rPr lang="cs-CZ" i="1" dirty="0">
                <a:solidFill>
                  <a:srgbClr val="C00000"/>
                </a:solidFill>
              </a:rPr>
              <a:t>(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ieder</a:t>
            </a:r>
            <a:r>
              <a:rPr lang="cs-CZ" i="1" dirty="0" smtClean="0">
                <a:solidFill>
                  <a:srgbClr val="C00000"/>
                </a:solidFill>
              </a:rPr>
              <a:t> / </a:t>
            </a:r>
            <a:r>
              <a:rPr lang="cs-CZ" i="1" dirty="0" err="1" smtClean="0">
                <a:solidFill>
                  <a:srgbClr val="C00000"/>
                </a:solidFill>
              </a:rPr>
              <a:t>elk</a:t>
            </a:r>
            <a:r>
              <a:rPr lang="cs-CZ" i="1" dirty="0" smtClean="0">
                <a:solidFill>
                  <a:srgbClr val="C00000"/>
                </a:solidFill>
              </a:rPr>
              <a:t>) </a:t>
            </a:r>
            <a:r>
              <a:rPr lang="cs-CZ" dirty="0" smtClean="0"/>
              <a:t>; tázací zájmena  (</a:t>
            </a:r>
            <a:r>
              <a:rPr lang="cs-CZ" i="1" dirty="0" err="1" smtClean="0">
                <a:solidFill>
                  <a:srgbClr val="C00000"/>
                </a:solidFill>
              </a:rPr>
              <a:t>welke</a:t>
            </a:r>
            <a:r>
              <a:rPr lang="cs-CZ" dirty="0" smtClean="0"/>
              <a:t>);  </a:t>
            </a:r>
            <a:r>
              <a:rPr lang="cs-CZ" i="1" dirty="0" err="1" smtClean="0">
                <a:solidFill>
                  <a:srgbClr val="C00000"/>
                </a:solidFill>
              </a:rPr>
              <a:t>veel</a:t>
            </a:r>
            <a:r>
              <a:rPr lang="cs-CZ" i="1" dirty="0" smtClean="0">
                <a:solidFill>
                  <a:srgbClr val="C00000"/>
                </a:solidFill>
              </a:rPr>
              <a:t>, </a:t>
            </a:r>
            <a:r>
              <a:rPr lang="cs-CZ" i="1" dirty="0" err="1" smtClean="0">
                <a:solidFill>
                  <a:srgbClr val="C00000"/>
                </a:solidFill>
              </a:rPr>
              <a:t>weinig</a:t>
            </a:r>
            <a:r>
              <a:rPr lang="cs-CZ" dirty="0" smtClean="0"/>
              <a:t>, ….</a:t>
            </a:r>
            <a:endParaRPr lang="cs-CZ" dirty="0"/>
          </a:p>
          <a:p>
            <a:endParaRPr lang="cs-CZ" dirty="0"/>
          </a:p>
          <a:p>
            <a:r>
              <a:rPr lang="cs-CZ" sz="3100" b="1" dirty="0"/>
              <a:t>2 funkce</a:t>
            </a:r>
            <a:r>
              <a:rPr lang="cs-CZ" sz="3100" dirty="0"/>
              <a:t>: 	1. </a:t>
            </a:r>
            <a:r>
              <a:rPr lang="cs-CZ" sz="3100" u="sng" dirty="0"/>
              <a:t>první zmínka</a:t>
            </a:r>
          </a:p>
          <a:p>
            <a:pPr marL="0" indent="0">
              <a:buNone/>
            </a:pPr>
            <a:r>
              <a:rPr lang="cs-CZ" sz="3100" dirty="0"/>
              <a:t>		</a:t>
            </a:r>
            <a:r>
              <a:rPr lang="cs-CZ" sz="3100" i="1" dirty="0">
                <a:solidFill>
                  <a:srgbClr val="7030A0"/>
                </a:solidFill>
              </a:rPr>
              <a:t>     </a:t>
            </a:r>
            <a:r>
              <a:rPr lang="cs-CZ" sz="3100" i="1" dirty="0" err="1">
                <a:solidFill>
                  <a:srgbClr val="7030A0"/>
                </a:solidFill>
              </a:rPr>
              <a:t>Ik</a:t>
            </a:r>
            <a:r>
              <a:rPr lang="cs-CZ" sz="3100" i="1" dirty="0">
                <a:solidFill>
                  <a:srgbClr val="7030A0"/>
                </a:solidFill>
              </a:rPr>
              <a:t> </a:t>
            </a:r>
            <a:r>
              <a:rPr lang="cs-CZ" sz="3100" i="1" dirty="0" err="1">
                <a:solidFill>
                  <a:srgbClr val="7030A0"/>
                </a:solidFill>
              </a:rPr>
              <a:t>heb</a:t>
            </a:r>
            <a:r>
              <a:rPr lang="cs-CZ" sz="3100" i="1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een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leuk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meisje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dirty="0" err="1">
                <a:solidFill>
                  <a:srgbClr val="7030A0"/>
                </a:solidFill>
              </a:rPr>
              <a:t>ontmoet</a:t>
            </a:r>
            <a:r>
              <a:rPr lang="cs-CZ" sz="31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100" i="1" dirty="0">
                <a:solidFill>
                  <a:srgbClr val="7030A0"/>
                </a:solidFill>
              </a:rPr>
              <a:t>		     Piet </a:t>
            </a:r>
            <a:r>
              <a:rPr lang="cs-CZ" sz="3100" i="1" dirty="0" err="1">
                <a:solidFill>
                  <a:srgbClr val="7030A0"/>
                </a:solidFill>
              </a:rPr>
              <a:t>heeft</a:t>
            </a:r>
            <a:r>
              <a:rPr lang="cs-CZ" sz="3100" i="1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een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cadeau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dirty="0" err="1">
                <a:solidFill>
                  <a:srgbClr val="7030A0"/>
                </a:solidFill>
              </a:rPr>
              <a:t>gekregen</a:t>
            </a:r>
            <a:r>
              <a:rPr lang="cs-CZ" sz="31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100" i="1" dirty="0">
                <a:solidFill>
                  <a:srgbClr val="7030A0"/>
                </a:solidFill>
              </a:rPr>
              <a:t>		     Ze </a:t>
            </a:r>
            <a:r>
              <a:rPr lang="cs-CZ" sz="3100" i="1" dirty="0" err="1">
                <a:solidFill>
                  <a:srgbClr val="7030A0"/>
                </a:solidFill>
              </a:rPr>
              <a:t>hebben</a:t>
            </a:r>
            <a:r>
              <a:rPr lang="cs-CZ" sz="3100" i="1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een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u="sng" dirty="0" err="1" smtClean="0">
                <a:solidFill>
                  <a:srgbClr val="7030A0"/>
                </a:solidFill>
              </a:rPr>
              <a:t>nieuwe</a:t>
            </a:r>
            <a:r>
              <a:rPr lang="cs-CZ" sz="3100" i="1" u="sng" dirty="0" smtClean="0">
                <a:solidFill>
                  <a:srgbClr val="7030A0"/>
                </a:solidFill>
              </a:rPr>
              <a:t> </a:t>
            </a:r>
            <a:r>
              <a:rPr lang="cs-CZ" sz="3100" i="1" u="sng" dirty="0" err="1">
                <a:solidFill>
                  <a:srgbClr val="7030A0"/>
                </a:solidFill>
              </a:rPr>
              <a:t>hond</a:t>
            </a:r>
            <a:r>
              <a:rPr lang="cs-CZ" sz="3100" i="1" u="sng" dirty="0">
                <a:solidFill>
                  <a:srgbClr val="7030A0"/>
                </a:solidFill>
              </a:rPr>
              <a:t> </a:t>
            </a:r>
            <a:r>
              <a:rPr lang="cs-CZ" sz="3100" i="1" dirty="0" err="1">
                <a:solidFill>
                  <a:srgbClr val="7030A0"/>
                </a:solidFill>
              </a:rPr>
              <a:t>gekocht</a:t>
            </a:r>
            <a:r>
              <a:rPr lang="cs-CZ" sz="31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3100" dirty="0"/>
              <a:t>		2. </a:t>
            </a:r>
            <a:r>
              <a:rPr lang="cs-CZ" sz="3100" u="sng" dirty="0"/>
              <a:t>více možných referentů</a:t>
            </a:r>
          </a:p>
          <a:p>
            <a:pPr marL="0" indent="0">
              <a:buNone/>
            </a:pPr>
            <a:r>
              <a:rPr lang="cs-CZ" sz="3100" dirty="0"/>
              <a:t>		</a:t>
            </a:r>
            <a:r>
              <a:rPr lang="cs-CZ" sz="3100" i="1" dirty="0">
                <a:solidFill>
                  <a:srgbClr val="00B050"/>
                </a:solidFill>
              </a:rPr>
              <a:t>     </a:t>
            </a:r>
            <a:r>
              <a:rPr lang="cs-CZ" sz="3100" i="1" dirty="0" err="1">
                <a:solidFill>
                  <a:srgbClr val="00B050"/>
                </a:solidFill>
              </a:rPr>
              <a:t>Ik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wil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een</a:t>
            </a:r>
            <a:r>
              <a:rPr lang="cs-CZ" sz="3100" i="1" u="sng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trein</a:t>
            </a:r>
            <a:r>
              <a:rPr lang="cs-CZ" sz="3100" i="1" u="sng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naar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Praag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nemen</a:t>
            </a:r>
            <a:r>
              <a:rPr lang="cs-CZ" sz="3100" i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100" i="1" dirty="0">
                <a:solidFill>
                  <a:srgbClr val="00B050"/>
                </a:solidFill>
              </a:rPr>
              <a:t>		     </a:t>
            </a:r>
            <a:r>
              <a:rPr lang="cs-CZ" sz="3100" i="1" dirty="0" err="1">
                <a:solidFill>
                  <a:srgbClr val="00B050"/>
                </a:solidFill>
              </a:rPr>
              <a:t>We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moeten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een</a:t>
            </a:r>
            <a:r>
              <a:rPr lang="cs-CZ" sz="3100" i="1" u="sng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cadeau</a:t>
            </a:r>
            <a:r>
              <a:rPr lang="cs-CZ" sz="3100" i="1" u="sng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voor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Peit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kiezen</a:t>
            </a:r>
            <a:r>
              <a:rPr lang="cs-CZ" sz="3100" i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100" i="1" dirty="0">
                <a:solidFill>
                  <a:srgbClr val="00B050"/>
                </a:solidFill>
              </a:rPr>
              <a:t>		     </a:t>
            </a:r>
            <a:r>
              <a:rPr lang="cs-CZ" sz="3100" i="1" dirty="0" err="1">
                <a:solidFill>
                  <a:srgbClr val="00B050"/>
                </a:solidFill>
              </a:rPr>
              <a:t>Neem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dirty="0" err="1">
                <a:solidFill>
                  <a:srgbClr val="00B050"/>
                </a:solidFill>
              </a:rPr>
              <a:t>even</a:t>
            </a:r>
            <a:r>
              <a:rPr lang="cs-CZ" sz="3100" i="1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een</a:t>
            </a:r>
            <a:r>
              <a:rPr lang="cs-CZ" sz="3100" i="1" u="sng" dirty="0">
                <a:solidFill>
                  <a:srgbClr val="00B050"/>
                </a:solidFill>
              </a:rPr>
              <a:t> </a:t>
            </a:r>
            <a:r>
              <a:rPr lang="cs-CZ" sz="3100" i="1" u="sng" dirty="0" err="1">
                <a:solidFill>
                  <a:srgbClr val="00B050"/>
                </a:solidFill>
              </a:rPr>
              <a:t>appel</a:t>
            </a:r>
            <a:r>
              <a:rPr lang="cs-CZ" sz="3100" i="1" dirty="0">
                <a:solidFill>
                  <a:srgbClr val="00B050"/>
                </a:solidFill>
              </a:rPr>
              <a:t>.</a:t>
            </a:r>
            <a:endParaRPr lang="cs-CZ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0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negenerická neurčitá</a:t>
            </a:r>
            <a:r>
              <a:rPr lang="cs-CZ" b="1" dirty="0">
                <a:latin typeface="+mn-lt"/>
              </a:rPr>
              <a:t>: ONBEPAALD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455314"/>
            <a:ext cx="11671300" cy="512579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/>
              <a:t>ONBEPAALD </a:t>
            </a:r>
            <a:r>
              <a:rPr lang="cs-CZ" b="1" u="sng" dirty="0"/>
              <a:t>SPECIFIEK</a:t>
            </a:r>
            <a:r>
              <a:rPr lang="en-GB" b="1" dirty="0"/>
              <a:t>/ NEURČITÁ </a:t>
            </a:r>
            <a:r>
              <a:rPr lang="en-GB" b="1" u="sng" dirty="0"/>
              <a:t>SPECIFICKÁ</a:t>
            </a: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= </a:t>
            </a:r>
            <a:r>
              <a:rPr lang="cs-CZ" dirty="0"/>
              <a:t>referent existuje</a:t>
            </a:r>
            <a:r>
              <a:rPr lang="en-GB" dirty="0"/>
              <a:t>, ale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jasně</a:t>
            </a:r>
            <a:r>
              <a:rPr lang="en-GB" dirty="0"/>
              <a:t> </a:t>
            </a:r>
            <a:r>
              <a:rPr lang="en-GB" dirty="0" err="1"/>
              <a:t>určen</a:t>
            </a:r>
            <a:r>
              <a:rPr lang="en-GB" dirty="0"/>
              <a:t>,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zmínka</a:t>
            </a:r>
            <a:endParaRPr lang="en-GB" dirty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i="1" dirty="0">
                <a:solidFill>
                  <a:srgbClr val="FF0000"/>
                </a:solidFill>
              </a:rPr>
              <a:t>Piet heeft </a:t>
            </a:r>
            <a:r>
              <a:rPr lang="cs-CZ" sz="3200" b="1" i="1" dirty="0">
                <a:solidFill>
                  <a:srgbClr val="FF0000"/>
                </a:solidFill>
              </a:rPr>
              <a:t>een nieuwe auto </a:t>
            </a:r>
            <a:r>
              <a:rPr lang="cs-CZ" sz="3200" i="1" dirty="0">
                <a:solidFill>
                  <a:srgbClr val="FF0000"/>
                </a:solidFill>
              </a:rPr>
              <a:t>gekocht.</a:t>
            </a:r>
            <a:endParaRPr lang="en-GB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i="1" dirty="0" err="1">
                <a:solidFill>
                  <a:srgbClr val="FF0000"/>
                </a:solidFill>
              </a:rPr>
              <a:t>Er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liggen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 Ø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chocolaadjes</a:t>
            </a:r>
            <a:r>
              <a:rPr lang="en-GB" sz="3200" i="1" dirty="0" smtClean="0">
                <a:solidFill>
                  <a:srgbClr val="FF0000"/>
                </a:solidFill>
              </a:rPr>
              <a:t> </a:t>
            </a:r>
            <a:r>
              <a:rPr lang="en-GB" sz="3200" i="1" dirty="0" err="1">
                <a:solidFill>
                  <a:srgbClr val="FF0000"/>
                </a:solidFill>
              </a:rPr>
              <a:t>en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b="1" i="1" dirty="0" err="1">
                <a:solidFill>
                  <a:srgbClr val="FF0000"/>
                </a:solidFill>
              </a:rPr>
              <a:t>een</a:t>
            </a:r>
            <a:r>
              <a:rPr lang="en-GB" sz="3200" b="1" i="1" dirty="0">
                <a:solidFill>
                  <a:srgbClr val="FF0000"/>
                </a:solidFill>
              </a:rPr>
              <a:t> </a:t>
            </a:r>
            <a:r>
              <a:rPr lang="en-GB" sz="3200" b="1" i="1" dirty="0" err="1">
                <a:solidFill>
                  <a:srgbClr val="FF0000"/>
                </a:solidFill>
              </a:rPr>
              <a:t>bloem</a:t>
            </a:r>
            <a:r>
              <a:rPr lang="en-GB" sz="3200" b="1" i="1" dirty="0">
                <a:solidFill>
                  <a:srgbClr val="FF0000"/>
                </a:solidFill>
              </a:rPr>
              <a:t> </a:t>
            </a:r>
            <a:r>
              <a:rPr lang="en-GB" sz="3200" i="1" dirty="0">
                <a:solidFill>
                  <a:srgbClr val="FF0000"/>
                </a:solidFill>
              </a:rPr>
              <a:t>op de </a:t>
            </a:r>
            <a:r>
              <a:rPr lang="en-GB" sz="3200" i="1" dirty="0" err="1">
                <a:solidFill>
                  <a:srgbClr val="FF0000"/>
                </a:solidFill>
              </a:rPr>
              <a:t>tafel</a:t>
            </a:r>
            <a:r>
              <a:rPr lang="en-GB" sz="3200" i="1" dirty="0">
                <a:solidFill>
                  <a:srgbClr val="FF0000"/>
                </a:solidFill>
              </a:rPr>
              <a:t>. 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endParaRPr lang="en-GB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cs-CZ" b="1" dirty="0"/>
              <a:t>ONBEPAALD </a:t>
            </a:r>
            <a:r>
              <a:rPr lang="cs-CZ" b="1" u="sng" dirty="0"/>
              <a:t>NIET-SPECIFIEK</a:t>
            </a:r>
            <a:r>
              <a:rPr lang="en-GB" b="1" dirty="0"/>
              <a:t> / NEURČITÁ </a:t>
            </a:r>
            <a:r>
              <a:rPr lang="en-GB" b="1" u="sng" dirty="0"/>
              <a:t>NESPECIFICKÁ</a:t>
            </a: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= </a:t>
            </a:r>
            <a:r>
              <a:rPr lang="cs-CZ" dirty="0"/>
              <a:t>referent </a:t>
            </a:r>
            <a:r>
              <a:rPr lang="en-GB" dirty="0"/>
              <a:t>ne</a:t>
            </a:r>
            <a:r>
              <a:rPr lang="cs-CZ" dirty="0"/>
              <a:t>existuje </a:t>
            </a:r>
            <a:endParaRPr lang="en-GB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sz="3200" i="1" dirty="0">
                <a:solidFill>
                  <a:srgbClr val="FF0000"/>
                </a:solidFill>
              </a:rPr>
              <a:t>Ik wil graag </a:t>
            </a:r>
            <a:r>
              <a:rPr lang="cs-CZ" sz="3200" b="1" i="1" dirty="0">
                <a:solidFill>
                  <a:srgbClr val="FF0000"/>
                </a:solidFill>
              </a:rPr>
              <a:t>een nieuwe auto </a:t>
            </a:r>
            <a:r>
              <a:rPr lang="cs-CZ" sz="3200" i="1" dirty="0">
                <a:solidFill>
                  <a:srgbClr val="FF0000"/>
                </a:solidFill>
              </a:rPr>
              <a:t>kopen. </a:t>
            </a:r>
            <a:endParaRPr lang="en-GB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rgbClr val="FF0000"/>
                </a:solidFill>
              </a:rPr>
              <a:t>	Ze </a:t>
            </a:r>
            <a:r>
              <a:rPr lang="en-GB" sz="3200" i="1" dirty="0" err="1">
                <a:solidFill>
                  <a:srgbClr val="FF0000"/>
                </a:solidFill>
              </a:rPr>
              <a:t>willen</a:t>
            </a:r>
            <a:r>
              <a:rPr lang="en-GB" sz="3200" i="1" dirty="0">
                <a:solidFill>
                  <a:srgbClr val="FF0000"/>
                </a:solidFill>
              </a:rPr>
              <a:t> </a:t>
            </a:r>
            <a:r>
              <a:rPr lang="en-GB" sz="3200" b="1" i="1" dirty="0" err="1">
                <a:solidFill>
                  <a:srgbClr val="FF0000"/>
                </a:solidFill>
              </a:rPr>
              <a:t>een</a:t>
            </a:r>
            <a:r>
              <a:rPr lang="en-GB" sz="3200" b="1" i="1" dirty="0">
                <a:solidFill>
                  <a:srgbClr val="FF0000"/>
                </a:solidFill>
              </a:rPr>
              <a:t> kind </a:t>
            </a:r>
            <a:r>
              <a:rPr lang="en-GB" sz="3200" i="1" dirty="0" err="1">
                <a:solidFill>
                  <a:srgbClr val="FF0000"/>
                </a:solidFill>
              </a:rPr>
              <a:t>krijgen</a:t>
            </a:r>
            <a:r>
              <a:rPr lang="en-GB" sz="3200" i="1" dirty="0">
                <a:solidFill>
                  <a:srgbClr val="FF0000"/>
                </a:solidFill>
              </a:rPr>
              <a:t>. </a:t>
            </a:r>
            <a:endParaRPr lang="cs-CZ" sz="3200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6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897"/>
            <a:ext cx="10515600" cy="760166"/>
          </a:xfrm>
        </p:spPr>
        <p:txBody>
          <a:bodyPr/>
          <a:lstStyle/>
          <a:p>
            <a:r>
              <a:rPr lang="cs-CZ" b="1" dirty="0">
                <a:latin typeface="+mn-lt"/>
              </a:rPr>
              <a:t>ONBEPAALD SPECIFIEK   x </a:t>
            </a:r>
            <a:r>
              <a:rPr lang="en-GB" b="1" dirty="0">
                <a:latin typeface="+mn-lt"/>
              </a:rPr>
              <a:t>  </a:t>
            </a:r>
            <a:r>
              <a:rPr lang="cs-CZ" b="1" dirty="0">
                <a:latin typeface="+mn-lt"/>
              </a:rPr>
              <a:t>NIET-SPECIFIEK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7063"/>
            <a:ext cx="11099800" cy="5820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příkladů</a:t>
            </a:r>
            <a:r>
              <a:rPr lang="en-GB" dirty="0"/>
              <a:t>:</a:t>
            </a:r>
          </a:p>
          <a:p>
            <a:endParaRPr lang="en-GB" sz="800" i="1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FF0000"/>
                </a:solidFill>
              </a:rPr>
              <a:t>Heb je ooit </a:t>
            </a:r>
            <a:r>
              <a:rPr lang="cs-CZ" i="1" u="sng" dirty="0">
                <a:solidFill>
                  <a:srgbClr val="FF0000"/>
                </a:solidFill>
              </a:rPr>
              <a:t>een </a:t>
            </a:r>
            <a:r>
              <a:rPr lang="en-GB" i="1" u="sng" dirty="0" err="1">
                <a:solidFill>
                  <a:srgbClr val="FF0000"/>
                </a:solidFill>
              </a:rPr>
              <a:t>olifant</a:t>
            </a:r>
            <a:r>
              <a:rPr lang="en-GB" i="1" u="sng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gezien? 			</a:t>
            </a:r>
            <a:r>
              <a:rPr lang="cs-CZ" dirty="0"/>
              <a:t>(</a:t>
            </a:r>
            <a:r>
              <a:rPr lang="en-GB" dirty="0" err="1"/>
              <a:t>neurč</a:t>
            </a:r>
            <a:r>
              <a:rPr lang="en-GB" dirty="0"/>
              <a:t>. </a:t>
            </a:r>
            <a:r>
              <a:rPr lang="en-GB" dirty="0" err="1"/>
              <a:t>nespecifická</a:t>
            </a:r>
            <a:r>
              <a:rPr lang="en-GB" dirty="0"/>
              <a:t>)</a:t>
            </a:r>
            <a:endParaRPr lang="cs-CZ" dirty="0"/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/>
              <a:t>→</a:t>
            </a:r>
            <a:r>
              <a:rPr lang="cs-CZ" i="1" dirty="0">
                <a:solidFill>
                  <a:srgbClr val="FF0000"/>
                </a:solidFill>
              </a:rPr>
              <a:t> Ja ik heb </a:t>
            </a:r>
            <a:r>
              <a:rPr lang="en-GB" i="1" u="sng" dirty="0" err="1">
                <a:solidFill>
                  <a:srgbClr val="FF0000"/>
                </a:solidFill>
              </a:rPr>
              <a:t>een</a:t>
            </a:r>
            <a:r>
              <a:rPr lang="en-GB" i="1" u="sng" dirty="0">
                <a:solidFill>
                  <a:srgbClr val="FF0000"/>
                </a:solidFill>
              </a:rPr>
              <a:t> </a:t>
            </a:r>
            <a:r>
              <a:rPr lang="en-GB" i="1" u="sng" dirty="0" err="1">
                <a:solidFill>
                  <a:srgbClr val="FF0000"/>
                </a:solidFill>
              </a:rPr>
              <a:t>olifant</a:t>
            </a:r>
            <a:r>
              <a:rPr lang="en-GB" i="1" u="sng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gezien toen in </a:t>
            </a:r>
            <a:r>
              <a:rPr lang="en-GB" i="1" dirty="0" err="1">
                <a:solidFill>
                  <a:srgbClr val="FF0000"/>
                </a:solidFill>
              </a:rPr>
              <a:t>Indië</a:t>
            </a:r>
            <a:r>
              <a:rPr lang="en-GB" i="1" dirty="0">
                <a:solidFill>
                  <a:srgbClr val="FF0000"/>
                </a:solidFill>
              </a:rPr>
              <a:t>.		</a:t>
            </a:r>
            <a:r>
              <a:rPr lang="cs-CZ" dirty="0"/>
              <a:t> (</a:t>
            </a:r>
            <a:r>
              <a:rPr lang="en-GB" dirty="0" err="1"/>
              <a:t>neurč</a:t>
            </a:r>
            <a:r>
              <a:rPr lang="en-GB" dirty="0"/>
              <a:t>. </a:t>
            </a:r>
            <a:r>
              <a:rPr lang="en-GB" dirty="0" err="1"/>
              <a:t>specifická</a:t>
            </a:r>
            <a:r>
              <a:rPr lang="en-GB" dirty="0"/>
              <a:t>)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	</a:t>
            </a:r>
            <a:endParaRPr lang="cs-CZ" dirty="0"/>
          </a:p>
          <a:p>
            <a:r>
              <a:rPr lang="en-GB" i="1" dirty="0">
                <a:solidFill>
                  <a:srgbClr val="7030A0"/>
                </a:solidFill>
              </a:rPr>
              <a:t>Ken je </a:t>
            </a:r>
            <a:r>
              <a:rPr lang="en-GB" i="1" u="sng" dirty="0" err="1">
                <a:solidFill>
                  <a:srgbClr val="7030A0"/>
                </a:solidFill>
              </a:rPr>
              <a:t>een</a:t>
            </a:r>
            <a:r>
              <a:rPr lang="en-GB" i="1" u="sng" dirty="0">
                <a:solidFill>
                  <a:srgbClr val="7030A0"/>
                </a:solidFill>
              </a:rPr>
              <a:t> </a:t>
            </a:r>
            <a:r>
              <a:rPr lang="en-GB" i="1" u="sng" dirty="0" err="1">
                <a:solidFill>
                  <a:srgbClr val="7030A0"/>
                </a:solidFill>
              </a:rPr>
              <a:t>goed</a:t>
            </a:r>
            <a:r>
              <a:rPr lang="en-GB" i="1" u="sng" dirty="0">
                <a:solidFill>
                  <a:srgbClr val="7030A0"/>
                </a:solidFill>
              </a:rPr>
              <a:t> Chinees </a:t>
            </a:r>
            <a:r>
              <a:rPr lang="en-GB" i="1" dirty="0">
                <a:solidFill>
                  <a:srgbClr val="7030A0"/>
                </a:solidFill>
              </a:rPr>
              <a:t>restaurant? </a:t>
            </a:r>
            <a:r>
              <a:rPr lang="cs-CZ" i="1" dirty="0">
                <a:solidFill>
                  <a:srgbClr val="FF0000"/>
                </a:solidFill>
              </a:rPr>
              <a:t>		</a:t>
            </a:r>
            <a:r>
              <a:rPr lang="cs-CZ" dirty="0"/>
              <a:t>(</a:t>
            </a:r>
            <a:r>
              <a:rPr lang="en-GB" dirty="0" err="1"/>
              <a:t>neurč</a:t>
            </a:r>
            <a:r>
              <a:rPr lang="en-GB" dirty="0"/>
              <a:t>. </a:t>
            </a:r>
            <a:r>
              <a:rPr lang="en-GB" dirty="0" err="1"/>
              <a:t>nespecifická</a:t>
            </a:r>
            <a:r>
              <a:rPr lang="en-GB" dirty="0"/>
              <a:t>)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→ </a:t>
            </a:r>
            <a:r>
              <a:rPr lang="en-GB" i="1" dirty="0" err="1">
                <a:solidFill>
                  <a:srgbClr val="7030A0"/>
                </a:solidFill>
              </a:rPr>
              <a:t>Ja</a:t>
            </a:r>
            <a:r>
              <a:rPr lang="en-GB" i="1" dirty="0">
                <a:solidFill>
                  <a:srgbClr val="7030A0"/>
                </a:solidFill>
              </a:rPr>
              <a:t>, </a:t>
            </a:r>
            <a:r>
              <a:rPr lang="en-GB" i="1" dirty="0" err="1">
                <a:solidFill>
                  <a:srgbClr val="7030A0"/>
                </a:solidFill>
              </a:rPr>
              <a:t>er</a:t>
            </a:r>
            <a:r>
              <a:rPr lang="en-GB" i="1" dirty="0">
                <a:solidFill>
                  <a:srgbClr val="7030A0"/>
                </a:solidFill>
              </a:rPr>
              <a:t> is </a:t>
            </a:r>
            <a:r>
              <a:rPr lang="en-GB" i="1" u="sng" dirty="0" err="1">
                <a:solidFill>
                  <a:srgbClr val="7030A0"/>
                </a:solidFill>
              </a:rPr>
              <a:t>een</a:t>
            </a:r>
            <a:r>
              <a:rPr lang="en-GB" i="1" u="sng" dirty="0">
                <a:solidFill>
                  <a:srgbClr val="7030A0"/>
                </a:solidFill>
              </a:rPr>
              <a:t> heel </a:t>
            </a:r>
            <a:r>
              <a:rPr lang="en-GB" i="1" u="sng" dirty="0" err="1">
                <a:solidFill>
                  <a:srgbClr val="7030A0"/>
                </a:solidFill>
              </a:rPr>
              <a:t>goed</a:t>
            </a:r>
            <a:r>
              <a:rPr lang="en-GB" i="1" u="sng" dirty="0">
                <a:solidFill>
                  <a:srgbClr val="7030A0"/>
                </a:solidFill>
              </a:rPr>
              <a:t> Chinees restaurant </a:t>
            </a:r>
            <a:r>
              <a:rPr lang="en-GB" i="1" dirty="0">
                <a:solidFill>
                  <a:srgbClr val="7030A0"/>
                </a:solidFill>
              </a:rPr>
              <a:t>om de </a:t>
            </a:r>
            <a:r>
              <a:rPr lang="en-GB" i="1" dirty="0" err="1">
                <a:solidFill>
                  <a:srgbClr val="7030A0"/>
                </a:solidFill>
              </a:rPr>
              <a:t>hoek</a:t>
            </a:r>
            <a:r>
              <a:rPr lang="en-GB" i="1" dirty="0">
                <a:solidFill>
                  <a:srgbClr val="7030A0"/>
                </a:solidFill>
              </a:rPr>
              <a:t>.      </a:t>
            </a:r>
            <a:r>
              <a:rPr lang="en-GB" dirty="0"/>
              <a:t>(</a:t>
            </a:r>
            <a:r>
              <a:rPr lang="en-GB" dirty="0" err="1"/>
              <a:t>specifická</a:t>
            </a:r>
            <a:r>
              <a:rPr lang="en-GB" dirty="0"/>
              <a:t>)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en-GB" dirty="0"/>
              <a:t>POZOR: </a:t>
            </a:r>
            <a:r>
              <a:rPr lang="cs-CZ" dirty="0"/>
              <a:t>někdy dvouznačné</a:t>
            </a:r>
            <a:r>
              <a:rPr lang="en-GB" dirty="0"/>
              <a:t> - </a:t>
            </a:r>
            <a:r>
              <a:rPr lang="cs-CZ" dirty="0"/>
              <a:t> pozor při překladu a odkazování!</a:t>
            </a:r>
          </a:p>
          <a:p>
            <a:pPr lvl="1"/>
            <a:r>
              <a:rPr lang="cs-CZ" sz="2800" i="1" dirty="0" err="1" smtClean="0">
                <a:solidFill>
                  <a:srgbClr val="0070C0"/>
                </a:solidFill>
              </a:rPr>
              <a:t>Ik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heb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een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tweetalige</a:t>
            </a:r>
            <a:r>
              <a:rPr lang="cs-CZ" sz="2800" i="1" u="sng" dirty="0" smtClean="0">
                <a:solidFill>
                  <a:srgbClr val="0070C0"/>
                </a:solidFill>
              </a:rPr>
              <a:t> student </a:t>
            </a:r>
            <a:r>
              <a:rPr lang="cs-CZ" sz="2800" i="1" dirty="0" err="1" smtClean="0">
                <a:solidFill>
                  <a:srgbClr val="0070C0"/>
                </a:solidFill>
              </a:rPr>
              <a:t>nodig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voor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dit</a:t>
            </a:r>
            <a:r>
              <a:rPr lang="cs-CZ" sz="2800" i="1" dirty="0" smtClean="0">
                <a:solidFill>
                  <a:srgbClr val="0070C0"/>
                </a:solidFill>
              </a:rPr>
              <a:t> experiment.</a:t>
            </a:r>
          </a:p>
          <a:p>
            <a:pPr marL="457200" lvl="1" indent="0">
              <a:buNone/>
            </a:pPr>
            <a:endParaRPr lang="cs-CZ" i="1" dirty="0" smtClean="0">
              <a:solidFill>
                <a:srgbClr val="0070C0"/>
              </a:solidFill>
            </a:endParaRPr>
          </a:p>
          <a:p>
            <a:pPr lvl="1"/>
            <a:r>
              <a:rPr lang="cs-CZ" sz="2800" i="1" dirty="0" err="1" smtClean="0">
                <a:solidFill>
                  <a:srgbClr val="0070C0"/>
                </a:solidFill>
              </a:rPr>
              <a:t>We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willen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een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nieuwe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u="sng" dirty="0" err="1" smtClean="0">
                <a:solidFill>
                  <a:srgbClr val="0070C0"/>
                </a:solidFill>
              </a:rPr>
              <a:t>vertaler</a:t>
            </a:r>
            <a:r>
              <a:rPr lang="cs-CZ" sz="2800" i="1" u="sng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aannemen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voor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dit</a:t>
            </a:r>
            <a:r>
              <a:rPr lang="cs-CZ" sz="2800" i="1" dirty="0" smtClean="0">
                <a:solidFill>
                  <a:srgbClr val="0070C0"/>
                </a:solidFill>
              </a:rPr>
              <a:t> </a:t>
            </a:r>
            <a:r>
              <a:rPr lang="cs-CZ" sz="2800" i="1" dirty="0" err="1" smtClean="0">
                <a:solidFill>
                  <a:srgbClr val="0070C0"/>
                </a:solidFill>
              </a:rPr>
              <a:t>project</a:t>
            </a:r>
            <a:r>
              <a:rPr lang="cs-CZ" sz="2800" i="1" dirty="0" smtClean="0">
                <a:solidFill>
                  <a:srgbClr val="0070C0"/>
                </a:solidFill>
              </a:rPr>
              <a:t>. </a:t>
            </a:r>
            <a:endParaRPr lang="cs-CZ" sz="2800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&lt;strong&gt;Uitroepteken&lt;/strong&gt; Mark Waarschuwing · Gratis vectorafbeeld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3" y="5107686"/>
            <a:ext cx="1183103" cy="11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1673"/>
            <a:ext cx="10515600" cy="955963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cs-CZ" b="1" u="sng" dirty="0" smtClean="0">
                <a:solidFill>
                  <a:srgbClr val="0070C0"/>
                </a:solidFill>
              </a:rPr>
              <a:t>HUISWERK</a:t>
            </a:r>
            <a:r>
              <a:rPr lang="cs-CZ" b="1" dirty="0" smtClean="0">
                <a:solidFill>
                  <a:srgbClr val="0070C0"/>
                </a:solidFill>
              </a:rPr>
              <a:t>: VERTAAL </a:t>
            </a:r>
            <a:r>
              <a:rPr lang="cs-CZ" b="1" dirty="0">
                <a:solidFill>
                  <a:srgbClr val="0070C0"/>
                </a:solidFill>
              </a:rPr>
              <a:t>EN </a:t>
            </a:r>
            <a:r>
              <a:rPr lang="cs-CZ" b="1" dirty="0" smtClean="0">
                <a:solidFill>
                  <a:srgbClr val="0070C0"/>
                </a:solidFill>
              </a:rPr>
              <a:t>BEPAAL </a:t>
            </a:r>
            <a:r>
              <a:rPr lang="cs-CZ" b="1" dirty="0">
                <a:solidFill>
                  <a:srgbClr val="0070C0"/>
                </a:solidFill>
              </a:rPr>
              <a:t>DE REFERENTIE:</a:t>
            </a:r>
            <a:endParaRPr lang="cs-CZ" sz="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4" y="1177637"/>
            <a:ext cx="12025745" cy="5680364"/>
          </a:xfrm>
        </p:spPr>
        <p:txBody>
          <a:bodyPr>
            <a:noAutofit/>
          </a:bodyPr>
          <a:lstStyle/>
          <a:p>
            <a:r>
              <a:rPr lang="cs-CZ" sz="2400" b="1" dirty="0"/>
              <a:t>Na stole leží </a:t>
            </a:r>
            <a:r>
              <a:rPr lang="cs-CZ" sz="2400" b="1" u="sng" dirty="0"/>
              <a:t>chleba, máslo a sýr</a:t>
            </a:r>
            <a:r>
              <a:rPr lang="cs-CZ" sz="2400" b="1" dirty="0"/>
              <a:t>. </a:t>
            </a:r>
            <a:endParaRPr lang="cs-CZ" sz="2400" b="1" dirty="0" smtClean="0"/>
          </a:p>
          <a:p>
            <a:r>
              <a:rPr lang="cs-CZ" sz="2400" b="1" dirty="0" smtClean="0"/>
              <a:t>Dala </a:t>
            </a:r>
            <a:r>
              <a:rPr lang="cs-CZ" sz="2400" b="1" dirty="0"/>
              <a:t>bych si </a:t>
            </a:r>
            <a:r>
              <a:rPr lang="cs-CZ" sz="2400" b="1" u="sng" dirty="0"/>
              <a:t>sýr</a:t>
            </a:r>
            <a:r>
              <a:rPr lang="cs-CZ" sz="2400" b="1" dirty="0"/>
              <a:t>, ale žádný nemáme.				</a:t>
            </a:r>
            <a:endParaRPr lang="cs-CZ" sz="2400" b="1" dirty="0" smtClean="0"/>
          </a:p>
          <a:p>
            <a:r>
              <a:rPr lang="cs-CZ" sz="2400" b="1" u="sng" dirty="0"/>
              <a:t>Sýr</a:t>
            </a:r>
            <a:r>
              <a:rPr lang="cs-CZ" sz="2400" b="1" dirty="0"/>
              <a:t>, který je v lednici, </a:t>
            </a:r>
            <a:r>
              <a:rPr lang="en-GB" sz="2400" b="1" dirty="0"/>
              <a:t>j</a:t>
            </a:r>
            <a:r>
              <a:rPr lang="cs-CZ" sz="2400" b="1" dirty="0"/>
              <a:t>e starý. </a:t>
            </a:r>
            <a:r>
              <a:rPr lang="en-GB" sz="2400" b="1" dirty="0"/>
              <a:t> </a:t>
            </a:r>
            <a:r>
              <a:rPr lang="en-GB" sz="2400" b="1" dirty="0" err="1"/>
              <a:t>Nejez</a:t>
            </a:r>
            <a:r>
              <a:rPr lang="en-GB" sz="2400" b="1" dirty="0"/>
              <a:t> ho</a:t>
            </a:r>
            <a:r>
              <a:rPr lang="en-GB" sz="2400" b="1" dirty="0" smtClean="0"/>
              <a:t>.</a:t>
            </a:r>
            <a:endParaRPr lang="cs-CZ" sz="2400" b="1" dirty="0" smtClean="0"/>
          </a:p>
          <a:p>
            <a:r>
              <a:rPr lang="cs-CZ" sz="2400" b="1" u="sng" dirty="0"/>
              <a:t>Sýr</a:t>
            </a:r>
            <a:r>
              <a:rPr lang="cs-CZ" sz="2400" b="1" dirty="0"/>
              <a:t> mám </a:t>
            </a:r>
            <a:r>
              <a:rPr lang="cs-CZ" sz="2400" b="1" dirty="0" smtClean="0"/>
              <a:t>ráda, ale český </a:t>
            </a:r>
            <a:r>
              <a:rPr lang="cs-CZ" sz="2400" b="1" u="sng" dirty="0" smtClean="0"/>
              <a:t>sýr</a:t>
            </a:r>
            <a:r>
              <a:rPr lang="cs-CZ" sz="2400" b="1" dirty="0" smtClean="0"/>
              <a:t> ne. </a:t>
            </a:r>
          </a:p>
          <a:p>
            <a:endParaRPr lang="cs-CZ" sz="800" b="1" dirty="0"/>
          </a:p>
          <a:p>
            <a:r>
              <a:rPr lang="en-GB" sz="2400" b="1" dirty="0" smtClean="0"/>
              <a:t>Na </a:t>
            </a:r>
            <a:r>
              <a:rPr lang="en-GB" sz="2400" b="1" dirty="0" err="1"/>
              <a:t>zahradě</a:t>
            </a:r>
            <a:r>
              <a:rPr lang="en-GB" sz="2400" b="1" dirty="0"/>
              <a:t> je </a:t>
            </a:r>
            <a:r>
              <a:rPr lang="en-GB" sz="2400" b="1" dirty="0" err="1"/>
              <a:t>nějaký</a:t>
            </a:r>
            <a:r>
              <a:rPr lang="en-GB" sz="2400" b="1" dirty="0"/>
              <a:t> </a:t>
            </a:r>
            <a:r>
              <a:rPr lang="en-GB" sz="2400" b="1" u="sng" dirty="0"/>
              <a:t>pes</a:t>
            </a:r>
            <a:r>
              <a:rPr lang="en-GB" sz="2400" b="1" dirty="0"/>
              <a:t>. </a:t>
            </a:r>
            <a:endParaRPr lang="cs-CZ" sz="2400" b="1" dirty="0"/>
          </a:p>
          <a:p>
            <a:r>
              <a:rPr lang="cs-CZ" sz="2400" b="1" u="sng" dirty="0" smtClean="0"/>
              <a:t>Pes</a:t>
            </a:r>
            <a:r>
              <a:rPr lang="cs-CZ" sz="2400" b="1" dirty="0" smtClean="0"/>
              <a:t> </a:t>
            </a:r>
            <a:r>
              <a:rPr lang="cs-CZ" sz="2400" b="1" dirty="0"/>
              <a:t>od sousedů pořád </a:t>
            </a:r>
            <a:r>
              <a:rPr lang="cs-CZ" sz="2400" b="1" dirty="0" smtClean="0"/>
              <a:t>štěká.</a:t>
            </a:r>
          </a:p>
          <a:p>
            <a:r>
              <a:rPr lang="cs-CZ" sz="2400" b="1" u="sng" dirty="0" smtClean="0"/>
              <a:t>Pes</a:t>
            </a:r>
            <a:r>
              <a:rPr lang="cs-CZ" sz="2400" b="1" dirty="0" smtClean="0"/>
              <a:t> </a:t>
            </a:r>
            <a:r>
              <a:rPr lang="cs-CZ" sz="2400" b="1" dirty="0"/>
              <a:t>štěká zpravidla navečer.</a:t>
            </a:r>
            <a:r>
              <a:rPr lang="en-GB" sz="2400" dirty="0"/>
              <a:t> (</a:t>
            </a:r>
            <a:r>
              <a:rPr lang="en-GB" sz="2400" dirty="0" err="1"/>
              <a:t>obecně</a:t>
            </a:r>
            <a:r>
              <a:rPr lang="en-GB" sz="2400" dirty="0"/>
              <a:t>)</a:t>
            </a:r>
            <a:endParaRPr lang="cs-CZ" sz="2400" dirty="0"/>
          </a:p>
          <a:p>
            <a:pPr algn="just"/>
            <a:r>
              <a:rPr lang="cs-CZ" sz="2400" b="1" dirty="0" smtClean="0"/>
              <a:t>Pořídíte </a:t>
            </a:r>
            <a:r>
              <a:rPr lang="cs-CZ" sz="2400" b="1" dirty="0"/>
              <a:t>si někdy </a:t>
            </a:r>
            <a:r>
              <a:rPr lang="cs-CZ" sz="2400" b="1" u="sng" dirty="0"/>
              <a:t>psa</a:t>
            </a:r>
            <a:r>
              <a:rPr lang="cs-CZ" sz="2400" b="1" dirty="0"/>
              <a:t>?</a:t>
            </a:r>
          </a:p>
          <a:p>
            <a:pPr marL="0" indent="0">
              <a:buNone/>
            </a:pPr>
            <a:endParaRPr lang="cs-CZ" sz="800" b="1" dirty="0"/>
          </a:p>
          <a:p>
            <a:r>
              <a:rPr lang="cs-CZ" sz="2400" b="1" dirty="0"/>
              <a:t>Chce jí koupit </a:t>
            </a:r>
            <a:r>
              <a:rPr lang="cs-CZ" sz="2400" b="1" u="sng" dirty="0"/>
              <a:t>květiny</a:t>
            </a:r>
            <a:r>
              <a:rPr lang="cs-CZ" sz="2400" b="1" dirty="0"/>
              <a:t>.			</a:t>
            </a:r>
            <a:endParaRPr lang="en-GB" sz="2400" b="1" dirty="0"/>
          </a:p>
          <a:p>
            <a:r>
              <a:rPr lang="cs-CZ" sz="2400" b="1" dirty="0"/>
              <a:t>Už nám vadnou </a:t>
            </a:r>
            <a:r>
              <a:rPr lang="cs-CZ" sz="2400" b="1" u="sng" dirty="0"/>
              <a:t>květiny</a:t>
            </a:r>
            <a:r>
              <a:rPr lang="cs-CZ" sz="2400" b="1" dirty="0"/>
              <a:t>.			</a:t>
            </a:r>
            <a:endParaRPr lang="en-GB" sz="2400" b="1" dirty="0"/>
          </a:p>
          <a:p>
            <a:r>
              <a:rPr lang="cs-CZ" sz="2400" b="1" u="sng" dirty="0"/>
              <a:t>Květiny</a:t>
            </a:r>
            <a:r>
              <a:rPr lang="cs-CZ" sz="2400" b="1" dirty="0"/>
              <a:t> jsou dobrý dárek pro ženy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219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542" y="156117"/>
            <a:ext cx="8697950" cy="8841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BEZČLENNOST /ZONDER LIDWOORD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80946"/>
            <a:ext cx="12192000" cy="58160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r>
              <a:rPr lang="cs-CZ" sz="5100" dirty="0"/>
              <a:t>1. Vlastní členové rodiny (</a:t>
            </a:r>
            <a:r>
              <a:rPr lang="cs-CZ" sz="5100" dirty="0" err="1"/>
              <a:t>vader</a:t>
            </a:r>
            <a:r>
              <a:rPr lang="cs-CZ" sz="5100" dirty="0"/>
              <a:t>, </a:t>
            </a:r>
            <a:r>
              <a:rPr lang="cs-CZ" sz="5100" dirty="0" err="1"/>
              <a:t>moeder</a:t>
            </a:r>
            <a:r>
              <a:rPr lang="cs-CZ" sz="5100" dirty="0"/>
              <a:t>, </a:t>
            </a:r>
            <a:r>
              <a:rPr lang="cs-CZ" sz="5100" dirty="0" err="1"/>
              <a:t>papa</a:t>
            </a:r>
            <a:r>
              <a:rPr lang="cs-CZ" sz="5100" dirty="0"/>
              <a:t>, </a:t>
            </a:r>
            <a:r>
              <a:rPr lang="cs-CZ" sz="5100" dirty="0" err="1"/>
              <a:t>oma</a:t>
            </a:r>
            <a:r>
              <a:rPr lang="cs-CZ" sz="5100" dirty="0"/>
              <a:t>, …)</a:t>
            </a:r>
          </a:p>
          <a:p>
            <a:r>
              <a:rPr lang="cs-CZ" sz="5100" b="1" i="1" dirty="0" err="1">
                <a:solidFill>
                  <a:srgbClr val="7030A0"/>
                </a:solidFill>
              </a:rPr>
              <a:t>Vader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komt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later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vanavond</a:t>
            </a:r>
            <a:r>
              <a:rPr lang="cs-CZ" sz="5100" b="1" i="1" dirty="0">
                <a:solidFill>
                  <a:srgbClr val="7030A0"/>
                </a:solidFill>
              </a:rPr>
              <a:t>	</a:t>
            </a:r>
            <a:r>
              <a:rPr lang="cs-CZ" sz="5100" i="1" dirty="0">
                <a:solidFill>
                  <a:srgbClr val="FF0000"/>
                </a:solidFill>
              </a:rPr>
              <a:t>	</a:t>
            </a:r>
            <a:r>
              <a:rPr lang="cs-CZ" sz="5100" b="1" i="1" dirty="0" err="1">
                <a:solidFill>
                  <a:srgbClr val="7030A0"/>
                </a:solidFill>
              </a:rPr>
              <a:t>Ik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wil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oma</a:t>
            </a:r>
            <a:r>
              <a:rPr lang="cs-CZ" sz="5100" b="1" i="1" dirty="0">
                <a:solidFill>
                  <a:srgbClr val="7030A0"/>
                </a:solidFill>
              </a:rPr>
              <a:t> </a:t>
            </a:r>
            <a:r>
              <a:rPr lang="cs-CZ" sz="5100" b="1" i="1" dirty="0" err="1">
                <a:solidFill>
                  <a:srgbClr val="7030A0"/>
                </a:solidFill>
              </a:rPr>
              <a:t>bezoeken</a:t>
            </a:r>
            <a:r>
              <a:rPr lang="cs-CZ" sz="5100" b="1" i="1" dirty="0">
                <a:solidFill>
                  <a:srgbClr val="7030A0"/>
                </a:solidFill>
              </a:rPr>
              <a:t>.</a:t>
            </a:r>
            <a:r>
              <a:rPr lang="cs-CZ" sz="5100" i="1" dirty="0">
                <a:solidFill>
                  <a:srgbClr val="FF0000"/>
                </a:solidFill>
              </a:rPr>
              <a:t>	</a:t>
            </a:r>
            <a:endParaRPr lang="cs-CZ" sz="51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5100" i="1" dirty="0">
                <a:solidFill>
                  <a:srgbClr val="FF0000"/>
                </a:solidFill>
              </a:rPr>
              <a:t>	</a:t>
            </a:r>
            <a:endParaRPr lang="cs-CZ" sz="3800" dirty="0"/>
          </a:p>
          <a:p>
            <a:pPr marL="0" indent="0">
              <a:buNone/>
            </a:pPr>
            <a:r>
              <a:rPr lang="cs-CZ" sz="5100" dirty="0"/>
              <a:t>2. Jména dnů, </a:t>
            </a:r>
            <a:r>
              <a:rPr lang="cs-CZ" sz="5100" dirty="0" err="1"/>
              <a:t>měsícu</a:t>
            </a:r>
            <a:r>
              <a:rPr lang="cs-CZ" sz="5100" dirty="0"/>
              <a:t> („</a:t>
            </a:r>
            <a:r>
              <a:rPr lang="cs-CZ" sz="5100" dirty="0" err="1"/>
              <a:t>temporele</a:t>
            </a:r>
            <a:r>
              <a:rPr lang="cs-CZ" sz="5100" dirty="0"/>
              <a:t> </a:t>
            </a:r>
            <a:r>
              <a:rPr lang="cs-CZ" sz="5100" dirty="0" err="1"/>
              <a:t>eigennamen</a:t>
            </a:r>
            <a:r>
              <a:rPr lang="cs-CZ" sz="5100" dirty="0"/>
              <a:t>“): </a:t>
            </a:r>
          </a:p>
          <a:p>
            <a:pPr>
              <a:buFontTx/>
              <a:buChar char="-"/>
            </a:pPr>
            <a:r>
              <a:rPr lang="cs-CZ" sz="5100" b="1" i="1" dirty="0" err="1">
                <a:solidFill>
                  <a:srgbClr val="0070C0"/>
                </a:solidFill>
              </a:rPr>
              <a:t>Maandag</a:t>
            </a:r>
            <a:r>
              <a:rPr lang="cs-CZ" sz="5100" i="1" dirty="0">
                <a:solidFill>
                  <a:srgbClr val="0070C0"/>
                </a:solidFill>
              </a:rPr>
              <a:t> </a:t>
            </a:r>
            <a:r>
              <a:rPr lang="cs-CZ" sz="5100" i="1" dirty="0" err="1">
                <a:solidFill>
                  <a:srgbClr val="0070C0"/>
                </a:solidFill>
              </a:rPr>
              <a:t>is</a:t>
            </a:r>
            <a:r>
              <a:rPr lang="cs-CZ" sz="5100" i="1" dirty="0">
                <a:solidFill>
                  <a:srgbClr val="0070C0"/>
                </a:solidFill>
              </a:rPr>
              <a:t> </a:t>
            </a:r>
            <a:r>
              <a:rPr lang="cs-CZ" sz="5100" i="1" dirty="0" err="1">
                <a:solidFill>
                  <a:srgbClr val="0070C0"/>
                </a:solidFill>
              </a:rPr>
              <a:t>mijn</a:t>
            </a:r>
            <a:r>
              <a:rPr lang="cs-CZ" sz="5100" i="1" dirty="0">
                <a:solidFill>
                  <a:srgbClr val="0070C0"/>
                </a:solidFill>
              </a:rPr>
              <a:t> </a:t>
            </a:r>
            <a:r>
              <a:rPr lang="cs-CZ" sz="5100" i="1" dirty="0" err="1">
                <a:solidFill>
                  <a:srgbClr val="0070C0"/>
                </a:solidFill>
              </a:rPr>
              <a:t>favoriete</a:t>
            </a:r>
            <a:r>
              <a:rPr lang="cs-CZ" sz="5100" i="1" dirty="0">
                <a:solidFill>
                  <a:srgbClr val="0070C0"/>
                </a:solidFill>
              </a:rPr>
              <a:t> dag.  / </a:t>
            </a:r>
            <a:r>
              <a:rPr lang="cs-CZ" sz="5100" b="1" i="1" dirty="0">
                <a:solidFill>
                  <a:srgbClr val="0070C0"/>
                </a:solidFill>
              </a:rPr>
              <a:t>op – </a:t>
            </a:r>
            <a:r>
              <a:rPr lang="cs-CZ" sz="5100" b="1" i="1" dirty="0" err="1">
                <a:solidFill>
                  <a:srgbClr val="0070C0"/>
                </a:solidFill>
              </a:rPr>
              <a:t>dinsdag</a:t>
            </a:r>
            <a:r>
              <a:rPr lang="cs-CZ" sz="5100" b="1" i="1" dirty="0">
                <a:solidFill>
                  <a:srgbClr val="0070C0"/>
                </a:solidFill>
              </a:rPr>
              <a:t>   / in – </a:t>
            </a:r>
            <a:r>
              <a:rPr lang="cs-CZ" sz="5100" b="1" i="1" dirty="0" err="1">
                <a:solidFill>
                  <a:srgbClr val="0070C0"/>
                </a:solidFill>
              </a:rPr>
              <a:t>juli</a:t>
            </a:r>
            <a:r>
              <a:rPr lang="cs-CZ" sz="5100" b="1" i="1" dirty="0">
                <a:solidFill>
                  <a:srgbClr val="0070C0"/>
                </a:solidFill>
              </a:rPr>
              <a:t> / </a:t>
            </a:r>
            <a:r>
              <a:rPr lang="cs-CZ" sz="5100" b="1" i="1" dirty="0" err="1">
                <a:solidFill>
                  <a:srgbClr val="0070C0"/>
                </a:solidFill>
              </a:rPr>
              <a:t>tijdens</a:t>
            </a:r>
            <a:r>
              <a:rPr lang="cs-CZ" sz="5100" b="1" i="1" dirty="0">
                <a:solidFill>
                  <a:srgbClr val="0070C0"/>
                </a:solidFill>
              </a:rPr>
              <a:t> Pasen/ met </a:t>
            </a:r>
            <a:r>
              <a:rPr lang="cs-CZ" sz="5100" b="1" i="1" dirty="0" err="1">
                <a:solidFill>
                  <a:srgbClr val="0070C0"/>
                </a:solidFill>
              </a:rPr>
              <a:t>Nieuwjaar</a:t>
            </a:r>
            <a:endParaRPr lang="cs-CZ" sz="51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51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5100" dirty="0"/>
              <a:t>3. </a:t>
            </a:r>
            <a:r>
              <a:rPr lang="nl-NL" sz="5100" dirty="0"/>
              <a:t>Subst</a:t>
            </a:r>
            <a:r>
              <a:rPr lang="cs-CZ" sz="5100" dirty="0"/>
              <a:t>. modifikovaná číslicí či písmenem:</a:t>
            </a:r>
            <a:r>
              <a:rPr lang="cs-CZ" sz="5100" dirty="0">
                <a:solidFill>
                  <a:srgbClr val="FF0000"/>
                </a:solidFill>
              </a:rPr>
              <a:t> - </a:t>
            </a:r>
            <a:r>
              <a:rPr lang="cs-CZ" sz="5100" i="1" dirty="0">
                <a:solidFill>
                  <a:srgbClr val="C00000"/>
                </a:solidFill>
              </a:rPr>
              <a:t>kamer 17, tram/bus/</a:t>
            </a:r>
            <a:r>
              <a:rPr lang="cs-CZ" sz="5100" i="1" dirty="0" err="1">
                <a:solidFill>
                  <a:srgbClr val="C00000"/>
                </a:solidFill>
              </a:rPr>
              <a:t>lijn</a:t>
            </a:r>
            <a:r>
              <a:rPr lang="cs-CZ" sz="5100" i="1" dirty="0">
                <a:solidFill>
                  <a:srgbClr val="C00000"/>
                </a:solidFill>
              </a:rPr>
              <a:t> 7, </a:t>
            </a:r>
            <a:r>
              <a:rPr lang="cs-CZ" sz="5100" i="1" dirty="0" err="1">
                <a:solidFill>
                  <a:srgbClr val="C00000"/>
                </a:solidFill>
              </a:rPr>
              <a:t>bladzijde</a:t>
            </a:r>
            <a:r>
              <a:rPr lang="cs-CZ" sz="5100" i="1" dirty="0">
                <a:solidFill>
                  <a:srgbClr val="C00000"/>
                </a:solidFill>
              </a:rPr>
              <a:t> 23, agent 007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5100" dirty="0"/>
              <a:t>4. Pevná spojení s předložkou: </a:t>
            </a:r>
            <a:r>
              <a:rPr lang="cs-CZ" sz="5100" b="1" i="1" dirty="0" err="1">
                <a:solidFill>
                  <a:srgbClr val="00B050"/>
                </a:solidFill>
              </a:rPr>
              <a:t>te</a:t>
            </a:r>
            <a:r>
              <a:rPr lang="cs-CZ" sz="5100" b="1" i="1" dirty="0">
                <a:solidFill>
                  <a:srgbClr val="00B050"/>
                </a:solidFill>
              </a:rPr>
              <a:t> </a:t>
            </a:r>
            <a:r>
              <a:rPr lang="cs-CZ" sz="5100" b="1" i="1" dirty="0" err="1">
                <a:solidFill>
                  <a:srgbClr val="00B050"/>
                </a:solidFill>
              </a:rPr>
              <a:t>voet</a:t>
            </a:r>
            <a:r>
              <a:rPr lang="cs-CZ" sz="5100" b="1" i="1" dirty="0">
                <a:solidFill>
                  <a:srgbClr val="00B050"/>
                </a:solidFill>
              </a:rPr>
              <a:t> </a:t>
            </a:r>
            <a:r>
              <a:rPr lang="cs-CZ" sz="5100" b="1" i="1" dirty="0" err="1">
                <a:solidFill>
                  <a:srgbClr val="00B050"/>
                </a:solidFill>
              </a:rPr>
              <a:t>gaan</a:t>
            </a:r>
            <a:r>
              <a:rPr lang="cs-CZ" sz="5100" b="1" i="1" dirty="0">
                <a:solidFill>
                  <a:srgbClr val="00B050"/>
                </a:solidFill>
              </a:rPr>
              <a:t>, per </a:t>
            </a:r>
            <a:r>
              <a:rPr lang="cs-CZ" sz="5100" b="1" i="1" dirty="0" err="1" smtClean="0">
                <a:solidFill>
                  <a:srgbClr val="00B050"/>
                </a:solidFill>
              </a:rPr>
              <a:t>trein</a:t>
            </a:r>
            <a:r>
              <a:rPr lang="cs-CZ" sz="5100" b="1" i="1" dirty="0" smtClean="0">
                <a:solidFill>
                  <a:srgbClr val="00B050"/>
                </a:solidFill>
              </a:rPr>
              <a:t>/post, </a:t>
            </a:r>
            <a:r>
              <a:rPr lang="cs-CZ" sz="5100" b="1" i="1" dirty="0">
                <a:solidFill>
                  <a:srgbClr val="00B050"/>
                </a:solidFill>
              </a:rPr>
              <a:t>bij </a:t>
            </a:r>
            <a:r>
              <a:rPr lang="cs-CZ" sz="5100" b="1" i="1" dirty="0" err="1">
                <a:solidFill>
                  <a:srgbClr val="00B050"/>
                </a:solidFill>
              </a:rPr>
              <a:t>ongeval</a:t>
            </a:r>
            <a:r>
              <a:rPr lang="cs-CZ" sz="5100" b="1" i="1" dirty="0">
                <a:solidFill>
                  <a:srgbClr val="00B050"/>
                </a:solidFill>
              </a:rPr>
              <a:t>, </a:t>
            </a:r>
            <a:r>
              <a:rPr lang="cs-CZ" sz="5100" b="1" i="1" dirty="0" err="1">
                <a:solidFill>
                  <a:srgbClr val="00B050"/>
                </a:solidFill>
              </a:rPr>
              <a:t>zonder</a:t>
            </a:r>
            <a:r>
              <a:rPr lang="cs-CZ" sz="5100" b="1" i="1" dirty="0">
                <a:solidFill>
                  <a:srgbClr val="00B050"/>
                </a:solidFill>
              </a:rPr>
              <a:t> </a:t>
            </a:r>
            <a:r>
              <a:rPr lang="cs-CZ" sz="5100" b="1" i="1" dirty="0" err="1" smtClean="0">
                <a:solidFill>
                  <a:srgbClr val="00B050"/>
                </a:solidFill>
              </a:rPr>
              <a:t>bril</a:t>
            </a:r>
            <a:r>
              <a:rPr lang="cs-CZ" sz="5100" b="1" i="1" dirty="0" smtClean="0">
                <a:solidFill>
                  <a:srgbClr val="00B050"/>
                </a:solidFill>
              </a:rPr>
              <a:t>, van </a:t>
            </a:r>
            <a:r>
              <a:rPr lang="cs-CZ" sz="5100" b="1" i="1" dirty="0" err="1" smtClean="0">
                <a:solidFill>
                  <a:srgbClr val="00B050"/>
                </a:solidFill>
              </a:rPr>
              <a:t>beroep</a:t>
            </a:r>
            <a:endParaRPr lang="cs-CZ" sz="51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5100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5100" dirty="0"/>
              <a:t>často </a:t>
            </a:r>
            <a:r>
              <a:rPr lang="cs-CZ" sz="5100" dirty="0" err="1"/>
              <a:t>urč</a:t>
            </a:r>
            <a:r>
              <a:rPr lang="cs-CZ" sz="5100" dirty="0"/>
              <a:t>. místa: </a:t>
            </a:r>
            <a:r>
              <a:rPr lang="cs-CZ" sz="5100" i="1" dirty="0">
                <a:solidFill>
                  <a:srgbClr val="FF0000"/>
                </a:solidFill>
              </a:rPr>
              <a:t>op </a:t>
            </a:r>
            <a:r>
              <a:rPr lang="cs-CZ" sz="5100" i="1" dirty="0" err="1">
                <a:solidFill>
                  <a:srgbClr val="FF0000"/>
                </a:solidFill>
              </a:rPr>
              <a:t>school</a:t>
            </a:r>
            <a:r>
              <a:rPr lang="cs-CZ" sz="5100" i="1" dirty="0">
                <a:solidFill>
                  <a:srgbClr val="FF0000"/>
                </a:solidFill>
              </a:rPr>
              <a:t> </a:t>
            </a:r>
            <a:r>
              <a:rPr lang="cs-CZ" sz="5100" i="1" dirty="0" err="1">
                <a:solidFill>
                  <a:srgbClr val="FF0000"/>
                </a:solidFill>
              </a:rPr>
              <a:t>zitten</a:t>
            </a:r>
            <a:r>
              <a:rPr lang="cs-CZ" sz="5100" i="1" dirty="0">
                <a:solidFill>
                  <a:srgbClr val="FF0000"/>
                </a:solidFill>
              </a:rPr>
              <a:t> (instituce), </a:t>
            </a:r>
            <a:r>
              <a:rPr lang="cs-CZ" sz="5100" i="1" dirty="0" err="1">
                <a:solidFill>
                  <a:srgbClr val="FF0000"/>
                </a:solidFill>
              </a:rPr>
              <a:t>aan</a:t>
            </a:r>
            <a:r>
              <a:rPr lang="cs-CZ" sz="5100" i="1" dirty="0">
                <a:solidFill>
                  <a:srgbClr val="FF0000"/>
                </a:solidFill>
              </a:rPr>
              <a:t> </a:t>
            </a:r>
            <a:r>
              <a:rPr lang="cs-CZ" sz="5100" i="1" dirty="0" err="1">
                <a:solidFill>
                  <a:srgbClr val="FF0000"/>
                </a:solidFill>
              </a:rPr>
              <a:t>boord</a:t>
            </a:r>
            <a:r>
              <a:rPr lang="cs-CZ" sz="5100" i="1" dirty="0">
                <a:solidFill>
                  <a:srgbClr val="FF0000"/>
                </a:solidFill>
              </a:rPr>
              <a:t>, in </a:t>
            </a:r>
            <a:r>
              <a:rPr lang="cs-CZ" sz="5100" i="1" dirty="0" err="1">
                <a:solidFill>
                  <a:srgbClr val="FF0000"/>
                </a:solidFill>
              </a:rPr>
              <a:t>bed</a:t>
            </a:r>
            <a:r>
              <a:rPr lang="cs-CZ" sz="5100" i="1" dirty="0">
                <a:solidFill>
                  <a:srgbClr val="FF0000"/>
                </a:solidFill>
              </a:rPr>
              <a:t>, op </a:t>
            </a:r>
            <a:r>
              <a:rPr lang="cs-CZ" sz="5100" i="1" dirty="0" err="1">
                <a:solidFill>
                  <a:srgbClr val="FF0000"/>
                </a:solidFill>
              </a:rPr>
              <a:t>straat</a:t>
            </a:r>
            <a:r>
              <a:rPr lang="cs-CZ" sz="5100" i="1" dirty="0">
                <a:solidFill>
                  <a:srgbClr val="FF0000"/>
                </a:solidFill>
              </a:rPr>
              <a:t> </a:t>
            </a:r>
            <a:r>
              <a:rPr lang="cs-CZ" sz="5100" i="1" dirty="0" err="1">
                <a:solidFill>
                  <a:srgbClr val="FF0000"/>
                </a:solidFill>
              </a:rPr>
              <a:t>lopen</a:t>
            </a:r>
            <a:r>
              <a:rPr lang="cs-CZ" sz="5100" i="1" dirty="0">
                <a:solidFill>
                  <a:srgbClr val="FF0000"/>
                </a:solidFill>
              </a:rPr>
              <a:t>, op </a:t>
            </a:r>
            <a:r>
              <a:rPr lang="cs-CZ" sz="5100" i="1" dirty="0" err="1">
                <a:solidFill>
                  <a:srgbClr val="FF0000"/>
                </a:solidFill>
              </a:rPr>
              <a:t>weg</a:t>
            </a:r>
            <a:r>
              <a:rPr lang="cs-CZ" sz="5100" i="1" dirty="0">
                <a:solidFill>
                  <a:srgbClr val="FF0000"/>
                </a:solidFill>
              </a:rPr>
              <a:t>/ </a:t>
            </a:r>
            <a:r>
              <a:rPr lang="cs-CZ" sz="5100" i="1" dirty="0" err="1">
                <a:solidFill>
                  <a:srgbClr val="FF0000"/>
                </a:solidFill>
              </a:rPr>
              <a:t>zee</a:t>
            </a:r>
            <a:r>
              <a:rPr lang="cs-CZ" sz="5100" i="1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endParaRPr lang="cs-CZ" sz="15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5100" dirty="0"/>
              <a:t>5. Lexikalizovaná pevná spojení:  </a:t>
            </a:r>
          </a:p>
          <a:p>
            <a:pPr>
              <a:buFontTx/>
              <a:buChar char="-"/>
            </a:pPr>
            <a:r>
              <a:rPr lang="cs-CZ" sz="5100" i="1" dirty="0">
                <a:solidFill>
                  <a:schemeClr val="accent5">
                    <a:lumMod val="75000"/>
                  </a:schemeClr>
                </a:solidFill>
              </a:rPr>
              <a:t>belang stellen in</a:t>
            </a:r>
            <a:r>
              <a:rPr lang="cs-CZ" sz="5100" dirty="0">
                <a:solidFill>
                  <a:schemeClr val="accent5">
                    <a:lumMod val="75000"/>
                  </a:schemeClr>
                </a:solidFill>
              </a:rPr>
              <a:t>, - </a:t>
            </a:r>
            <a:r>
              <a:rPr lang="cs-CZ" sz="5100" i="1" dirty="0">
                <a:solidFill>
                  <a:schemeClr val="accent5">
                    <a:lumMod val="75000"/>
                  </a:schemeClr>
                </a:solidFill>
              </a:rPr>
              <a:t>rekening houden met, - kans lopen/zien/hebben,</a:t>
            </a:r>
          </a:p>
          <a:p>
            <a:pPr marL="0" indent="0">
              <a:buNone/>
            </a:pPr>
            <a:r>
              <a:rPr lang="cs-CZ" sz="5100" i="1" dirty="0">
                <a:solidFill>
                  <a:schemeClr val="accent5">
                    <a:lumMod val="75000"/>
                  </a:schemeClr>
                </a:solidFill>
              </a:rPr>
              <a:t>-  plaats maken/ruimen (voor), toegang hebben, - betrekking hebben op</a:t>
            </a:r>
          </a:p>
        </p:txBody>
      </p:sp>
      <p:pic>
        <p:nvPicPr>
          <p:cNvPr id="4" name="Obrázek 3" descr="Clipart - red + green OK, not OK Ic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/>
          <a:stretch/>
        </p:blipFill>
        <p:spPr>
          <a:xfrm>
            <a:off x="9991492" y="156117"/>
            <a:ext cx="2103863" cy="20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3996" y="119800"/>
            <a:ext cx="3544229" cy="88412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>
                <a:latin typeface="+mn-lt"/>
              </a:rPr>
              <a:t>BEZČLENNOST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14" y="1249252"/>
            <a:ext cx="11526592" cy="5608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6. substantiva s funkcí </a:t>
            </a:r>
            <a:r>
              <a:rPr lang="cs-CZ" b="1" u="sng" dirty="0"/>
              <a:t>jmenné části přísudku nebo doplňku </a:t>
            </a:r>
            <a:r>
              <a:rPr lang="cs-CZ" i="1" dirty="0"/>
              <a:t>(als/tot):</a:t>
            </a:r>
            <a:endParaRPr lang="en-GB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u="sng" dirty="0"/>
              <a:t>p</a:t>
            </a:r>
            <a:r>
              <a:rPr lang="cs-CZ" u="sng" dirty="0"/>
              <a:t>ředevším jde o povolání/funkce</a:t>
            </a:r>
            <a:r>
              <a:rPr lang="cs-CZ" dirty="0"/>
              <a:t>: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Hij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– </a:t>
            </a:r>
            <a:r>
              <a:rPr lang="cs-CZ" i="1" dirty="0" err="1">
                <a:solidFill>
                  <a:srgbClr val="FF0000"/>
                </a:solidFill>
              </a:rPr>
              <a:t>leraar</a:t>
            </a:r>
            <a:r>
              <a:rPr lang="cs-CZ" i="1" dirty="0">
                <a:solidFill>
                  <a:srgbClr val="FF0000"/>
                </a:solidFill>
              </a:rPr>
              <a:t> van </a:t>
            </a:r>
            <a:r>
              <a:rPr lang="cs-CZ" i="1" dirty="0" err="1">
                <a:solidFill>
                  <a:srgbClr val="FF0000"/>
                </a:solidFill>
              </a:rPr>
              <a:t>beroep</a:t>
            </a:r>
            <a:r>
              <a:rPr lang="cs-CZ" i="1" dirty="0">
                <a:solidFill>
                  <a:srgbClr val="FF0000"/>
                </a:solidFill>
              </a:rPr>
              <a:t>.   </a:t>
            </a:r>
            <a:r>
              <a:rPr lang="cs-CZ" dirty="0"/>
              <a:t>(</a:t>
            </a:r>
            <a:r>
              <a:rPr lang="cs-CZ" dirty="0" err="1"/>
              <a:t>ook</a:t>
            </a:r>
            <a:r>
              <a:rPr lang="cs-CZ" dirty="0"/>
              <a:t> in: </a:t>
            </a:r>
            <a:r>
              <a:rPr lang="cs-CZ" i="1" dirty="0" err="1">
                <a:solidFill>
                  <a:srgbClr val="FF0000"/>
                </a:solidFill>
              </a:rPr>
              <a:t>Mijn</a:t>
            </a:r>
            <a:r>
              <a:rPr lang="cs-CZ" i="1" dirty="0">
                <a:solidFill>
                  <a:srgbClr val="FF0000"/>
                </a:solidFill>
              </a:rPr>
              <a:t> man </a:t>
            </a:r>
            <a:r>
              <a:rPr lang="cs-CZ" i="1" dirty="0" err="1">
                <a:solidFill>
                  <a:srgbClr val="FF0000"/>
                </a:solidFill>
              </a:rPr>
              <a:t>werkt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als</a:t>
            </a:r>
            <a:r>
              <a:rPr lang="cs-CZ" i="1" dirty="0">
                <a:solidFill>
                  <a:srgbClr val="FF0000"/>
                </a:solidFill>
              </a:rPr>
              <a:t> – </a:t>
            </a:r>
            <a:r>
              <a:rPr lang="cs-CZ" i="1" dirty="0" err="1">
                <a:solidFill>
                  <a:srgbClr val="FF0000"/>
                </a:solidFill>
              </a:rPr>
              <a:t>architect</a:t>
            </a:r>
            <a:r>
              <a:rPr lang="cs-CZ" i="1" dirty="0">
                <a:solidFill>
                  <a:srgbClr val="FF0000"/>
                </a:solidFill>
              </a:rPr>
              <a:t>.</a:t>
            </a:r>
            <a:r>
              <a:rPr lang="cs-CZ" dirty="0"/>
              <a:t>)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Haar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vriend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- </a:t>
            </a:r>
            <a:r>
              <a:rPr lang="cs-CZ" i="1" dirty="0" err="1">
                <a:solidFill>
                  <a:srgbClr val="FF0000"/>
                </a:solidFill>
              </a:rPr>
              <a:t>Nederlander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r>
              <a:rPr lang="cs-CZ" i="1" dirty="0">
                <a:solidFill>
                  <a:srgbClr val="FF0000"/>
                </a:solidFill>
              </a:rPr>
              <a:t>Peter </a:t>
            </a:r>
            <a:r>
              <a:rPr lang="cs-CZ" i="1" dirty="0" err="1">
                <a:solidFill>
                  <a:srgbClr val="FF0000"/>
                </a:solidFill>
              </a:rPr>
              <a:t>wordt</a:t>
            </a:r>
            <a:r>
              <a:rPr lang="cs-CZ" i="1" dirty="0">
                <a:solidFill>
                  <a:srgbClr val="FF0000"/>
                </a:solidFill>
              </a:rPr>
              <a:t> - </a:t>
            </a:r>
            <a:r>
              <a:rPr lang="cs-CZ" i="1" dirty="0" err="1">
                <a:solidFill>
                  <a:srgbClr val="FF0000"/>
                </a:solidFill>
              </a:rPr>
              <a:t>wetenschappelijk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medewerker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endParaRPr lang="cs-CZ" sz="2000" i="1" dirty="0">
              <a:solidFill>
                <a:srgbClr val="FF0000"/>
              </a:solidFill>
            </a:endParaRPr>
          </a:p>
          <a:p>
            <a:r>
              <a:rPr lang="cs-CZ" i="1" dirty="0">
                <a:solidFill>
                  <a:srgbClr val="FF0000"/>
                </a:solidFill>
              </a:rPr>
              <a:t>Hij is heel gerespecteerd </a:t>
            </a:r>
            <a:r>
              <a:rPr lang="cs-CZ" i="1" u="sng" dirty="0">
                <a:solidFill>
                  <a:srgbClr val="FF0000"/>
                </a:solidFill>
              </a:rPr>
              <a:t>als - taalkundige</a:t>
            </a:r>
            <a:r>
              <a:rPr lang="cs-CZ" i="1" dirty="0">
                <a:solidFill>
                  <a:srgbClr val="FF0000"/>
                </a:solidFill>
              </a:rPr>
              <a:t>. 		</a:t>
            </a:r>
            <a:endParaRPr lang="cs-CZ" dirty="0"/>
          </a:p>
          <a:p>
            <a:r>
              <a:rPr lang="nl-NL" i="1" dirty="0">
                <a:solidFill>
                  <a:srgbClr val="FF0000"/>
                </a:solidFill>
              </a:rPr>
              <a:t>Zij werd verkozen tot </a:t>
            </a:r>
            <a:r>
              <a:rPr lang="cs-CZ" i="1" dirty="0">
                <a:solidFill>
                  <a:srgbClr val="FF0000"/>
                </a:solidFill>
              </a:rPr>
              <a:t>- president.</a:t>
            </a:r>
          </a:p>
          <a:p>
            <a:pPr marL="0" indent="0">
              <a:buNone/>
            </a:pPr>
            <a:endParaRPr lang="cs-CZ" sz="15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lipart - red + green OK, not OK Ic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/>
          <a:stretch/>
        </p:blipFill>
        <p:spPr>
          <a:xfrm>
            <a:off x="8713427" y="3770070"/>
            <a:ext cx="2136710" cy="21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815" y="122663"/>
            <a:ext cx="12058185" cy="936702"/>
          </a:xfrm>
        </p:spPr>
        <p:txBody>
          <a:bodyPr>
            <a:noAutofit/>
          </a:bodyPr>
          <a:lstStyle/>
          <a:p>
            <a:r>
              <a:rPr lang="cs-CZ" sz="3500" dirty="0" err="1" smtClean="0">
                <a:solidFill>
                  <a:srgbClr val="0070C0"/>
                </a:solidFill>
                <a:latin typeface="+mn-lt"/>
              </a:rPr>
              <a:t>Vraag</a:t>
            </a:r>
            <a:r>
              <a:rPr lang="cs-CZ" sz="35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cs-CZ" sz="3500" dirty="0" err="1" smtClean="0">
                <a:solidFill>
                  <a:srgbClr val="0070C0"/>
                </a:solidFill>
                <a:latin typeface="+mn-lt"/>
              </a:rPr>
              <a:t>I</a:t>
            </a:r>
            <a:r>
              <a:rPr lang="cs-CZ" sz="3500" b="1" dirty="0" err="1" smtClean="0">
                <a:solidFill>
                  <a:srgbClr val="0070C0"/>
                </a:solidFill>
                <a:latin typeface="+mn-lt"/>
              </a:rPr>
              <a:t>s</a:t>
            </a:r>
            <a:r>
              <a:rPr lang="cs-CZ" sz="3500" b="1" dirty="0" smtClean="0">
                <a:solidFill>
                  <a:srgbClr val="0070C0"/>
                </a:solidFill>
                <a:latin typeface="+mn-lt"/>
              </a:rPr>
              <a:t> BEPAALD X ONBEPAALD HETZELFDE ALS REFERENTIE???</a:t>
            </a:r>
            <a:endParaRPr lang="cs-CZ" sz="3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815" y="1070514"/>
            <a:ext cx="12143678" cy="57874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100" b="1" u="sng" dirty="0" smtClean="0"/>
              <a:t>VERGELIJK: ONBEPAALD LIDWOORD / NUL LIDWOORD: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i="1" dirty="0" err="1" smtClean="0">
                <a:solidFill>
                  <a:srgbClr val="7030A0"/>
                </a:solidFill>
              </a:rPr>
              <a:t>Een</a:t>
            </a:r>
            <a:r>
              <a:rPr lang="cs-CZ" b="1" i="1" dirty="0" smtClean="0">
                <a:solidFill>
                  <a:srgbClr val="7030A0"/>
                </a:solidFill>
              </a:rPr>
              <a:t> student </a:t>
            </a:r>
            <a:r>
              <a:rPr lang="cs-CZ" b="1" i="1" dirty="0" err="1" smtClean="0">
                <a:solidFill>
                  <a:srgbClr val="7030A0"/>
                </a:solidFill>
              </a:rPr>
              <a:t>heeft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een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moeilijke</a:t>
            </a:r>
            <a:r>
              <a:rPr lang="cs-CZ" b="1" i="1" dirty="0" smtClean="0">
                <a:solidFill>
                  <a:srgbClr val="7030A0"/>
                </a:solidFill>
              </a:rPr>
              <a:t> rol in dehet </a:t>
            </a:r>
            <a:r>
              <a:rPr lang="cs-CZ" b="1" i="1" dirty="0" err="1" smtClean="0">
                <a:solidFill>
                  <a:srgbClr val="7030A0"/>
                </a:solidFill>
              </a:rPr>
              <a:t>maatschappij</a:t>
            </a:r>
            <a:r>
              <a:rPr lang="cs-CZ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i="1" dirty="0" err="1" smtClean="0">
                <a:solidFill>
                  <a:srgbClr val="7030A0"/>
                </a:solidFill>
              </a:rPr>
              <a:t>We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hebben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een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nieuwe</a:t>
            </a:r>
            <a:r>
              <a:rPr lang="cs-CZ" b="1" i="1" dirty="0" smtClean="0">
                <a:solidFill>
                  <a:srgbClr val="7030A0"/>
                </a:solidFill>
              </a:rPr>
              <a:t> student in de </a:t>
            </a:r>
            <a:r>
              <a:rPr lang="cs-CZ" b="1" i="1" dirty="0" err="1" smtClean="0">
                <a:solidFill>
                  <a:srgbClr val="7030A0"/>
                </a:solidFill>
              </a:rPr>
              <a:t>groep</a:t>
            </a:r>
            <a:r>
              <a:rPr lang="cs-CZ" b="1" i="1" dirty="0" smtClean="0">
                <a:solidFill>
                  <a:srgbClr val="7030A0"/>
                </a:solidFill>
              </a:rPr>
              <a:t>, </a:t>
            </a:r>
            <a:r>
              <a:rPr lang="cs-CZ" b="1" i="1" dirty="0" err="1" smtClean="0">
                <a:solidFill>
                  <a:srgbClr val="7030A0"/>
                </a:solidFill>
              </a:rPr>
              <a:t>uit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Turkije</a:t>
            </a:r>
            <a:r>
              <a:rPr lang="cs-CZ" b="1" i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i="1" dirty="0" err="1" smtClean="0">
                <a:solidFill>
                  <a:srgbClr val="7030A0"/>
                </a:solidFill>
              </a:rPr>
              <a:t>Ik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wil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graag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een</a:t>
            </a:r>
            <a:r>
              <a:rPr lang="cs-CZ" b="1" i="1" dirty="0" smtClean="0">
                <a:solidFill>
                  <a:srgbClr val="7030A0"/>
                </a:solidFill>
              </a:rPr>
              <a:t> student </a:t>
            </a:r>
            <a:r>
              <a:rPr lang="cs-CZ" b="1" i="1" dirty="0" err="1" smtClean="0">
                <a:solidFill>
                  <a:srgbClr val="7030A0"/>
                </a:solidFill>
              </a:rPr>
              <a:t>vinden</a:t>
            </a:r>
            <a:r>
              <a:rPr lang="cs-CZ" b="1" i="1" dirty="0" smtClean="0">
                <a:solidFill>
                  <a:srgbClr val="7030A0"/>
                </a:solidFill>
              </a:rPr>
              <a:t> </a:t>
            </a:r>
            <a:r>
              <a:rPr lang="cs-CZ" b="1" i="1" dirty="0" err="1" smtClean="0">
                <a:solidFill>
                  <a:srgbClr val="7030A0"/>
                </a:solidFill>
              </a:rPr>
              <a:t>die</a:t>
            </a:r>
            <a:r>
              <a:rPr lang="cs-CZ" b="1" i="1" dirty="0" smtClean="0">
                <a:solidFill>
                  <a:srgbClr val="7030A0"/>
                </a:solidFill>
              </a:rPr>
              <a:t> de klas kan </a:t>
            </a:r>
            <a:r>
              <a:rPr lang="cs-CZ" b="1" i="1" dirty="0" err="1" smtClean="0">
                <a:solidFill>
                  <a:srgbClr val="7030A0"/>
                </a:solidFill>
              </a:rPr>
              <a:t>vertegenwoordigen</a:t>
            </a:r>
            <a:r>
              <a:rPr lang="cs-CZ" b="1" i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cs-CZ" sz="22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3300" b="1" u="sng" dirty="0" err="1" smtClean="0"/>
              <a:t>Kiez</a:t>
            </a:r>
            <a:r>
              <a:rPr lang="cs-CZ" sz="3300" b="1" u="sng" dirty="0" smtClean="0"/>
              <a:t> </a:t>
            </a:r>
            <a:r>
              <a:rPr lang="cs-CZ" sz="3300" b="1" u="sng" dirty="0" err="1" smtClean="0"/>
              <a:t>het</a:t>
            </a:r>
            <a:r>
              <a:rPr lang="cs-CZ" sz="3300" b="1" u="sng" dirty="0" smtClean="0"/>
              <a:t> </a:t>
            </a:r>
            <a:r>
              <a:rPr lang="cs-CZ" sz="3300" b="1" u="sng" dirty="0" err="1" smtClean="0"/>
              <a:t>juiste</a:t>
            </a:r>
            <a:r>
              <a:rPr lang="cs-CZ" sz="3300" b="1" u="sng" dirty="0" smtClean="0"/>
              <a:t> </a:t>
            </a:r>
            <a:r>
              <a:rPr lang="cs-CZ" sz="3300" b="1" u="sng" dirty="0" err="1" smtClean="0"/>
              <a:t>lidwoord</a:t>
            </a:r>
            <a:r>
              <a:rPr lang="cs-CZ" sz="3300" b="1" u="sng" dirty="0" smtClean="0"/>
              <a:t>:</a:t>
            </a:r>
          </a:p>
          <a:p>
            <a:r>
              <a:rPr lang="cs-CZ" b="1" i="1" dirty="0" smtClean="0">
                <a:solidFill>
                  <a:srgbClr val="C00000"/>
                </a:solidFill>
              </a:rPr>
              <a:t>_____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mens is sterfelijk. </a:t>
            </a:r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Er </a:t>
            </a:r>
            <a:r>
              <a:rPr lang="cs-CZ" b="1" i="1" dirty="0" err="1" smtClean="0">
                <a:solidFill>
                  <a:srgbClr val="C00000"/>
                </a:solidFill>
              </a:rPr>
              <a:t>loopt</a:t>
            </a:r>
            <a:r>
              <a:rPr lang="cs-CZ" b="1" i="1" dirty="0" smtClean="0">
                <a:solidFill>
                  <a:srgbClr val="C00000"/>
                </a:solidFill>
              </a:rPr>
              <a:t> ____ </a:t>
            </a:r>
            <a:r>
              <a:rPr lang="cs-CZ" b="1" i="1" dirty="0" err="1" smtClean="0">
                <a:solidFill>
                  <a:srgbClr val="C00000"/>
                </a:solidFill>
              </a:rPr>
              <a:t>vreemde</a:t>
            </a:r>
            <a:r>
              <a:rPr lang="cs-CZ" b="1" i="1" dirty="0" smtClean="0">
                <a:solidFill>
                  <a:srgbClr val="C00000"/>
                </a:solidFill>
              </a:rPr>
              <a:t> man in de gang.</a:t>
            </a:r>
          </a:p>
          <a:p>
            <a:r>
              <a:rPr lang="nl-NL" b="1" i="1" dirty="0">
                <a:solidFill>
                  <a:srgbClr val="C00000"/>
                </a:solidFill>
              </a:rPr>
              <a:t>Het belangrijkste wat </a:t>
            </a:r>
            <a:r>
              <a:rPr lang="cs-CZ" b="1" i="1" dirty="0" smtClean="0">
                <a:solidFill>
                  <a:srgbClr val="C00000"/>
                </a:solidFill>
              </a:rPr>
              <a:t>____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kind nodig heeft </a:t>
            </a:r>
            <a:r>
              <a:rPr lang="nl-NL" b="1" i="1" dirty="0" smtClean="0">
                <a:solidFill>
                  <a:srgbClr val="C00000"/>
                </a:solidFill>
              </a:rPr>
              <a:t>is</a:t>
            </a:r>
            <a:r>
              <a:rPr lang="cs-CZ" b="1" i="1" dirty="0" smtClean="0">
                <a:solidFill>
                  <a:srgbClr val="C00000"/>
                </a:solidFill>
              </a:rPr>
              <a:t> ___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liefde, </a:t>
            </a:r>
            <a:r>
              <a:rPr lang="cs-CZ" b="1" i="1" dirty="0" smtClean="0">
                <a:solidFill>
                  <a:srgbClr val="C00000"/>
                </a:solidFill>
              </a:rPr>
              <a:t>____</a:t>
            </a:r>
            <a:r>
              <a:rPr lang="nl-NL" b="1" i="1" dirty="0" smtClean="0">
                <a:solidFill>
                  <a:srgbClr val="C00000"/>
                </a:solidFill>
              </a:rPr>
              <a:t>aandacht </a:t>
            </a:r>
            <a:r>
              <a:rPr lang="nl-NL" b="1" i="1" dirty="0">
                <a:solidFill>
                  <a:srgbClr val="C00000"/>
                </a:solidFill>
              </a:rPr>
              <a:t>en </a:t>
            </a:r>
            <a:r>
              <a:rPr lang="cs-CZ" b="1" i="1" dirty="0" smtClean="0">
                <a:solidFill>
                  <a:srgbClr val="C00000"/>
                </a:solidFill>
              </a:rPr>
              <a:t>____</a:t>
            </a:r>
            <a:r>
              <a:rPr lang="nl-NL" b="1" i="1" dirty="0" smtClean="0">
                <a:solidFill>
                  <a:srgbClr val="C00000"/>
                </a:solidFill>
              </a:rPr>
              <a:t>zorg.</a:t>
            </a:r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____ </a:t>
            </a:r>
            <a:r>
              <a:rPr lang="nl-NL" b="1" i="1" dirty="0" smtClean="0">
                <a:solidFill>
                  <a:srgbClr val="C00000"/>
                </a:solidFill>
              </a:rPr>
              <a:t>Engelsman </a:t>
            </a:r>
            <a:r>
              <a:rPr lang="nl-NL" b="1" i="1" dirty="0">
                <a:solidFill>
                  <a:srgbClr val="C00000"/>
                </a:solidFill>
              </a:rPr>
              <a:t>heeft een </a:t>
            </a:r>
            <a:r>
              <a:rPr lang="cs-CZ" b="1" i="1" dirty="0" err="1" smtClean="0">
                <a:solidFill>
                  <a:srgbClr val="C00000"/>
                </a:solidFill>
              </a:rPr>
              <a:t>raar</a:t>
            </a:r>
            <a:r>
              <a:rPr lang="nl-NL" b="1" i="1" dirty="0" smtClean="0">
                <a:solidFill>
                  <a:srgbClr val="C00000"/>
                </a:solidFill>
              </a:rPr>
              <a:t> </a:t>
            </a:r>
            <a:r>
              <a:rPr lang="nl-NL" b="1" i="1" dirty="0">
                <a:solidFill>
                  <a:srgbClr val="C00000"/>
                </a:solidFill>
              </a:rPr>
              <a:t>gevoel voor humor</a:t>
            </a:r>
            <a:r>
              <a:rPr lang="nl-NL" b="1" i="1" dirty="0" smtClean="0">
                <a:solidFill>
                  <a:srgbClr val="C00000"/>
                </a:solidFill>
              </a:rPr>
              <a:t>.</a:t>
            </a:r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 err="1" smtClean="0">
                <a:solidFill>
                  <a:srgbClr val="C00000"/>
                </a:solidFill>
              </a:rPr>
              <a:t>We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hebben</a:t>
            </a:r>
            <a:r>
              <a:rPr lang="cs-CZ" b="1" i="1" dirty="0" smtClean="0">
                <a:solidFill>
                  <a:srgbClr val="C00000"/>
                </a:solidFill>
              </a:rPr>
              <a:t> ____ </a:t>
            </a:r>
            <a:r>
              <a:rPr lang="cs-CZ" b="1" i="1" dirty="0" err="1" smtClean="0">
                <a:solidFill>
                  <a:srgbClr val="C00000"/>
                </a:solidFill>
              </a:rPr>
              <a:t>nieuwe</a:t>
            </a:r>
            <a:r>
              <a:rPr lang="cs-CZ" b="1" i="1" dirty="0" smtClean="0">
                <a:solidFill>
                  <a:srgbClr val="C00000"/>
                </a:solidFill>
              </a:rPr>
              <a:t> student in de klas. ____ </a:t>
            </a:r>
            <a:r>
              <a:rPr lang="cs-CZ" b="1" i="1" dirty="0" err="1" smtClean="0">
                <a:solidFill>
                  <a:srgbClr val="C00000"/>
                </a:solidFill>
              </a:rPr>
              <a:t>nieuwe</a:t>
            </a:r>
            <a:r>
              <a:rPr lang="cs-CZ" b="1" i="1" dirty="0" smtClean="0">
                <a:solidFill>
                  <a:srgbClr val="C00000"/>
                </a:solidFill>
              </a:rPr>
              <a:t> Engelse </a:t>
            </a:r>
            <a:r>
              <a:rPr lang="cs-CZ" b="1" i="1" dirty="0" err="1" smtClean="0">
                <a:solidFill>
                  <a:srgbClr val="C00000"/>
                </a:solidFill>
              </a:rPr>
              <a:t>jongen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is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heel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vriendelijk</a:t>
            </a:r>
            <a:r>
              <a:rPr lang="cs-CZ" b="1" i="1" dirty="0" smtClean="0">
                <a:solidFill>
                  <a:srgbClr val="C00000"/>
                </a:solidFill>
              </a:rPr>
              <a:t> en </a:t>
            </a:r>
            <a:r>
              <a:rPr lang="cs-CZ" b="1" i="1" dirty="0" err="1" smtClean="0">
                <a:solidFill>
                  <a:srgbClr val="C00000"/>
                </a:solidFill>
              </a:rPr>
              <a:t>hij</a:t>
            </a:r>
            <a:r>
              <a:rPr lang="cs-CZ" b="1" i="1" dirty="0" smtClean="0">
                <a:solidFill>
                  <a:srgbClr val="C00000"/>
                </a:solidFill>
              </a:rPr>
              <a:t> kan </a:t>
            </a:r>
            <a:r>
              <a:rPr lang="cs-CZ" b="1" i="1" dirty="0" err="1" smtClean="0">
                <a:solidFill>
                  <a:srgbClr val="C00000"/>
                </a:solidFill>
              </a:rPr>
              <a:t>ook</a:t>
            </a:r>
            <a:r>
              <a:rPr lang="cs-CZ" b="1" i="1" dirty="0" smtClean="0">
                <a:solidFill>
                  <a:srgbClr val="C00000"/>
                </a:solidFill>
              </a:rPr>
              <a:t> __ </a:t>
            </a:r>
            <a:r>
              <a:rPr lang="cs-CZ" b="1" i="1" dirty="0" err="1" smtClean="0">
                <a:solidFill>
                  <a:srgbClr val="C00000"/>
                </a:solidFill>
              </a:rPr>
              <a:t>Nederlands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spreken</a:t>
            </a:r>
            <a:r>
              <a:rPr lang="cs-CZ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b="1" i="1" dirty="0" err="1" smtClean="0">
                <a:solidFill>
                  <a:srgbClr val="C00000"/>
                </a:solidFill>
              </a:rPr>
              <a:t>Ik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heb</a:t>
            </a:r>
            <a:r>
              <a:rPr lang="cs-CZ" b="1" i="1" dirty="0" smtClean="0">
                <a:solidFill>
                  <a:srgbClr val="C00000"/>
                </a:solidFill>
              </a:rPr>
              <a:t> ___ Engelse </a:t>
            </a:r>
            <a:r>
              <a:rPr lang="cs-CZ" b="1" i="1" dirty="0" err="1" smtClean="0">
                <a:solidFill>
                  <a:srgbClr val="C00000"/>
                </a:solidFill>
              </a:rPr>
              <a:t>jongen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die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Nederlands</a:t>
            </a:r>
            <a:r>
              <a:rPr lang="cs-CZ" b="1" i="1" dirty="0" smtClean="0">
                <a:solidFill>
                  <a:srgbClr val="C00000"/>
                </a:solidFill>
              </a:rPr>
              <a:t> kan </a:t>
            </a:r>
            <a:r>
              <a:rPr lang="cs-CZ" b="1" i="1" dirty="0" err="1" smtClean="0">
                <a:solidFill>
                  <a:srgbClr val="C00000"/>
                </a:solidFill>
              </a:rPr>
              <a:t>spreken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nodig</a:t>
            </a:r>
            <a:r>
              <a:rPr lang="cs-CZ" b="1" i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b="1" i="1" dirty="0" smtClean="0">
                <a:solidFill>
                  <a:srgbClr val="C00000"/>
                </a:solidFill>
              </a:rPr>
              <a:t>____ </a:t>
            </a:r>
            <a:r>
              <a:rPr lang="cs-CZ" b="1" i="1" dirty="0" err="1" smtClean="0">
                <a:solidFill>
                  <a:srgbClr val="C00000"/>
                </a:solidFill>
              </a:rPr>
              <a:t>Tsjechen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err="1" smtClean="0">
                <a:solidFill>
                  <a:srgbClr val="C00000"/>
                </a:solidFill>
              </a:rPr>
              <a:t>houden</a:t>
            </a:r>
            <a:r>
              <a:rPr lang="cs-CZ" b="1" i="1" dirty="0" smtClean="0">
                <a:solidFill>
                  <a:srgbClr val="C00000"/>
                </a:solidFill>
              </a:rPr>
              <a:t> van </a:t>
            </a:r>
            <a:r>
              <a:rPr lang="cs-CZ" b="1" i="1" dirty="0" err="1" smtClean="0">
                <a:solidFill>
                  <a:srgbClr val="C00000"/>
                </a:solidFill>
              </a:rPr>
              <a:t>bier</a:t>
            </a:r>
            <a:r>
              <a:rPr lang="cs-CZ" b="1" i="1" dirty="0" smtClean="0">
                <a:solidFill>
                  <a:srgbClr val="C00000"/>
                </a:solidFill>
              </a:rPr>
              <a:t> en </a:t>
            </a:r>
            <a:r>
              <a:rPr lang="cs-CZ" b="1" i="1" dirty="0" err="1" smtClean="0">
                <a:solidFill>
                  <a:srgbClr val="C00000"/>
                </a:solidFill>
              </a:rPr>
              <a:t>slecht</a:t>
            </a:r>
            <a:r>
              <a:rPr lang="cs-CZ" b="1" i="1" dirty="0" smtClean="0">
                <a:solidFill>
                  <a:srgbClr val="C00000"/>
                </a:solidFill>
              </a:rPr>
              <a:t> humor. 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1855"/>
          </a:xfrm>
        </p:spPr>
        <p:txBody>
          <a:bodyPr/>
          <a:lstStyle/>
          <a:p>
            <a:r>
              <a:rPr lang="cs-CZ" b="1" dirty="0">
                <a:latin typeface="+mn-lt"/>
              </a:rPr>
              <a:t>BEZČLENNOST: PROPRIA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5314"/>
            <a:ext cx="10515600" cy="5402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7. Vlastní jména (propria)  („unieke referen</a:t>
            </a:r>
            <a:r>
              <a:rPr lang="en-GB" dirty="0"/>
              <a:t>t</a:t>
            </a:r>
            <a:r>
              <a:rPr lang="cs-CZ" dirty="0"/>
              <a:t>ie“, jednoznačně určeno) </a:t>
            </a:r>
          </a:p>
          <a:p>
            <a:r>
              <a:rPr lang="cs-CZ" i="1" dirty="0">
                <a:solidFill>
                  <a:srgbClr val="FF0000"/>
                </a:solidFill>
              </a:rPr>
              <a:t>- </a:t>
            </a:r>
            <a:r>
              <a:rPr lang="cs-CZ" i="1" dirty="0" err="1">
                <a:solidFill>
                  <a:srgbClr val="FF0000"/>
                </a:solidFill>
              </a:rPr>
              <a:t>Rubens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was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beroemde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schilder</a:t>
            </a:r>
            <a:r>
              <a:rPr lang="cs-CZ" i="1" dirty="0">
                <a:solidFill>
                  <a:srgbClr val="FF0000"/>
                </a:solidFill>
              </a:rPr>
              <a:t>. 	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Zijn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naam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- Piet.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8. Zeměpisná jména (kontinenty, země, města, </a:t>
            </a:r>
            <a:r>
              <a:rPr lang="cs-CZ" dirty="0" err="1"/>
              <a:t>atd</a:t>
            </a:r>
            <a:r>
              <a:rPr lang="cs-CZ" dirty="0"/>
              <a:t>…) </a:t>
            </a:r>
          </a:p>
          <a:p>
            <a:r>
              <a:rPr lang="cs-CZ" i="1" dirty="0">
                <a:solidFill>
                  <a:srgbClr val="FF0000"/>
                </a:solidFill>
              </a:rPr>
              <a:t>- Amsterdam </a:t>
            </a:r>
            <a:r>
              <a:rPr lang="cs-CZ" i="1" dirty="0" err="1">
                <a:solidFill>
                  <a:srgbClr val="FF0000"/>
                </a:solidFill>
              </a:rPr>
              <a:t>vind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leuk</a:t>
            </a:r>
            <a:r>
              <a:rPr lang="cs-CZ" i="1" dirty="0">
                <a:solidFill>
                  <a:srgbClr val="FF0000"/>
                </a:solidFill>
              </a:rPr>
              <a:t> maar </a:t>
            </a:r>
            <a:r>
              <a:rPr lang="cs-CZ" i="1" dirty="0" err="1">
                <a:solidFill>
                  <a:srgbClr val="FF0000"/>
                </a:solidFill>
              </a:rPr>
              <a:t>vies</a:t>
            </a:r>
            <a:r>
              <a:rPr lang="cs-CZ" i="1" dirty="0">
                <a:solidFill>
                  <a:srgbClr val="FF0000"/>
                </a:solidFill>
              </a:rPr>
              <a:t>.		</a:t>
            </a:r>
          </a:p>
          <a:p>
            <a:r>
              <a:rPr lang="cs-CZ" i="1" dirty="0" err="1">
                <a:solidFill>
                  <a:srgbClr val="FF0000"/>
                </a:solidFill>
              </a:rPr>
              <a:t>Ik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wil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naar</a:t>
            </a:r>
            <a:r>
              <a:rPr lang="cs-CZ" i="1" dirty="0">
                <a:solidFill>
                  <a:srgbClr val="FF0000"/>
                </a:solidFill>
              </a:rPr>
              <a:t> - </a:t>
            </a:r>
            <a:r>
              <a:rPr lang="cs-CZ" i="1" dirty="0" err="1">
                <a:solidFill>
                  <a:srgbClr val="FF0000"/>
                </a:solidFill>
              </a:rPr>
              <a:t>Spanje</a:t>
            </a:r>
            <a:r>
              <a:rPr lang="cs-CZ" i="1" dirty="0">
                <a:solidFill>
                  <a:srgbClr val="FF0000"/>
                </a:solidFill>
              </a:rPr>
              <a:t> met	</a:t>
            </a:r>
            <a:r>
              <a:rPr lang="cs-CZ" i="1" dirty="0" err="1">
                <a:solidFill>
                  <a:srgbClr val="FF0000"/>
                </a:solidFill>
              </a:rPr>
              <a:t>vakantie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  <a:r>
              <a:rPr lang="cs-CZ" dirty="0"/>
              <a:t>	</a:t>
            </a:r>
          </a:p>
          <a:p>
            <a:r>
              <a:rPr lang="cs-CZ" i="1" dirty="0">
                <a:solidFill>
                  <a:srgbClr val="FF0000"/>
                </a:solidFill>
              </a:rPr>
              <a:t>- Asie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een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aantrekkelijke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destinatie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</a:p>
          <a:p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x  pohoří, hory  (</a:t>
            </a:r>
            <a:r>
              <a:rPr lang="cs-CZ" i="1" dirty="0">
                <a:solidFill>
                  <a:srgbClr val="FF0000"/>
                </a:solidFill>
              </a:rPr>
              <a:t>de </a:t>
            </a:r>
            <a:r>
              <a:rPr lang="cs-CZ" i="1" dirty="0" err="1">
                <a:solidFill>
                  <a:srgbClr val="FF0000"/>
                </a:solidFill>
              </a:rPr>
              <a:t>Oeral</a:t>
            </a:r>
            <a:r>
              <a:rPr lang="cs-CZ" i="1" dirty="0">
                <a:solidFill>
                  <a:srgbClr val="FF0000"/>
                </a:solidFill>
              </a:rPr>
              <a:t>, de </a:t>
            </a:r>
            <a:r>
              <a:rPr lang="cs-CZ" i="1" dirty="0" err="1">
                <a:solidFill>
                  <a:srgbClr val="FF0000"/>
                </a:solidFill>
              </a:rPr>
              <a:t>Himalaya</a:t>
            </a:r>
            <a:r>
              <a:rPr lang="cs-CZ" i="1" dirty="0">
                <a:solidFill>
                  <a:srgbClr val="FF0000"/>
                </a:solidFill>
              </a:rPr>
              <a:t>, de Everest</a:t>
            </a:r>
            <a:r>
              <a:rPr lang="cs-CZ" dirty="0"/>
              <a:t>), </a:t>
            </a:r>
            <a:r>
              <a:rPr lang="cs-CZ" dirty="0" err="1"/>
              <a:t>water</a:t>
            </a:r>
            <a:r>
              <a:rPr lang="cs-CZ" dirty="0"/>
              <a:t> (</a:t>
            </a:r>
            <a:r>
              <a:rPr lang="cs-CZ" i="1" dirty="0">
                <a:solidFill>
                  <a:srgbClr val="FF0000"/>
                </a:solidFill>
              </a:rPr>
              <a:t>de </a:t>
            </a:r>
            <a:r>
              <a:rPr lang="cs-CZ" i="1" dirty="0" err="1">
                <a:solidFill>
                  <a:srgbClr val="FF0000"/>
                </a:solidFill>
              </a:rPr>
              <a:t>Moldau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nl-NL" i="1" dirty="0">
                <a:solidFill>
                  <a:srgbClr val="FF0000"/>
                </a:solidFill>
              </a:rPr>
              <a:t>de </a:t>
            </a:r>
            <a:r>
              <a:rPr lang="cs-CZ" i="1" dirty="0" err="1">
                <a:solidFill>
                  <a:srgbClr val="FF0000"/>
                </a:solidFill>
              </a:rPr>
              <a:t>Noorden</a:t>
            </a:r>
            <a:r>
              <a:rPr lang="nl-NL" i="1" dirty="0">
                <a:solidFill>
                  <a:srgbClr val="FF0000"/>
                </a:solidFill>
              </a:rPr>
              <a:t>zee, de Atlantische Oceaan</a:t>
            </a:r>
            <a:r>
              <a:rPr lang="cs-CZ" dirty="0"/>
              <a:t>), lesy (</a:t>
            </a:r>
            <a:r>
              <a:rPr lang="cs-CZ" i="1" dirty="0" err="1">
                <a:solidFill>
                  <a:srgbClr val="FF0000"/>
                </a:solidFill>
              </a:rPr>
              <a:t>het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Zwarte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Woud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OEFENING</a:t>
            </a:r>
            <a:r>
              <a:rPr lang="cs-CZ" dirty="0" smtClean="0">
                <a:solidFill>
                  <a:srgbClr val="0070C0"/>
                </a:solidFill>
              </a:rPr>
              <a:t>: </a:t>
            </a:r>
            <a:r>
              <a:rPr lang="cs-CZ" dirty="0" err="1" smtClean="0">
                <a:solidFill>
                  <a:srgbClr val="0070C0"/>
                </a:solidFill>
              </a:rPr>
              <a:t>gebruik</a:t>
            </a:r>
            <a:r>
              <a:rPr lang="cs-CZ" dirty="0" smtClean="0">
                <a:solidFill>
                  <a:srgbClr val="0070C0"/>
                </a:solidFill>
              </a:rPr>
              <a:t> van </a:t>
            </a:r>
            <a:r>
              <a:rPr lang="cs-CZ" dirty="0" err="1" smtClean="0">
                <a:solidFill>
                  <a:srgbClr val="0070C0"/>
                </a:solidFill>
              </a:rPr>
              <a:t>lidwoorden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345" y="1149928"/>
            <a:ext cx="10910455" cy="5708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>
                <a:solidFill>
                  <a:srgbClr val="0070C0"/>
                </a:solidFill>
              </a:rPr>
              <a:t>Vul</a:t>
            </a:r>
            <a:r>
              <a:rPr lang="cs-CZ" dirty="0" smtClean="0">
                <a:solidFill>
                  <a:srgbClr val="0070C0"/>
                </a:solidFill>
              </a:rPr>
              <a:t> in met:   </a:t>
            </a:r>
            <a:r>
              <a:rPr lang="nl-NL" b="1" i="1" dirty="0" smtClean="0">
                <a:solidFill>
                  <a:srgbClr val="FF0000"/>
                </a:solidFill>
              </a:rPr>
              <a:t>een </a:t>
            </a:r>
            <a:r>
              <a:rPr lang="nl-NL" b="1" i="1" dirty="0">
                <a:solidFill>
                  <a:srgbClr val="FF0000"/>
                </a:solidFill>
              </a:rPr>
              <a:t>- 0 - de - het</a:t>
            </a:r>
            <a:endParaRPr lang="cs-CZ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nl-NL" dirty="0" smtClean="0"/>
              <a:t>Ik </a:t>
            </a:r>
            <a:r>
              <a:rPr lang="nl-NL" dirty="0"/>
              <a:t>houd van ___ Tsjechische films. Ik kijk naar ____ film elke avond. ____ film die we vanavond gaan bekijken is niet Tsjechisch, het is Slowaaks. ____ Slowaakse films zijn ook niet slecht </a:t>
            </a:r>
            <a:r>
              <a:rPr lang="nl-NL" dirty="0" smtClean="0"/>
              <a:t>hoor.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nl-NL" dirty="0" smtClean="0"/>
              <a:t>Ik </a:t>
            </a:r>
            <a:r>
              <a:rPr lang="nl-NL" dirty="0"/>
              <a:t>wil graag ___  glaasje wijn drinken. Ik houd van ____ wijn. ___ wijn die ik nu heb, is heel lekker. ____ wijn is gezond, zeggen ze</a:t>
            </a:r>
            <a:r>
              <a:rPr lang="nl-NL" dirty="0" smtClean="0"/>
              <a:t>.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nl-NL" dirty="0" smtClean="0"/>
              <a:t>____ </a:t>
            </a:r>
            <a:r>
              <a:rPr lang="nl-NL" dirty="0"/>
              <a:t>honden blaffen. ____ hond van onze buren blaft gelukkig niet. Ik wil ook ___ hond kopen  maar het moet ____ hond zijn die niet blaft</a:t>
            </a:r>
            <a:r>
              <a:rPr lang="nl-NL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nl-NL" dirty="0" smtClean="0"/>
              <a:t> </a:t>
            </a:r>
            <a:r>
              <a:rPr lang="nl-NL" dirty="0"/>
              <a:t>____ ouder van mijn vriend zijn ____ docenten. ____ docenten verdienen weinig geld maar ze hebben _____ lange vakantie. </a:t>
            </a:r>
            <a:r>
              <a:rPr lang="en-US" dirty="0"/>
              <a:t>_____ </a:t>
            </a:r>
            <a:r>
              <a:rPr lang="en-US" dirty="0" err="1"/>
              <a:t>docenten</a:t>
            </a:r>
            <a:r>
              <a:rPr lang="en-US" dirty="0"/>
              <a:t> op </a:t>
            </a:r>
            <a:r>
              <a:rPr lang="en-US" dirty="0" err="1"/>
              <a:t>mijn</a:t>
            </a:r>
            <a:r>
              <a:rPr lang="en-US" dirty="0"/>
              <a:t> school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tevreden</a:t>
            </a:r>
            <a:r>
              <a:rPr lang="en-US" dirty="0"/>
              <a:t> met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baan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4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751" y="171351"/>
            <a:ext cx="8439615" cy="77888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URČENOST: BEPAALD </a:t>
            </a:r>
            <a:r>
              <a:rPr lang="en-GB" b="1" dirty="0">
                <a:latin typeface="+mn-lt"/>
              </a:rPr>
              <a:t>x</a:t>
            </a:r>
            <a:r>
              <a:rPr lang="cs-CZ" b="1" dirty="0">
                <a:latin typeface="+mn-lt"/>
              </a:rPr>
              <a:t> ONBEPAALD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4" y="1048216"/>
            <a:ext cx="11384924" cy="5571526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NL</a:t>
            </a:r>
            <a:r>
              <a:rPr lang="cs-CZ" dirty="0"/>
              <a:t>: rozdíl BEPAALD   X  ONBEPAALD </a:t>
            </a:r>
            <a:r>
              <a:rPr lang="cs-CZ" b="1" dirty="0"/>
              <a:t>vyjádřen gramaticky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b="1" dirty="0"/>
              <a:t>BEPAALD</a:t>
            </a:r>
            <a:r>
              <a:rPr lang="cs-CZ" dirty="0"/>
              <a:t>: </a:t>
            </a:r>
            <a:r>
              <a:rPr lang="cs-CZ" i="1" dirty="0">
                <a:solidFill>
                  <a:srgbClr val="FF0000"/>
                </a:solidFill>
              </a:rPr>
              <a:t>DE/HET, DIT/DAT/DEZE/DIE</a:t>
            </a:r>
            <a:r>
              <a:rPr lang="cs-CZ" dirty="0"/>
              <a:t>, zájmena </a:t>
            </a:r>
            <a:r>
              <a:rPr lang="cs-CZ" dirty="0" err="1"/>
              <a:t>přivl</a:t>
            </a:r>
            <a:r>
              <a:rPr lang="cs-CZ" dirty="0"/>
              <a:t>. (</a:t>
            </a:r>
            <a:r>
              <a:rPr lang="cs-CZ" i="1" dirty="0" err="1">
                <a:solidFill>
                  <a:srgbClr val="FF0000"/>
                </a:solidFill>
              </a:rPr>
              <a:t>mijn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haar</a:t>
            </a:r>
            <a:r>
              <a:rPr lang="cs-CZ" dirty="0" smtClean="0"/>
              <a:t>…)</a:t>
            </a:r>
            <a:endParaRPr lang="en-US" dirty="0" smtClean="0"/>
          </a:p>
          <a:p>
            <a:pPr lvl="1"/>
            <a:endParaRPr lang="cs-CZ" sz="2800" i="1" dirty="0" smtClean="0">
              <a:solidFill>
                <a:srgbClr val="C00000"/>
              </a:solidFill>
            </a:endParaRPr>
          </a:p>
          <a:p>
            <a:pPr lvl="1"/>
            <a:r>
              <a:rPr lang="en-US" sz="2800" i="1" dirty="0" smtClean="0">
                <a:solidFill>
                  <a:srgbClr val="C00000"/>
                </a:solidFill>
              </a:rPr>
              <a:t>De</a:t>
            </a:r>
            <a:r>
              <a:rPr lang="cs-CZ" sz="2800" i="1" dirty="0" smtClean="0">
                <a:solidFill>
                  <a:srgbClr val="C00000"/>
                </a:solidFill>
              </a:rPr>
              <a:t>ze docente </a:t>
            </a:r>
            <a:r>
              <a:rPr lang="cs-CZ" sz="2800" i="1" dirty="0" err="1" smtClean="0">
                <a:solidFill>
                  <a:srgbClr val="C00000"/>
                </a:solidFill>
              </a:rPr>
              <a:t>is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supertof</a:t>
            </a:r>
            <a:r>
              <a:rPr lang="cs-CZ" sz="2800" i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cs-CZ" sz="2800" i="1" dirty="0" err="1" smtClean="0">
                <a:solidFill>
                  <a:srgbClr val="C00000"/>
                </a:solidFill>
              </a:rPr>
              <a:t>Mijn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ouders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zijn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niet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te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streng</a:t>
            </a:r>
            <a:r>
              <a:rPr lang="cs-CZ" sz="2800" i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endParaRPr lang="cs-CZ" dirty="0"/>
          </a:p>
          <a:p>
            <a:r>
              <a:rPr lang="cs-CZ" b="1" dirty="0" smtClean="0"/>
              <a:t>ONBEPAALD</a:t>
            </a:r>
            <a:r>
              <a:rPr lang="cs-CZ" dirty="0"/>
              <a:t>: </a:t>
            </a:r>
            <a:r>
              <a:rPr lang="cs-CZ" i="1" dirty="0">
                <a:solidFill>
                  <a:srgbClr val="FF0000"/>
                </a:solidFill>
              </a:rPr>
              <a:t>EEN/ Ø, </a:t>
            </a:r>
            <a:r>
              <a:rPr lang="cs-CZ" dirty="0"/>
              <a:t>zájmena tázací a neurčitá  </a:t>
            </a:r>
            <a:r>
              <a:rPr lang="cs-CZ" dirty="0" smtClean="0"/>
              <a:t>(</a:t>
            </a:r>
            <a:r>
              <a:rPr lang="en-US" i="1" dirty="0" err="1">
                <a:solidFill>
                  <a:srgbClr val="FF0000"/>
                </a:solidFill>
              </a:rPr>
              <a:t>w</a:t>
            </a:r>
            <a:r>
              <a:rPr lang="cs-CZ" i="1" dirty="0" err="1" smtClean="0">
                <a:solidFill>
                  <a:srgbClr val="FF0000"/>
                </a:solidFill>
              </a:rPr>
              <a:t>elk</a:t>
            </a:r>
            <a:r>
              <a:rPr lang="cs-CZ" i="1" dirty="0" smtClean="0">
                <a:solidFill>
                  <a:srgbClr val="FF0000"/>
                </a:solidFill>
              </a:rPr>
              <a:t>/e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enkel</a:t>
            </a:r>
            <a:r>
              <a:rPr lang="cs-CZ" i="1" dirty="0">
                <a:solidFill>
                  <a:srgbClr val="FF0000"/>
                </a:solidFill>
              </a:rPr>
              <a:t>(e</a:t>
            </a:r>
            <a:r>
              <a:rPr lang="cs-CZ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ieder</a:t>
            </a:r>
            <a:r>
              <a:rPr lang="cs-CZ" dirty="0" smtClean="0"/>
              <a:t>…)</a:t>
            </a:r>
          </a:p>
          <a:p>
            <a:pPr lvl="1"/>
            <a:endParaRPr lang="cs-CZ" dirty="0"/>
          </a:p>
          <a:p>
            <a:pPr lvl="1"/>
            <a:r>
              <a:rPr lang="cs-CZ" sz="2800" i="1" dirty="0" smtClean="0">
                <a:solidFill>
                  <a:srgbClr val="C00000"/>
                </a:solidFill>
              </a:rPr>
              <a:t>Er </a:t>
            </a:r>
            <a:r>
              <a:rPr lang="cs-CZ" sz="2800" i="1" dirty="0" err="1" smtClean="0">
                <a:solidFill>
                  <a:srgbClr val="C00000"/>
                </a:solidFill>
              </a:rPr>
              <a:t>ligt</a:t>
            </a:r>
            <a:r>
              <a:rPr lang="cs-CZ" sz="2800" i="1" dirty="0" smtClean="0">
                <a:solidFill>
                  <a:srgbClr val="C00000"/>
                </a:solidFill>
              </a:rPr>
              <a:t> Ø </a:t>
            </a:r>
            <a:r>
              <a:rPr lang="cs-CZ" sz="2800" i="1" dirty="0" err="1" smtClean="0">
                <a:solidFill>
                  <a:srgbClr val="C00000"/>
                </a:solidFill>
              </a:rPr>
              <a:t>sneeuw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smtClean="0">
                <a:solidFill>
                  <a:srgbClr val="C00000"/>
                </a:solidFill>
              </a:rPr>
              <a:t>overal. </a:t>
            </a:r>
          </a:p>
          <a:p>
            <a:pPr lvl="1"/>
            <a:r>
              <a:rPr lang="cs-CZ" sz="2800" i="1" dirty="0" err="1" smtClean="0">
                <a:solidFill>
                  <a:srgbClr val="C00000"/>
                </a:solidFill>
              </a:rPr>
              <a:t>Welke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vakken</a:t>
            </a:r>
            <a:r>
              <a:rPr lang="cs-CZ" sz="2800" i="1" dirty="0" smtClean="0">
                <a:solidFill>
                  <a:srgbClr val="C00000"/>
                </a:solidFill>
              </a:rPr>
              <a:t> </a:t>
            </a:r>
            <a:r>
              <a:rPr lang="cs-CZ" sz="2800" i="1" dirty="0" err="1" smtClean="0">
                <a:solidFill>
                  <a:srgbClr val="C00000"/>
                </a:solidFill>
              </a:rPr>
              <a:t>volg</a:t>
            </a:r>
            <a:r>
              <a:rPr lang="cs-CZ" sz="2800" i="1" dirty="0" smtClean="0">
                <a:solidFill>
                  <a:srgbClr val="C00000"/>
                </a:solidFill>
              </a:rPr>
              <a:t> je? </a:t>
            </a:r>
            <a:endParaRPr lang="cs-CZ" sz="2800" i="1" dirty="0">
              <a:solidFill>
                <a:srgbClr val="C00000"/>
              </a:solidFill>
            </a:endParaRPr>
          </a:p>
          <a:p>
            <a:endParaRPr lang="en-GB" sz="2000" dirty="0"/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B050"/>
                </a:solidFill>
              </a:rPr>
              <a:t>					Jak je to v ČJ?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4" name="Obrázek 3" descr="Download Thought Thinking Emoji Free HQ Image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83" y="4822017"/>
            <a:ext cx="1645691" cy="16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				</a:t>
            </a:r>
            <a:r>
              <a:rPr lang="cs-CZ" sz="5400" b="1" dirty="0" smtClean="0">
                <a:latin typeface="+mn-lt"/>
              </a:rPr>
              <a:t>NL   x CZ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2" y="1343892"/>
            <a:ext cx="12288982" cy="5403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CZ &gt; </a:t>
            </a:r>
            <a:r>
              <a:rPr lang="en-US" dirty="0" err="1" smtClean="0"/>
              <a:t>kategorie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cs-CZ" dirty="0" smtClean="0"/>
              <a:t>č</a:t>
            </a:r>
            <a:r>
              <a:rPr lang="en-US" dirty="0" err="1" smtClean="0"/>
              <a:t>enosti</a:t>
            </a:r>
            <a:r>
              <a:rPr lang="cs-CZ" dirty="0"/>
              <a:t> </a:t>
            </a:r>
            <a:r>
              <a:rPr lang="cs-CZ" dirty="0" smtClean="0"/>
              <a:t>se projeví např. ve </a:t>
            </a:r>
            <a:r>
              <a:rPr lang="cs-CZ" b="1" dirty="0" smtClean="0"/>
              <a:t>slovosledu </a:t>
            </a:r>
            <a:r>
              <a:rPr lang="cs-CZ" dirty="0"/>
              <a:t>(novost x </a:t>
            </a:r>
            <a:r>
              <a:rPr lang="cs-CZ" dirty="0" err="1"/>
              <a:t>zapojenost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>
                <a:solidFill>
                  <a:srgbClr val="C00000"/>
                </a:solidFill>
              </a:rPr>
              <a:t>	</a:t>
            </a:r>
            <a:r>
              <a:rPr lang="cs-CZ" i="1" dirty="0" smtClean="0">
                <a:solidFill>
                  <a:srgbClr val="C00000"/>
                </a:solidFill>
              </a:rPr>
              <a:t>Přišla </a:t>
            </a:r>
            <a:r>
              <a:rPr lang="cs-CZ" i="1" dirty="0">
                <a:solidFill>
                  <a:srgbClr val="C00000"/>
                </a:solidFill>
              </a:rPr>
              <a:t>hezká dívka. </a:t>
            </a:r>
            <a:r>
              <a:rPr lang="en-US" i="1" dirty="0">
                <a:solidFill>
                  <a:srgbClr val="C00000"/>
                </a:solidFill>
              </a:rPr>
              <a:t>    		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cs-CZ" i="1" dirty="0" smtClean="0">
                <a:solidFill>
                  <a:srgbClr val="C00000"/>
                </a:solidFill>
              </a:rPr>
              <a:t>  </a:t>
            </a:r>
            <a:r>
              <a:rPr lang="cs-CZ" i="1" dirty="0">
                <a:solidFill>
                  <a:srgbClr val="C00000"/>
                </a:solidFill>
              </a:rPr>
              <a:t>Hezká dívka se zasmála. </a:t>
            </a: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Er</a:t>
            </a:r>
            <a:r>
              <a:rPr lang="en-US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kwam</a:t>
            </a:r>
            <a:r>
              <a:rPr lang="en-US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een</a:t>
            </a:r>
            <a:r>
              <a:rPr lang="en-US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mooi</a:t>
            </a:r>
            <a:r>
              <a:rPr lang="en-US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meisje</a:t>
            </a:r>
            <a:r>
              <a:rPr lang="en-US" b="1" dirty="0" smtClean="0">
                <a:sym typeface="Wingdings" panose="05000000000000000000" pitchFamily="2" charset="2"/>
              </a:rPr>
              <a:t>.   </a:t>
            </a:r>
            <a:r>
              <a:rPr lang="en-US" dirty="0" smtClean="0">
                <a:sym typeface="Wingdings" panose="05000000000000000000" pitchFamily="2" charset="2"/>
              </a:rPr>
              <a:t>	X   </a:t>
            </a:r>
            <a:r>
              <a:rPr lang="en-US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Het </a:t>
            </a:r>
            <a:r>
              <a:rPr lang="en-US" b="1" i="1" u="sng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mooi</a:t>
            </a:r>
            <a:r>
              <a:rPr lang="en-US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meisje</a:t>
            </a:r>
            <a:r>
              <a:rPr lang="en-US" b="1" i="1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glimlachte</a:t>
            </a:r>
            <a:r>
              <a:rPr lang="en-US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err="1" smtClean="0"/>
              <a:t>jiné</a:t>
            </a:r>
            <a:r>
              <a:rPr lang="en-GB" b="1" dirty="0" smtClean="0"/>
              <a:t> </a:t>
            </a:r>
            <a:r>
              <a:rPr lang="cs-CZ" b="1" dirty="0"/>
              <a:t>prostředky: </a:t>
            </a:r>
            <a:r>
              <a:rPr lang="cs-CZ" i="1" dirty="0">
                <a:solidFill>
                  <a:srgbClr val="FF0000"/>
                </a:solidFill>
              </a:rPr>
              <a:t>jeden, nějaký, ten</a:t>
            </a:r>
            <a:r>
              <a:rPr lang="cs-CZ" i="1" dirty="0" smtClean="0">
                <a:solidFill>
                  <a:srgbClr val="FF0000"/>
                </a:solidFill>
              </a:rPr>
              <a:t>….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(</a:t>
            </a:r>
            <a:r>
              <a:rPr lang="cs-CZ" i="1" dirty="0" err="1">
                <a:solidFill>
                  <a:srgbClr val="C00000"/>
                </a:solidFill>
              </a:rPr>
              <a:t>nějaka</a:t>
            </a:r>
            <a:r>
              <a:rPr lang="cs-CZ" i="1" dirty="0">
                <a:solidFill>
                  <a:srgbClr val="C00000"/>
                </a:solidFill>
              </a:rPr>
              <a:t> hezká dívka  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ta hezká dívka</a:t>
            </a:r>
            <a:r>
              <a:rPr lang="cs-CZ" i="1" dirty="0" smtClean="0">
                <a:solidFill>
                  <a:srgbClr val="FF0000"/>
                </a:solidFill>
              </a:rPr>
              <a:t>) 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olidFill>
                  <a:srgbClr val="0070C0"/>
                </a:solidFill>
              </a:rPr>
              <a:t>přeložte</a:t>
            </a:r>
            <a:r>
              <a:rPr lang="cs-CZ" b="1" dirty="0" smtClean="0"/>
              <a:t>:  	</a:t>
            </a:r>
            <a:r>
              <a:rPr lang="nl-NL" i="1" dirty="0" smtClean="0"/>
              <a:t>Een </a:t>
            </a:r>
            <a:r>
              <a:rPr lang="nl-NL" i="1" dirty="0"/>
              <a:t>man heeft het boek </a:t>
            </a:r>
            <a:r>
              <a:rPr lang="nl-NL" i="1" dirty="0" smtClean="0"/>
              <a:t>meegenomen</a:t>
            </a:r>
            <a:r>
              <a:rPr lang="cs-CZ" i="1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			</a:t>
            </a:r>
            <a:r>
              <a:rPr lang="nl-NL" i="1" dirty="0" smtClean="0"/>
              <a:t>De </a:t>
            </a:r>
            <a:r>
              <a:rPr lang="nl-NL" i="1" dirty="0"/>
              <a:t>man heeft een boek meegenomen</a:t>
            </a:r>
            <a:endParaRPr lang="cs-CZ" i="1" dirty="0">
              <a:solidFill>
                <a:srgbClr val="C00000"/>
              </a:solidFill>
            </a:endParaRPr>
          </a:p>
        </p:txBody>
      </p:sp>
      <p:pic>
        <p:nvPicPr>
          <p:cNvPr id="4" name="Obrázek 3" descr="Mysterious smile/ Záhadný úsmev | Nikon F4, Ilfor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80" y="2008907"/>
            <a:ext cx="2097942" cy="1399311"/>
          </a:xfrm>
          <a:prstGeom prst="rect">
            <a:avLst/>
          </a:prstGeom>
        </p:spPr>
      </p:pic>
      <p:pic>
        <p:nvPicPr>
          <p:cNvPr id="5" name="Obrázek 4" descr="Bezplatný obrázek: muzeum, dokument, &lt;strong&gt;kniha&lt;/strong&gt;, papír, tex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36" y="4994564"/>
            <a:ext cx="2213264" cy="14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7269"/>
            <a:ext cx="10515600" cy="83634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			SYSTÉM </a:t>
            </a:r>
            <a:r>
              <a:rPr lang="cs-CZ" b="1" dirty="0">
                <a:latin typeface="+mn-lt"/>
              </a:rPr>
              <a:t>ČLENŮ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154" y="4332988"/>
            <a:ext cx="11289996" cy="227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Syntaktická funkce: </a:t>
            </a:r>
            <a:r>
              <a:rPr lang="cs-CZ" b="1" dirty="0">
                <a:solidFill>
                  <a:srgbClr val="C00000"/>
                </a:solidFill>
              </a:rPr>
              <a:t>determinátor</a:t>
            </a:r>
            <a:endParaRPr lang="cs-CZ" dirty="0">
              <a:solidFill>
                <a:srgbClr val="C00000"/>
              </a:solidFill>
            </a:endParaRPr>
          </a:p>
          <a:p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dirty="0" smtClean="0"/>
              <a:t>POZOR NA RODÍL</a:t>
            </a:r>
            <a:r>
              <a:rPr lang="cs-CZ" b="1" dirty="0" smtClean="0"/>
              <a:t>:   </a:t>
            </a:r>
            <a:r>
              <a:rPr lang="cs-CZ" b="1" dirty="0" smtClean="0">
                <a:solidFill>
                  <a:srgbClr val="7030A0"/>
                </a:solidFill>
              </a:rPr>
              <a:t>NULOVÝ ČLEN </a:t>
            </a:r>
            <a:r>
              <a:rPr lang="cs-CZ" dirty="0" smtClean="0"/>
              <a:t>=  </a:t>
            </a:r>
            <a:r>
              <a:rPr lang="cs-CZ" b="1" dirty="0" smtClean="0"/>
              <a:t>Ø  </a:t>
            </a:r>
            <a:r>
              <a:rPr lang="cs-CZ" b="1" dirty="0" smtClean="0">
                <a:solidFill>
                  <a:srgbClr val="7030A0"/>
                </a:solidFill>
              </a:rPr>
              <a:t>(= GRAMATICKÁ FUNKCE 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b="1" dirty="0"/>
              <a:t>	</a:t>
            </a:r>
            <a:r>
              <a:rPr lang="cs-CZ" b="1" dirty="0" smtClean="0"/>
              <a:t>		 </a:t>
            </a:r>
            <a:r>
              <a:rPr lang="cs-CZ" b="1" dirty="0" smtClean="0">
                <a:solidFill>
                  <a:srgbClr val="0070C0"/>
                </a:solidFill>
              </a:rPr>
              <a:t>BEZČLENNOST  </a:t>
            </a:r>
            <a:r>
              <a:rPr lang="cs-CZ" dirty="0" smtClean="0"/>
              <a:t>=</a:t>
            </a:r>
            <a:r>
              <a:rPr lang="cs-CZ" b="1" dirty="0" smtClean="0"/>
              <a:t>   -   </a:t>
            </a:r>
            <a:r>
              <a:rPr lang="cs-CZ" b="1" dirty="0" smtClean="0">
                <a:solidFill>
                  <a:srgbClr val="0070C0"/>
                </a:solidFill>
              </a:rPr>
              <a:t>(člen chybí)</a:t>
            </a:r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46038"/>
              </p:ext>
            </p:extLst>
          </p:nvPr>
        </p:nvGraphicFramePr>
        <p:xfrm>
          <a:off x="369702" y="1003611"/>
          <a:ext cx="11586410" cy="297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87">
                  <a:extLst>
                    <a:ext uri="{9D8B030D-6E8A-4147-A177-3AD203B41FA5}">
                      <a16:colId xmlns:a16="http://schemas.microsoft.com/office/drawing/2014/main" val="4217097254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3736122496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31979602"/>
                    </a:ext>
                  </a:extLst>
                </a:gridCol>
                <a:gridCol w="2132032">
                  <a:extLst>
                    <a:ext uri="{9D8B030D-6E8A-4147-A177-3AD203B41FA5}">
                      <a16:colId xmlns:a16="http://schemas.microsoft.com/office/drawing/2014/main" val="4211590218"/>
                    </a:ext>
                  </a:extLst>
                </a:gridCol>
                <a:gridCol w="2317282">
                  <a:extLst>
                    <a:ext uri="{9D8B030D-6E8A-4147-A177-3AD203B41FA5}">
                      <a16:colId xmlns:a16="http://schemas.microsoft.com/office/drawing/2014/main" val="3594049270"/>
                    </a:ext>
                  </a:extLst>
                </a:gridCol>
              </a:tblGrid>
              <a:tr h="1317918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určenost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DE-WOORDEN SG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HET –WOORDEN</a:t>
                      </a:r>
                      <a:r>
                        <a:rPr lang="cs-CZ" sz="2400" baseline="0" dirty="0" smtClean="0">
                          <a:latin typeface="+mn-lt"/>
                        </a:rPr>
                        <a:t> SG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PLURAL</a:t>
                      </a:r>
                      <a:r>
                        <a:rPr lang="cs-CZ" sz="2400" baseline="0" dirty="0" smtClean="0">
                          <a:latin typeface="+mn-lt"/>
                        </a:rPr>
                        <a:t> POČITATELNÉ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NEPOČITATELNÉ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68181"/>
                  </a:ext>
                </a:extLst>
              </a:tr>
              <a:tr h="10517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NEURČITÝ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EEN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EEN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+mn-lt"/>
                        </a:rPr>
                        <a:t>Ø</a:t>
                      </a:r>
                    </a:p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+mn-lt"/>
                        </a:rPr>
                        <a:t>Ø</a:t>
                      </a:r>
                    </a:p>
                    <a:p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516755"/>
                  </a:ext>
                </a:extLst>
              </a:tr>
              <a:tr h="609338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URČITÝ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DE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HET 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DE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+mn-lt"/>
                        </a:rPr>
                        <a:t> DE</a:t>
                      </a:r>
                      <a:r>
                        <a:rPr lang="cs-CZ" sz="2400" baseline="0" dirty="0" smtClean="0">
                          <a:latin typeface="+mn-lt"/>
                        </a:rPr>
                        <a:t> / HET</a:t>
                      </a:r>
                      <a:endParaRPr lang="cs-CZ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2608"/>
                  </a:ext>
                </a:extLst>
              </a:tr>
            </a:tbl>
          </a:graphicData>
        </a:graphic>
      </p:graphicFrame>
      <p:pic>
        <p:nvPicPr>
          <p:cNvPr id="5" name="Obrázek 4" descr="&lt;strong&gt;Uitroepteken&lt;/strong&gt; Mark Waarschuwing · Gratis vectorafbeeld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81" y="5468929"/>
            <a:ext cx="1183103" cy="11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943" y="207026"/>
            <a:ext cx="2838691" cy="854074"/>
          </a:xfrm>
        </p:spPr>
        <p:txBody>
          <a:bodyPr/>
          <a:lstStyle/>
          <a:p>
            <a:r>
              <a:rPr lang="cs-CZ" b="1" dirty="0">
                <a:latin typeface="+mn-lt"/>
              </a:rPr>
              <a:t>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210" y="1105744"/>
            <a:ext cx="12102790" cy="5663046"/>
          </a:xfrm>
        </p:spPr>
        <p:txBody>
          <a:bodyPr>
            <a:normAutofit fontScale="92500" lnSpcReduction="20000"/>
          </a:bodyPr>
          <a:lstStyle/>
          <a:p>
            <a:r>
              <a:rPr lang="cs-CZ" sz="3500" dirty="0"/>
              <a:t>Nejde jen o opozici </a:t>
            </a:r>
            <a:r>
              <a:rPr lang="cs-CZ" sz="3500" b="1" dirty="0"/>
              <a:t>určitý</a:t>
            </a:r>
            <a:r>
              <a:rPr lang="cs-CZ" sz="3500" dirty="0"/>
              <a:t>  x </a:t>
            </a:r>
            <a:r>
              <a:rPr lang="cs-CZ" sz="3500" b="1" dirty="0"/>
              <a:t>neurčitý</a:t>
            </a:r>
            <a:r>
              <a:rPr lang="cs-CZ" sz="3500" dirty="0"/>
              <a:t> </a:t>
            </a:r>
            <a:r>
              <a:rPr lang="cs-CZ" sz="3500" dirty="0" smtClean="0"/>
              <a:t>  </a:t>
            </a:r>
            <a:endParaRPr lang="cs-CZ" sz="3500" dirty="0"/>
          </a:p>
          <a:p>
            <a:pPr marL="0" indent="0">
              <a:buNone/>
            </a:pPr>
            <a:endParaRPr lang="cs-CZ" sz="3000" dirty="0"/>
          </a:p>
          <a:p>
            <a:r>
              <a:rPr lang="cs-CZ" sz="3500" b="1" dirty="0"/>
              <a:t>členy</a:t>
            </a:r>
            <a:r>
              <a:rPr lang="cs-CZ" sz="3500" dirty="0"/>
              <a:t> </a:t>
            </a:r>
            <a:r>
              <a:rPr lang="cs-CZ" sz="3500" i="1" u="sng" dirty="0" err="1" smtClean="0">
                <a:solidFill>
                  <a:srgbClr val="C00000"/>
                </a:solidFill>
              </a:rPr>
              <a:t>een</a:t>
            </a:r>
            <a:r>
              <a:rPr lang="cs-CZ" sz="3500" i="1" dirty="0" smtClean="0"/>
              <a:t> x </a:t>
            </a:r>
            <a:r>
              <a:rPr lang="cs-CZ" sz="3500" i="1" u="sng" dirty="0">
                <a:solidFill>
                  <a:srgbClr val="C00000"/>
                </a:solidFill>
              </a:rPr>
              <a:t>de/</a:t>
            </a:r>
            <a:r>
              <a:rPr lang="cs-CZ" sz="3500" i="1" u="sng" dirty="0" err="1">
                <a:solidFill>
                  <a:srgbClr val="C00000"/>
                </a:solidFill>
              </a:rPr>
              <a:t>het</a:t>
            </a:r>
            <a:r>
              <a:rPr lang="cs-CZ" sz="3500" i="1" dirty="0"/>
              <a:t> </a:t>
            </a:r>
            <a:r>
              <a:rPr lang="cs-CZ" sz="3500" dirty="0" smtClean="0"/>
              <a:t>vyjadřují</a:t>
            </a:r>
            <a:r>
              <a:rPr lang="cs-CZ" sz="3500" i="1" dirty="0" smtClean="0"/>
              <a:t> </a:t>
            </a:r>
            <a:r>
              <a:rPr lang="cs-CZ" sz="3500" b="1" dirty="0" smtClean="0"/>
              <a:t>více </a:t>
            </a:r>
            <a:r>
              <a:rPr lang="cs-CZ" sz="3500" b="1" dirty="0"/>
              <a:t>druhů reference</a:t>
            </a:r>
            <a:r>
              <a:rPr lang="cs-CZ" sz="3000" b="1" dirty="0"/>
              <a:t> </a:t>
            </a:r>
            <a:r>
              <a:rPr lang="cs-CZ" sz="2600" dirty="0" smtClean="0"/>
              <a:t>(referují o jiné skutečnosti)</a:t>
            </a:r>
            <a:endParaRPr lang="cs-CZ" sz="3000" dirty="0"/>
          </a:p>
          <a:p>
            <a:endParaRPr lang="cs-CZ" sz="3000" dirty="0"/>
          </a:p>
          <a:p>
            <a:r>
              <a:rPr lang="cs-CZ" sz="3000" dirty="0"/>
              <a:t>Srovnej: 	</a:t>
            </a:r>
            <a:r>
              <a:rPr lang="cs-CZ" sz="3500" i="1" dirty="0" err="1">
                <a:solidFill>
                  <a:srgbClr val="C00000"/>
                </a:solidFill>
              </a:rPr>
              <a:t>Ik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wil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graag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b="1" i="1" u="sng" dirty="0" err="1">
                <a:solidFill>
                  <a:srgbClr val="C00000"/>
                </a:solidFill>
              </a:rPr>
              <a:t>een</a:t>
            </a:r>
            <a:r>
              <a:rPr lang="cs-CZ" sz="3500" i="1" u="sng" dirty="0">
                <a:solidFill>
                  <a:srgbClr val="C00000"/>
                </a:solidFill>
              </a:rPr>
              <a:t> </a:t>
            </a:r>
            <a:r>
              <a:rPr lang="cs-CZ" sz="3500" b="1" i="1" u="sng" dirty="0" err="1">
                <a:solidFill>
                  <a:srgbClr val="C00000"/>
                </a:solidFill>
              </a:rPr>
              <a:t>kind</a:t>
            </a:r>
            <a:r>
              <a:rPr lang="cs-CZ" sz="3500" i="1" u="sng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hebben</a:t>
            </a:r>
            <a:r>
              <a:rPr lang="cs-CZ" sz="3500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500" i="1" dirty="0">
                <a:solidFill>
                  <a:srgbClr val="C00000"/>
                </a:solidFill>
              </a:rPr>
              <a:t>		Er </a:t>
            </a:r>
            <a:r>
              <a:rPr lang="cs-CZ" sz="3500" i="1" dirty="0" err="1">
                <a:solidFill>
                  <a:srgbClr val="C00000"/>
                </a:solidFill>
              </a:rPr>
              <a:t>staat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b="1" i="1" u="sng" dirty="0" err="1">
                <a:solidFill>
                  <a:srgbClr val="C00000"/>
                </a:solidFill>
              </a:rPr>
              <a:t>een</a:t>
            </a:r>
            <a:r>
              <a:rPr lang="cs-CZ" sz="3500" b="1" i="1" u="sng" dirty="0">
                <a:solidFill>
                  <a:srgbClr val="C00000"/>
                </a:solidFill>
              </a:rPr>
              <a:t> </a:t>
            </a:r>
            <a:r>
              <a:rPr lang="cs-CZ" sz="3500" b="1" i="1" u="sng" dirty="0" err="1">
                <a:solidFill>
                  <a:srgbClr val="C00000"/>
                </a:solidFill>
              </a:rPr>
              <a:t>kind</a:t>
            </a:r>
            <a:r>
              <a:rPr lang="cs-CZ" sz="3500" b="1" i="1" u="sng" dirty="0">
                <a:solidFill>
                  <a:srgbClr val="C00000"/>
                </a:solidFill>
              </a:rPr>
              <a:t> </a:t>
            </a:r>
            <a:r>
              <a:rPr lang="cs-CZ" sz="3500" i="1" dirty="0">
                <a:solidFill>
                  <a:srgbClr val="C00000"/>
                </a:solidFill>
              </a:rPr>
              <a:t>in </a:t>
            </a:r>
            <a:r>
              <a:rPr lang="cs-CZ" sz="3500" i="1" dirty="0" err="1">
                <a:solidFill>
                  <a:srgbClr val="C00000"/>
                </a:solidFill>
              </a:rPr>
              <a:t>het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midden</a:t>
            </a:r>
            <a:r>
              <a:rPr lang="cs-CZ" sz="3500" i="1" dirty="0">
                <a:solidFill>
                  <a:srgbClr val="C00000"/>
                </a:solidFill>
              </a:rPr>
              <a:t> van de </a:t>
            </a:r>
            <a:r>
              <a:rPr lang="cs-CZ" sz="3500" i="1" dirty="0" err="1">
                <a:solidFill>
                  <a:srgbClr val="C00000"/>
                </a:solidFill>
              </a:rPr>
              <a:t>straat</a:t>
            </a:r>
            <a:r>
              <a:rPr lang="cs-CZ" sz="3500" i="1" dirty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r>
              <a:rPr lang="cs-CZ" sz="3500" i="1" dirty="0">
                <a:solidFill>
                  <a:srgbClr val="C00000"/>
                </a:solidFill>
              </a:rPr>
              <a:t>		</a:t>
            </a:r>
            <a:r>
              <a:rPr lang="cs-CZ" sz="3500" b="1" i="1" u="sng" dirty="0" err="1">
                <a:solidFill>
                  <a:srgbClr val="C00000"/>
                </a:solidFill>
              </a:rPr>
              <a:t>Een</a:t>
            </a:r>
            <a:r>
              <a:rPr lang="cs-CZ" sz="3500" b="1" i="1" u="sng" dirty="0">
                <a:solidFill>
                  <a:srgbClr val="C00000"/>
                </a:solidFill>
              </a:rPr>
              <a:t> </a:t>
            </a:r>
            <a:r>
              <a:rPr lang="cs-CZ" sz="3500" b="1" i="1" u="sng" dirty="0" err="1">
                <a:solidFill>
                  <a:srgbClr val="C00000"/>
                </a:solidFill>
              </a:rPr>
              <a:t>kind</a:t>
            </a:r>
            <a:r>
              <a:rPr lang="cs-CZ" sz="3500" b="1" i="1" u="sng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moet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regelmatig</a:t>
            </a:r>
            <a:r>
              <a:rPr lang="cs-CZ" sz="3500" i="1" dirty="0">
                <a:solidFill>
                  <a:srgbClr val="C00000"/>
                </a:solidFill>
              </a:rPr>
              <a:t> </a:t>
            </a:r>
            <a:r>
              <a:rPr lang="cs-CZ" sz="3500" i="1" dirty="0" err="1">
                <a:solidFill>
                  <a:srgbClr val="C00000"/>
                </a:solidFill>
              </a:rPr>
              <a:t>eten</a:t>
            </a:r>
            <a:r>
              <a:rPr lang="cs-CZ" sz="3500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cs-CZ" sz="3000" i="1" dirty="0">
              <a:solidFill>
                <a:srgbClr val="FF0000"/>
              </a:solidFill>
            </a:endParaRPr>
          </a:p>
          <a:p>
            <a:r>
              <a:rPr lang="cs-CZ" sz="3000" dirty="0"/>
              <a:t>Srovnej</a:t>
            </a:r>
            <a:r>
              <a:rPr lang="cs-CZ" sz="3000" i="1" dirty="0"/>
              <a:t>: </a:t>
            </a:r>
            <a:r>
              <a:rPr lang="cs-CZ" sz="3000" i="1" dirty="0">
                <a:solidFill>
                  <a:srgbClr val="FF0000"/>
                </a:solidFill>
              </a:rPr>
              <a:t>	</a:t>
            </a:r>
            <a:r>
              <a:rPr lang="cs-CZ" sz="3500" b="1" i="1" u="sng" dirty="0">
                <a:solidFill>
                  <a:srgbClr val="7030A0"/>
                </a:solidFill>
              </a:rPr>
              <a:t>De </a:t>
            </a:r>
            <a:r>
              <a:rPr lang="cs-CZ" sz="3500" b="1" i="1" u="sng" dirty="0" err="1">
                <a:solidFill>
                  <a:srgbClr val="7030A0"/>
                </a:solidFill>
              </a:rPr>
              <a:t>vrouw</a:t>
            </a:r>
            <a:r>
              <a:rPr lang="cs-CZ" sz="3500" b="1" i="1" u="sng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aan</a:t>
            </a:r>
            <a:r>
              <a:rPr lang="cs-CZ" sz="3500" i="1" dirty="0">
                <a:solidFill>
                  <a:srgbClr val="7030A0"/>
                </a:solidFill>
              </a:rPr>
              <a:t> de </a:t>
            </a:r>
            <a:r>
              <a:rPr lang="cs-CZ" sz="3500" i="1" dirty="0" err="1">
                <a:solidFill>
                  <a:srgbClr val="7030A0"/>
                </a:solidFill>
              </a:rPr>
              <a:t>deur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wil</a:t>
            </a:r>
            <a:r>
              <a:rPr lang="cs-CZ" sz="3500" i="1" dirty="0">
                <a:solidFill>
                  <a:srgbClr val="7030A0"/>
                </a:solidFill>
              </a:rPr>
              <a:t> met je </a:t>
            </a:r>
            <a:r>
              <a:rPr lang="cs-CZ" sz="3500" i="1" dirty="0" err="1">
                <a:solidFill>
                  <a:srgbClr val="7030A0"/>
                </a:solidFill>
              </a:rPr>
              <a:t>praten</a:t>
            </a:r>
            <a:r>
              <a:rPr lang="cs-CZ" sz="35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3500" i="1" dirty="0">
                <a:solidFill>
                  <a:srgbClr val="7030A0"/>
                </a:solidFill>
              </a:rPr>
              <a:t>		</a:t>
            </a:r>
            <a:r>
              <a:rPr lang="cs-CZ" sz="3500" b="1" i="1" u="sng" dirty="0">
                <a:solidFill>
                  <a:srgbClr val="7030A0"/>
                </a:solidFill>
              </a:rPr>
              <a:t>De </a:t>
            </a:r>
            <a:r>
              <a:rPr lang="cs-CZ" sz="3500" b="1" i="1" u="sng" dirty="0" err="1">
                <a:solidFill>
                  <a:srgbClr val="7030A0"/>
                </a:solidFill>
              </a:rPr>
              <a:t>vrouw</a:t>
            </a:r>
            <a:r>
              <a:rPr lang="cs-CZ" sz="3500" b="1" i="1" u="sng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moet</a:t>
            </a:r>
            <a:r>
              <a:rPr lang="cs-CZ" sz="3500" i="1" dirty="0">
                <a:solidFill>
                  <a:srgbClr val="7030A0"/>
                </a:solidFill>
              </a:rPr>
              <a:t> maar </a:t>
            </a:r>
            <a:r>
              <a:rPr lang="cs-CZ" sz="3500" i="1" dirty="0" err="1">
                <a:solidFill>
                  <a:srgbClr val="7030A0"/>
                </a:solidFill>
              </a:rPr>
              <a:t>thuisblijven</a:t>
            </a:r>
            <a:r>
              <a:rPr lang="cs-CZ" sz="3500" i="1" dirty="0">
                <a:solidFill>
                  <a:srgbClr val="7030A0"/>
                </a:solidFill>
              </a:rPr>
              <a:t> en </a:t>
            </a:r>
            <a:r>
              <a:rPr lang="cs-CZ" sz="3500" i="1" dirty="0" err="1">
                <a:solidFill>
                  <a:srgbClr val="7030A0"/>
                </a:solidFill>
              </a:rPr>
              <a:t>voor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kinderen</a:t>
            </a:r>
            <a:r>
              <a:rPr lang="cs-CZ" sz="3500" i="1" dirty="0">
                <a:solidFill>
                  <a:srgbClr val="7030A0"/>
                </a:solidFill>
              </a:rPr>
              <a:t> </a:t>
            </a:r>
            <a:r>
              <a:rPr lang="cs-CZ" sz="3500" i="1" dirty="0" err="1">
                <a:solidFill>
                  <a:srgbClr val="7030A0"/>
                </a:solidFill>
              </a:rPr>
              <a:t>zorgen</a:t>
            </a:r>
            <a:r>
              <a:rPr lang="cs-CZ" sz="3500" i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/>
              <a:t>Reference</a:t>
            </a:r>
            <a:r>
              <a:rPr lang="en-US" b="1" dirty="0" smtClean="0"/>
              <a:t> </a:t>
            </a:r>
            <a:r>
              <a:rPr lang="en-US" b="1" dirty="0" err="1" smtClean="0"/>
              <a:t>odka</a:t>
            </a:r>
            <a:r>
              <a:rPr lang="cs-CZ" b="1" dirty="0" smtClean="0"/>
              <a:t>zuje na jinou mimojazykovou skutečnost!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&lt;strong&gt;Uitroepteken&lt;/strong&gt; Mark Waarschuwing · Gratis vectorafbeeld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74" y="792163"/>
            <a:ext cx="1183103" cy="11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107" y="186706"/>
            <a:ext cx="7056863" cy="102877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/>
              <a:t>ZÁKLADNÍ DRUHY 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571" y="1483112"/>
            <a:ext cx="11764536" cy="524107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cs-CZ" sz="3200" dirty="0"/>
              <a:t>REFERENCE </a:t>
            </a:r>
            <a:r>
              <a:rPr lang="cs-CZ" sz="3200" u="sng" dirty="0"/>
              <a:t>GENERICKÁ</a:t>
            </a:r>
            <a:r>
              <a:rPr lang="cs-CZ" sz="3200" dirty="0"/>
              <a:t>  (</a:t>
            </a:r>
            <a:r>
              <a:rPr lang="cs-CZ" sz="3200" b="1" dirty="0"/>
              <a:t>GENERIEK + CATEGORIAAL</a:t>
            </a:r>
            <a:r>
              <a:rPr lang="cs-CZ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cs-CZ" sz="3200" dirty="0"/>
          </a:p>
          <a:p>
            <a:pPr marL="571500" indent="-571500">
              <a:buFont typeface="+mj-lt"/>
              <a:buAutoNum type="arabicPeriod"/>
            </a:pPr>
            <a:r>
              <a:rPr lang="cs-CZ" sz="3200" dirty="0"/>
              <a:t>REFERENCE </a:t>
            </a:r>
            <a:r>
              <a:rPr lang="cs-CZ" sz="3200" u="sng" dirty="0"/>
              <a:t>NEGENERICKÁ</a:t>
            </a:r>
            <a:r>
              <a:rPr lang="cs-CZ" sz="3200" dirty="0"/>
              <a:t> (</a:t>
            </a:r>
            <a:r>
              <a:rPr lang="cs-CZ" sz="3200" b="1" dirty="0"/>
              <a:t>SINGULATIEF</a:t>
            </a:r>
            <a:r>
              <a:rPr lang="cs-CZ" sz="3200" dirty="0"/>
              <a:t>)</a:t>
            </a:r>
          </a:p>
          <a:p>
            <a:pPr marL="0" indent="0">
              <a:buNone/>
            </a:pPr>
            <a:endParaRPr lang="cs-CZ" sz="3200" dirty="0"/>
          </a:p>
          <a:p>
            <a:pPr marL="971550" lvl="1" indent="-514350">
              <a:buFont typeface="+mj-lt"/>
              <a:buAutoNum type="alphaLcParenR"/>
            </a:pPr>
            <a:r>
              <a:rPr lang="cs-CZ" sz="3200" u="sng" dirty="0"/>
              <a:t>URČITÁ</a:t>
            </a:r>
            <a:r>
              <a:rPr lang="cs-CZ" sz="3200" dirty="0"/>
              <a:t> (</a:t>
            </a:r>
            <a:r>
              <a:rPr lang="cs-CZ" sz="3200" b="1" dirty="0"/>
              <a:t>BEPAALD</a:t>
            </a:r>
            <a:r>
              <a:rPr lang="cs-CZ" sz="3200" dirty="0"/>
              <a:t>): </a:t>
            </a:r>
            <a:r>
              <a:rPr lang="cs-CZ" sz="3200" b="1" i="1" dirty="0">
                <a:solidFill>
                  <a:srgbClr val="C00000"/>
                </a:solidFill>
              </a:rPr>
              <a:t>de/</a:t>
            </a:r>
            <a:r>
              <a:rPr lang="cs-CZ" sz="3200" b="1" i="1" dirty="0" err="1">
                <a:solidFill>
                  <a:srgbClr val="C00000"/>
                </a:solidFill>
              </a:rPr>
              <a:t>het</a:t>
            </a:r>
            <a:endParaRPr lang="cs-CZ" sz="3200" b="1" i="1" dirty="0">
              <a:solidFill>
                <a:srgbClr val="C00000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endParaRPr lang="cs-CZ" sz="3200" dirty="0"/>
          </a:p>
          <a:p>
            <a:pPr marL="971550" lvl="1" indent="-514350">
              <a:buFont typeface="+mj-lt"/>
              <a:buAutoNum type="alphaLcParenR"/>
            </a:pPr>
            <a:r>
              <a:rPr lang="cs-CZ" sz="3200" u="sng" dirty="0"/>
              <a:t>NEURČITÁ</a:t>
            </a:r>
            <a:r>
              <a:rPr lang="cs-CZ" sz="3200" dirty="0"/>
              <a:t> </a:t>
            </a:r>
            <a:r>
              <a:rPr lang="cs-CZ" sz="3200" u="sng" dirty="0"/>
              <a:t>SPECIFICKÁ</a:t>
            </a:r>
            <a:r>
              <a:rPr lang="cs-CZ" sz="3200" dirty="0"/>
              <a:t> (</a:t>
            </a:r>
            <a:r>
              <a:rPr lang="cs-CZ" sz="3200" b="1" dirty="0"/>
              <a:t>ONBEPAALD</a:t>
            </a:r>
            <a:r>
              <a:rPr lang="cs-CZ" sz="3200" dirty="0"/>
              <a:t> </a:t>
            </a:r>
            <a:r>
              <a:rPr lang="cs-CZ" sz="3200" b="1" dirty="0"/>
              <a:t>SPECIFIEK</a:t>
            </a:r>
            <a:r>
              <a:rPr lang="cs-CZ" sz="3200" dirty="0"/>
              <a:t>): </a:t>
            </a:r>
            <a:r>
              <a:rPr lang="cs-CZ" sz="3200" b="1" dirty="0" err="1">
                <a:solidFill>
                  <a:srgbClr val="C00000"/>
                </a:solidFill>
              </a:rPr>
              <a:t>een</a:t>
            </a:r>
            <a:r>
              <a:rPr lang="cs-CZ" sz="3200" b="1" dirty="0">
                <a:solidFill>
                  <a:srgbClr val="C00000"/>
                </a:solidFill>
              </a:rPr>
              <a:t>/Ø</a:t>
            </a:r>
          </a:p>
          <a:p>
            <a:pPr marL="971550" lvl="1" indent="-514350">
              <a:buFont typeface="+mj-lt"/>
              <a:buAutoNum type="alphaLcParenR"/>
            </a:pPr>
            <a:endParaRPr lang="cs-CZ" sz="3200" dirty="0"/>
          </a:p>
          <a:p>
            <a:pPr marL="971550" lvl="1" indent="-514350">
              <a:buFont typeface="+mj-lt"/>
              <a:buAutoNum type="alphaLcParenR"/>
            </a:pPr>
            <a:r>
              <a:rPr lang="cs-CZ" sz="3200" u="sng" dirty="0"/>
              <a:t>NEURČITÁ</a:t>
            </a:r>
            <a:r>
              <a:rPr lang="cs-CZ" sz="3200" dirty="0"/>
              <a:t> </a:t>
            </a:r>
            <a:r>
              <a:rPr lang="cs-CZ" sz="3200" u="sng" dirty="0" smtClean="0"/>
              <a:t>NESPECIFICKÁ</a:t>
            </a:r>
            <a:r>
              <a:rPr lang="cs-CZ" sz="3200" dirty="0" smtClean="0"/>
              <a:t> </a:t>
            </a:r>
            <a:r>
              <a:rPr lang="cs-CZ" sz="3200" dirty="0"/>
              <a:t>(</a:t>
            </a:r>
            <a:r>
              <a:rPr lang="cs-CZ" sz="3200" b="1" dirty="0"/>
              <a:t>ONBEPAALD</a:t>
            </a:r>
            <a:r>
              <a:rPr lang="cs-CZ" sz="3200" dirty="0"/>
              <a:t> </a:t>
            </a:r>
            <a:r>
              <a:rPr lang="cs-CZ" sz="3200" b="1" dirty="0"/>
              <a:t>NIET-SPECIFIEK</a:t>
            </a:r>
            <a:r>
              <a:rPr lang="cs-CZ" sz="3200" dirty="0"/>
              <a:t>) </a:t>
            </a:r>
            <a:r>
              <a:rPr lang="cs-CZ" sz="3200" b="1" i="1" dirty="0" err="1" smtClean="0">
                <a:solidFill>
                  <a:srgbClr val="C00000"/>
                </a:solidFill>
              </a:rPr>
              <a:t>een</a:t>
            </a:r>
            <a:r>
              <a:rPr lang="cs-CZ" sz="3200" b="1" i="1" dirty="0" smtClean="0">
                <a:solidFill>
                  <a:srgbClr val="C00000"/>
                </a:solidFill>
              </a:rPr>
              <a:t>/Ø</a:t>
            </a:r>
            <a:endParaRPr lang="cs-CZ" sz="3200" b="1" i="1" dirty="0">
              <a:solidFill>
                <a:srgbClr val="C00000"/>
              </a:solidFill>
            </a:endParaRPr>
          </a:p>
        </p:txBody>
      </p:sp>
      <p:pic>
        <p:nvPicPr>
          <p:cNvPr id="4" name="Obrázek 3" descr="School 19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20" y="186706"/>
            <a:ext cx="2313153" cy="31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941" y="1061100"/>
            <a:ext cx="10515600" cy="5629632"/>
          </a:xfrm>
        </p:spPr>
        <p:txBody>
          <a:bodyPr/>
          <a:lstStyle/>
          <a:p>
            <a:r>
              <a:rPr lang="cs-CZ" sz="3200" dirty="0">
                <a:solidFill>
                  <a:srgbClr val="7030A0"/>
                </a:solidFill>
              </a:rPr>
              <a:t>_____ </a:t>
            </a:r>
            <a:r>
              <a:rPr lang="cs-CZ" sz="3200" b="1" dirty="0">
                <a:solidFill>
                  <a:srgbClr val="7030A0"/>
                </a:solidFill>
              </a:rPr>
              <a:t>auto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is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als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een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wapen</a:t>
            </a:r>
            <a:r>
              <a:rPr lang="cs-CZ" sz="3200" dirty="0">
                <a:solidFill>
                  <a:srgbClr val="7030A0"/>
                </a:solidFill>
              </a:rPr>
              <a:t>, </a:t>
            </a:r>
            <a:r>
              <a:rPr lang="cs-CZ" sz="3200" dirty="0" err="1">
                <a:solidFill>
                  <a:srgbClr val="7030A0"/>
                </a:solidFill>
              </a:rPr>
              <a:t>het</a:t>
            </a:r>
            <a:r>
              <a:rPr lang="cs-CZ" sz="3200" dirty="0">
                <a:solidFill>
                  <a:srgbClr val="7030A0"/>
                </a:solidFill>
              </a:rPr>
              <a:t> kan je </a:t>
            </a:r>
            <a:r>
              <a:rPr lang="cs-CZ" sz="3200" dirty="0" err="1">
                <a:solidFill>
                  <a:srgbClr val="7030A0"/>
                </a:solidFill>
              </a:rPr>
              <a:t>leven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redden</a:t>
            </a:r>
            <a:r>
              <a:rPr lang="cs-CZ" sz="3200" dirty="0">
                <a:solidFill>
                  <a:srgbClr val="7030A0"/>
                </a:solidFill>
              </a:rPr>
              <a:t>, </a:t>
            </a:r>
            <a:r>
              <a:rPr lang="cs-CZ" sz="3200" dirty="0" err="1">
                <a:solidFill>
                  <a:srgbClr val="7030A0"/>
                </a:solidFill>
              </a:rPr>
              <a:t>het</a:t>
            </a:r>
            <a:r>
              <a:rPr lang="cs-CZ" sz="3200" dirty="0">
                <a:solidFill>
                  <a:srgbClr val="7030A0"/>
                </a:solidFill>
              </a:rPr>
              <a:t> kan </a:t>
            </a:r>
            <a:r>
              <a:rPr lang="cs-CZ" sz="3200" dirty="0" err="1">
                <a:solidFill>
                  <a:srgbClr val="7030A0"/>
                </a:solidFill>
              </a:rPr>
              <a:t>anderen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doden</a:t>
            </a:r>
            <a:r>
              <a:rPr lang="cs-CZ" sz="3200" dirty="0">
                <a:solidFill>
                  <a:srgbClr val="7030A0"/>
                </a:solidFill>
              </a:rPr>
              <a:t>. ___ </a:t>
            </a:r>
            <a:r>
              <a:rPr lang="cs-CZ" sz="3200" b="1" dirty="0">
                <a:solidFill>
                  <a:srgbClr val="7030A0"/>
                </a:solidFill>
              </a:rPr>
              <a:t>auto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is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zowel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een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vriend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als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vijand</a:t>
            </a:r>
            <a:r>
              <a:rPr lang="cs-CZ" sz="3200" dirty="0" smtClean="0">
                <a:solidFill>
                  <a:srgbClr val="7030A0"/>
                </a:solidFill>
              </a:rPr>
              <a:t>.</a:t>
            </a:r>
          </a:p>
          <a:p>
            <a:endParaRPr lang="cs-CZ" dirty="0"/>
          </a:p>
          <a:p>
            <a:r>
              <a:rPr lang="cs-CZ" sz="3200" dirty="0" err="1" smtClean="0">
                <a:solidFill>
                  <a:srgbClr val="C00000"/>
                </a:solidFill>
              </a:rPr>
              <a:t>Ik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wil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graag</a:t>
            </a:r>
            <a:r>
              <a:rPr lang="cs-CZ" sz="3200" dirty="0">
                <a:solidFill>
                  <a:srgbClr val="C00000"/>
                </a:solidFill>
              </a:rPr>
              <a:t> ____ </a:t>
            </a:r>
            <a:r>
              <a:rPr lang="cs-CZ" sz="3200" dirty="0" err="1">
                <a:solidFill>
                  <a:srgbClr val="C00000"/>
                </a:solidFill>
              </a:rPr>
              <a:t>nieuwe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auto</a:t>
            </a:r>
            <a:r>
              <a:rPr lang="cs-CZ" sz="3200" dirty="0">
                <a:solidFill>
                  <a:srgbClr val="C00000"/>
                </a:solidFill>
              </a:rPr>
              <a:t> kopen. </a:t>
            </a:r>
            <a:r>
              <a:rPr lang="cs-CZ" sz="3200" dirty="0" err="1">
                <a:solidFill>
                  <a:srgbClr val="C00000"/>
                </a:solidFill>
              </a:rPr>
              <a:t>Het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liefst</a:t>
            </a:r>
            <a:r>
              <a:rPr lang="cs-CZ" sz="3200" dirty="0">
                <a:solidFill>
                  <a:srgbClr val="C00000"/>
                </a:solidFill>
              </a:rPr>
              <a:t>  ____ </a:t>
            </a:r>
            <a:r>
              <a:rPr lang="cs-CZ" sz="3200" b="1" dirty="0">
                <a:solidFill>
                  <a:srgbClr val="C00000"/>
                </a:solidFill>
              </a:rPr>
              <a:t>auto</a:t>
            </a:r>
            <a:r>
              <a:rPr lang="cs-CZ" sz="3200" dirty="0">
                <a:solidFill>
                  <a:srgbClr val="C00000"/>
                </a:solidFill>
              </a:rPr>
              <a:t> met </a:t>
            </a:r>
            <a:r>
              <a:rPr lang="cs-CZ" sz="3200" dirty="0" err="1">
                <a:solidFill>
                  <a:srgbClr val="C00000"/>
                </a:solidFill>
              </a:rPr>
              <a:t>een</a:t>
            </a:r>
            <a:r>
              <a:rPr lang="cs-CZ" sz="3200" dirty="0">
                <a:solidFill>
                  <a:srgbClr val="C00000"/>
                </a:solidFill>
              </a:rPr>
              <a:t> open </a:t>
            </a:r>
            <a:r>
              <a:rPr lang="cs-CZ" sz="3200" dirty="0" err="1">
                <a:solidFill>
                  <a:srgbClr val="C00000"/>
                </a:solidFill>
              </a:rPr>
              <a:t>dak</a:t>
            </a:r>
            <a:r>
              <a:rPr lang="cs-CZ" sz="3200" dirty="0">
                <a:solidFill>
                  <a:srgbClr val="C00000"/>
                </a:solidFill>
              </a:rPr>
              <a:t>.</a:t>
            </a:r>
          </a:p>
          <a:p>
            <a:endParaRPr lang="cs-CZ" sz="3200" dirty="0" smtClean="0"/>
          </a:p>
          <a:p>
            <a:r>
              <a:rPr lang="cs-CZ" sz="3200" dirty="0" smtClean="0">
                <a:solidFill>
                  <a:srgbClr val="0070C0"/>
                </a:solidFill>
              </a:rPr>
              <a:t>De </a:t>
            </a:r>
            <a:r>
              <a:rPr lang="cs-CZ" sz="3200" dirty="0" err="1">
                <a:solidFill>
                  <a:srgbClr val="0070C0"/>
                </a:solidFill>
              </a:rPr>
              <a:t>buren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hebben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net</a:t>
            </a:r>
            <a:r>
              <a:rPr lang="cs-CZ" sz="3200" dirty="0">
                <a:solidFill>
                  <a:srgbClr val="0070C0"/>
                </a:solidFill>
              </a:rPr>
              <a:t> ____ </a:t>
            </a:r>
            <a:r>
              <a:rPr lang="cs-CZ" sz="3200" dirty="0" err="1">
                <a:solidFill>
                  <a:srgbClr val="0070C0"/>
                </a:solidFill>
              </a:rPr>
              <a:t>nieuwe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auto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gekocht</a:t>
            </a:r>
            <a:r>
              <a:rPr lang="cs-CZ" sz="3200" dirty="0">
                <a:solidFill>
                  <a:srgbClr val="0070C0"/>
                </a:solidFill>
              </a:rPr>
              <a:t>. _____ </a:t>
            </a:r>
            <a:r>
              <a:rPr lang="cs-CZ" sz="3200" b="1" dirty="0">
                <a:solidFill>
                  <a:srgbClr val="0070C0"/>
                </a:solidFill>
              </a:rPr>
              <a:t>auto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heeft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stoer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geluid</a:t>
            </a:r>
            <a:r>
              <a:rPr lang="cs-CZ" sz="3200" dirty="0">
                <a:solidFill>
                  <a:srgbClr val="0070C0"/>
                </a:solidFill>
              </a:rPr>
              <a:t> en </a:t>
            </a:r>
            <a:r>
              <a:rPr lang="cs-CZ" sz="3200" dirty="0" err="1">
                <a:solidFill>
                  <a:srgbClr val="0070C0"/>
                </a:solidFill>
              </a:rPr>
              <a:t>maakt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veel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lawai</a:t>
            </a:r>
            <a:r>
              <a:rPr lang="cs-CZ" sz="3200" dirty="0">
                <a:solidFill>
                  <a:srgbClr val="0070C0"/>
                </a:solidFill>
              </a:rPr>
              <a:t> in </a:t>
            </a:r>
            <a:r>
              <a:rPr lang="cs-CZ" sz="3200" dirty="0" err="1">
                <a:solidFill>
                  <a:srgbClr val="0070C0"/>
                </a:solidFill>
              </a:rPr>
              <a:t>onze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straat</a:t>
            </a:r>
            <a:r>
              <a:rPr lang="cs-CZ" sz="3200" dirty="0">
                <a:solidFill>
                  <a:srgbClr val="0070C0"/>
                </a:solidFill>
              </a:rPr>
              <a:t>. 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3943" y="207026"/>
            <a:ext cx="2838691" cy="8540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>
                <a:latin typeface="+mn-lt"/>
              </a:rPr>
              <a:t>REFERENCE</a:t>
            </a:r>
          </a:p>
        </p:txBody>
      </p:sp>
      <p:pic>
        <p:nvPicPr>
          <p:cNvPr id="5" name="Obrázek 4" descr="Fast Sport Car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" y="5285678"/>
            <a:ext cx="2705100" cy="1405054"/>
          </a:xfrm>
          <a:prstGeom prst="rect">
            <a:avLst/>
          </a:prstGeom>
        </p:spPr>
      </p:pic>
      <p:pic>
        <p:nvPicPr>
          <p:cNvPr id="6" name="Obrázek 5" descr="Fast Sport Car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5285678"/>
            <a:ext cx="2627041" cy="1405054"/>
          </a:xfrm>
          <a:prstGeom prst="rect">
            <a:avLst/>
          </a:prstGeom>
        </p:spPr>
      </p:pic>
      <p:pic>
        <p:nvPicPr>
          <p:cNvPr id="7" name="Obrázek 6" descr="Fast Sport Car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71" y="5285678"/>
            <a:ext cx="2709747" cy="14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8034"/>
            <a:ext cx="10515600" cy="78561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REFERENCE GENERICKÁ  </a:t>
            </a:r>
            <a:r>
              <a:rPr lang="cs-CZ" dirty="0">
                <a:latin typeface="+mn-lt"/>
              </a:rPr>
              <a:t>(</a:t>
            </a:r>
            <a:r>
              <a:rPr lang="cs-CZ" b="1" dirty="0">
                <a:latin typeface="+mn-lt"/>
              </a:rPr>
              <a:t>GENERIEK</a:t>
            </a:r>
            <a:r>
              <a:rPr lang="cs-CZ" dirty="0">
                <a:latin typeface="+mn-lt"/>
              </a:rPr>
              <a:t>)</a:t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4" y="1046922"/>
            <a:ext cx="11820699" cy="559857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Substantivum = </a:t>
            </a:r>
            <a:r>
              <a:rPr lang="cs-CZ" b="1" dirty="0"/>
              <a:t>člen třídy, zástupce druhu</a:t>
            </a:r>
          </a:p>
          <a:p>
            <a:r>
              <a:rPr lang="cs-CZ" dirty="0"/>
              <a:t>Informace obecně platná pro třídu/kategorii/druh</a:t>
            </a:r>
          </a:p>
          <a:p>
            <a:r>
              <a:rPr lang="en-GB" dirty="0"/>
              <a:t>Je </a:t>
            </a:r>
            <a:r>
              <a:rPr lang="en-GB" dirty="0" err="1"/>
              <a:t>několik</a:t>
            </a:r>
            <a:r>
              <a:rPr lang="en-GB" dirty="0"/>
              <a:t> </a:t>
            </a:r>
            <a:r>
              <a:rPr lang="en-GB" dirty="0" err="1"/>
              <a:t>možností</a:t>
            </a:r>
            <a:r>
              <a:rPr lang="en-GB" dirty="0"/>
              <a:t> </a:t>
            </a:r>
            <a:r>
              <a:rPr lang="en-GB" dirty="0" err="1"/>
              <a:t>vyjádření</a:t>
            </a:r>
            <a:r>
              <a:rPr lang="en-GB" dirty="0"/>
              <a:t>: </a:t>
            </a:r>
          </a:p>
          <a:p>
            <a:endParaRPr lang="en-GB" b="1" dirty="0"/>
          </a:p>
          <a:p>
            <a:pPr marL="514350" indent="-514350">
              <a:buAutoNum type="arabicPeriod"/>
            </a:pPr>
            <a:r>
              <a:rPr lang="en-GB" b="1" dirty="0"/>
              <a:t>e</a:t>
            </a:r>
            <a:r>
              <a:rPr lang="cs-CZ" b="1" dirty="0"/>
              <a:t>en</a:t>
            </a:r>
            <a:r>
              <a:rPr lang="en-GB" b="1" dirty="0"/>
              <a:t> </a:t>
            </a:r>
            <a:r>
              <a:rPr lang="cs-CZ" b="1" dirty="0"/>
              <a:t>+ sg</a:t>
            </a:r>
            <a:r>
              <a:rPr lang="en-GB" b="1" dirty="0"/>
              <a:t>.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cs-CZ" b="1" dirty="0"/>
              <a:t>Ø + nepoč.</a:t>
            </a:r>
            <a:r>
              <a:rPr lang="en-GB" b="1" dirty="0"/>
              <a:t> subst.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sz="2600" i="1" dirty="0" err="1">
                <a:solidFill>
                  <a:srgbClr val="FF0000"/>
                </a:solidFill>
              </a:rPr>
              <a:t>Een</a:t>
            </a:r>
            <a:r>
              <a:rPr lang="en-GB" sz="2600" i="1" dirty="0">
                <a:solidFill>
                  <a:srgbClr val="FF0000"/>
                </a:solidFill>
              </a:rPr>
              <a:t> zebra is </a:t>
            </a:r>
            <a:r>
              <a:rPr lang="en-GB" sz="2600" i="1" dirty="0" err="1" smtClean="0">
                <a:solidFill>
                  <a:srgbClr val="FF0000"/>
                </a:solidFill>
              </a:rPr>
              <a:t>ges</a:t>
            </a:r>
            <a:r>
              <a:rPr lang="cs-CZ" sz="2600" i="1" dirty="0" err="1" smtClean="0">
                <a:solidFill>
                  <a:srgbClr val="FF0000"/>
                </a:solidFill>
              </a:rPr>
              <a:t>tr</a:t>
            </a:r>
            <a:r>
              <a:rPr lang="en-GB" sz="2600" i="1" dirty="0" err="1" smtClean="0">
                <a:solidFill>
                  <a:srgbClr val="FF0000"/>
                </a:solidFill>
              </a:rPr>
              <a:t>eept</a:t>
            </a:r>
            <a:r>
              <a:rPr lang="en-GB" sz="2600" i="1" dirty="0">
                <a:solidFill>
                  <a:srgbClr val="FF0000"/>
                </a:solidFill>
              </a:rPr>
              <a:t>.      	</a:t>
            </a:r>
            <a:r>
              <a:rPr lang="en-GB" i="1" dirty="0"/>
              <a:t>Zebra </a:t>
            </a:r>
            <a:r>
              <a:rPr lang="en-GB" i="1" dirty="0" err="1"/>
              <a:t>má</a:t>
            </a:r>
            <a:r>
              <a:rPr lang="en-GB" i="1" dirty="0"/>
              <a:t> </a:t>
            </a:r>
            <a:r>
              <a:rPr lang="en-GB" i="1" dirty="0" err="1"/>
              <a:t>pruhy</a:t>
            </a:r>
            <a:r>
              <a:rPr lang="en-GB" i="1" dirty="0"/>
              <a:t>.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sz="2600" i="1" dirty="0">
                <a:solidFill>
                  <a:srgbClr val="FF0000"/>
                </a:solidFill>
              </a:rPr>
              <a:t>Water is </a:t>
            </a:r>
            <a:r>
              <a:rPr lang="en-GB" sz="2600" i="1" dirty="0" err="1">
                <a:solidFill>
                  <a:srgbClr val="FF0000"/>
                </a:solidFill>
              </a:rPr>
              <a:t>gezond</a:t>
            </a:r>
            <a:r>
              <a:rPr lang="en-GB" sz="2600" i="1" dirty="0">
                <a:solidFill>
                  <a:srgbClr val="FF0000"/>
                </a:solidFill>
              </a:rPr>
              <a:t>.		</a:t>
            </a:r>
            <a:r>
              <a:rPr lang="en-GB" i="1" dirty="0" err="1"/>
              <a:t>Voda</a:t>
            </a:r>
            <a:r>
              <a:rPr lang="en-GB" i="1" dirty="0"/>
              <a:t> je </a:t>
            </a:r>
            <a:r>
              <a:rPr lang="en-GB" i="1" dirty="0" err="1"/>
              <a:t>zdravá</a:t>
            </a:r>
            <a:r>
              <a:rPr lang="en-GB" i="1" dirty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cs-CZ" b="1" dirty="0" smtClean="0"/>
              <a:t>    Ø </a:t>
            </a:r>
            <a:r>
              <a:rPr lang="cs-CZ" b="1" dirty="0"/>
              <a:t>+ pl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	Zebra’s </a:t>
            </a:r>
            <a:r>
              <a:rPr lang="en-GB" i="1" dirty="0" err="1">
                <a:solidFill>
                  <a:srgbClr val="FF0000"/>
                </a:solidFill>
              </a:rPr>
              <a:t>zijn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ges</a:t>
            </a:r>
            <a:r>
              <a:rPr lang="cs-CZ" i="1" dirty="0" err="1" smtClean="0">
                <a:solidFill>
                  <a:srgbClr val="FF0000"/>
                </a:solidFill>
              </a:rPr>
              <a:t>tr</a:t>
            </a:r>
            <a:r>
              <a:rPr lang="en-GB" i="1" dirty="0" err="1" smtClean="0">
                <a:solidFill>
                  <a:srgbClr val="FF0000"/>
                </a:solidFill>
              </a:rPr>
              <a:t>eept</a:t>
            </a:r>
            <a:r>
              <a:rPr lang="en-GB" i="1" dirty="0">
                <a:solidFill>
                  <a:srgbClr val="FF0000"/>
                </a:solidFill>
              </a:rPr>
              <a:t>.      </a:t>
            </a:r>
            <a:r>
              <a:rPr lang="en-GB" i="1" dirty="0" err="1" smtClean="0"/>
              <a:t>Zebry</a:t>
            </a:r>
            <a:r>
              <a:rPr lang="en-GB" i="1" dirty="0" smtClean="0"/>
              <a:t>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pruhy</a:t>
            </a:r>
            <a:r>
              <a:rPr lang="en-GB" i="1" dirty="0"/>
              <a:t>. </a:t>
            </a:r>
          </a:p>
          <a:p>
            <a:pPr marL="0" indent="0">
              <a:buNone/>
            </a:pPr>
            <a:r>
              <a:rPr lang="en-GB" i="1" dirty="0"/>
              <a:t>	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3. </a:t>
            </a:r>
            <a:r>
              <a:rPr lang="cs-CZ" b="1" dirty="0" smtClean="0"/>
              <a:t>   </a:t>
            </a:r>
            <a:r>
              <a:rPr lang="en-GB" b="1" dirty="0" smtClean="0"/>
              <a:t>d</a:t>
            </a:r>
            <a:r>
              <a:rPr lang="cs-CZ" b="1" dirty="0"/>
              <a:t>e/het + sg</a:t>
            </a:r>
            <a:r>
              <a:rPr lang="en-GB" b="1" dirty="0"/>
              <a:t> </a:t>
            </a:r>
            <a:r>
              <a:rPr lang="en-GB" sz="2400" i="1" dirty="0"/>
              <a:t> (</a:t>
            </a:r>
            <a:r>
              <a:rPr lang="en-GB" sz="2400" i="1" dirty="0" err="1"/>
              <a:t>pozn</a:t>
            </a:r>
            <a:r>
              <a:rPr lang="en-GB" sz="2400" i="1" dirty="0"/>
              <a:t>. </a:t>
            </a:r>
            <a:r>
              <a:rPr lang="en-GB" sz="2400" i="1" dirty="0" err="1"/>
              <a:t>zde</a:t>
            </a:r>
            <a:r>
              <a:rPr lang="en-GB" sz="2400" i="1" dirty="0"/>
              <a:t> </a:t>
            </a:r>
            <a:r>
              <a:rPr lang="en-GB" sz="2400" i="1" dirty="0" err="1"/>
              <a:t>vybírám</a:t>
            </a:r>
            <a:r>
              <a:rPr lang="en-GB" sz="2400" i="1" dirty="0"/>
              <a:t> </a:t>
            </a:r>
            <a:r>
              <a:rPr lang="en-GB" sz="2400" i="1" dirty="0" err="1"/>
              <a:t>zástupce</a:t>
            </a:r>
            <a:r>
              <a:rPr lang="en-GB" sz="2400" i="1" dirty="0"/>
              <a:t> </a:t>
            </a:r>
            <a:r>
              <a:rPr lang="en-GB" sz="2400" i="1" dirty="0" err="1"/>
              <a:t>druhu</a:t>
            </a:r>
            <a:r>
              <a:rPr lang="en-GB" sz="2400" i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	De zebra is </a:t>
            </a:r>
            <a:r>
              <a:rPr lang="en-GB" i="1" dirty="0" err="1" smtClean="0">
                <a:solidFill>
                  <a:srgbClr val="FF0000"/>
                </a:solidFill>
              </a:rPr>
              <a:t>ges</a:t>
            </a:r>
            <a:r>
              <a:rPr lang="cs-CZ" i="1" dirty="0" err="1" smtClean="0">
                <a:solidFill>
                  <a:srgbClr val="FF0000"/>
                </a:solidFill>
              </a:rPr>
              <a:t>tr</a:t>
            </a:r>
            <a:r>
              <a:rPr lang="en-GB" i="1" dirty="0" err="1" smtClean="0">
                <a:solidFill>
                  <a:srgbClr val="FF0000"/>
                </a:solidFill>
              </a:rPr>
              <a:t>eept</a:t>
            </a:r>
            <a:r>
              <a:rPr lang="en-GB" i="1" dirty="0">
                <a:solidFill>
                  <a:srgbClr val="FF0000"/>
                </a:solidFill>
              </a:rPr>
              <a:t>.      	</a:t>
            </a:r>
            <a:r>
              <a:rPr lang="en-GB" i="1" dirty="0" err="1"/>
              <a:t>Zebry</a:t>
            </a:r>
            <a:r>
              <a:rPr lang="en-GB" i="1" dirty="0"/>
              <a:t> </a:t>
            </a:r>
            <a:r>
              <a:rPr lang="en-GB" i="1" dirty="0" err="1"/>
              <a:t>mají</a:t>
            </a:r>
            <a:r>
              <a:rPr lang="en-GB" i="1" dirty="0"/>
              <a:t> </a:t>
            </a:r>
            <a:r>
              <a:rPr lang="en-GB" i="1" dirty="0" err="1"/>
              <a:t>pruhy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b="1" i="1" dirty="0"/>
              <a:t>	</a:t>
            </a:r>
            <a:r>
              <a:rPr lang="en-GB" i="1" dirty="0">
                <a:solidFill>
                  <a:srgbClr val="FF0000"/>
                </a:solidFill>
              </a:rPr>
              <a:t>Het kind </a:t>
            </a:r>
            <a:r>
              <a:rPr lang="en-GB" i="1" dirty="0" err="1">
                <a:solidFill>
                  <a:srgbClr val="FF0000"/>
                </a:solidFill>
              </a:rPr>
              <a:t>moet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regelmatig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eten</a:t>
            </a:r>
            <a:r>
              <a:rPr lang="en-GB" i="1" dirty="0">
                <a:solidFill>
                  <a:srgbClr val="FF0000"/>
                </a:solidFill>
              </a:rPr>
              <a:t>. 	</a:t>
            </a:r>
            <a:r>
              <a:rPr lang="en-GB" i="1" dirty="0" err="1"/>
              <a:t>Dítě</a:t>
            </a:r>
            <a:r>
              <a:rPr lang="en-GB" i="1" dirty="0"/>
              <a:t> </a:t>
            </a:r>
            <a:r>
              <a:rPr lang="en-GB" i="1" dirty="0" err="1"/>
              <a:t>musí</a:t>
            </a:r>
            <a:r>
              <a:rPr lang="en-GB" i="1" dirty="0"/>
              <a:t> </a:t>
            </a:r>
            <a:r>
              <a:rPr lang="en-GB" i="1" dirty="0" err="1"/>
              <a:t>pravidelně</a:t>
            </a:r>
            <a:r>
              <a:rPr lang="en-GB" i="1" dirty="0"/>
              <a:t> </a:t>
            </a:r>
            <a:r>
              <a:rPr lang="en-GB" i="1" dirty="0" err="1"/>
              <a:t>jíst</a:t>
            </a:r>
            <a:r>
              <a:rPr lang="en-GB" i="1" dirty="0"/>
              <a:t>. 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Obrázek 3" descr="Mountain &lt;strong&gt;Zebra&lt;/strong&gt; in the Mopani | The mountain &lt;strong&gt;zebra&lt;/strong&gt; is 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21" y="1832533"/>
            <a:ext cx="3672679" cy="24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3868</TotalTime>
  <Words>4061</Words>
  <Application>Microsoft Office PowerPoint</Application>
  <PresentationFormat>Širokoúhlá obrazovka</PresentationFormat>
  <Paragraphs>425</Paragraphs>
  <Slides>21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Bahnschrift SemiBold</vt:lpstr>
      <vt:lpstr>Calibri</vt:lpstr>
      <vt:lpstr>Calibri Light</vt:lpstr>
      <vt:lpstr>Wingdings</vt:lpstr>
      <vt:lpstr>Office Theme</vt:lpstr>
      <vt:lpstr>      SUBSTANTIEF  &amp; LIDWOORD  - (ON)BEPAALDHEID / URČENOST  - REFERENTIE / REFERENCE </vt:lpstr>
      <vt:lpstr>Vraag: Is BEPAALD X ONBEPAALD HETZELFDE ALS REFERENTIE???</vt:lpstr>
      <vt:lpstr>URČENOST: BEPAALD x ONBEPAALD </vt:lpstr>
      <vt:lpstr>    NL   x CZ</vt:lpstr>
      <vt:lpstr>   SYSTÉM ČLENŮ</vt:lpstr>
      <vt:lpstr>REFERENCE</vt:lpstr>
      <vt:lpstr>ZÁKLADNÍ DRUHY REFERENCE</vt:lpstr>
      <vt:lpstr>REFERENCE</vt:lpstr>
      <vt:lpstr>REFERENCE GENERICKÁ  (GENERIEK) </vt:lpstr>
      <vt:lpstr>Více příkladů generické reference: </vt:lpstr>
      <vt:lpstr>NEGENERICKÁ REFERENCE </vt:lpstr>
      <vt:lpstr>Reference negenerická určitá = bepaald</vt:lpstr>
      <vt:lpstr>Reference určitá: možnosti určenosti</vt:lpstr>
      <vt:lpstr>Negenerická neurčitá: ONBEPAALD</vt:lpstr>
      <vt:lpstr>negenerická neurčitá: ONBEPAALD</vt:lpstr>
      <vt:lpstr>ONBEPAALD SPECIFIEK   x   NIET-SPECIFIEK</vt:lpstr>
      <vt:lpstr>HUISWERK: VERTAAL EN BEPAAL DE REFERENTIE:</vt:lpstr>
      <vt:lpstr>BEZČLENNOST /ZONDER LIDWOORD</vt:lpstr>
      <vt:lpstr>BEZČLENNOST</vt:lpstr>
      <vt:lpstr>BEZČLENNOST: PROPRIA</vt:lpstr>
      <vt:lpstr>OEFENING: gebruik van lidwoorden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I.  Substantief + lidwoord</dc:title>
  <dc:creator>Iva</dc:creator>
  <cp:lastModifiedBy>Rezková, Iva</cp:lastModifiedBy>
  <cp:revision>120</cp:revision>
  <dcterms:created xsi:type="dcterms:W3CDTF">2016-02-08T21:30:54Z</dcterms:created>
  <dcterms:modified xsi:type="dcterms:W3CDTF">2023-11-21T16:48:21Z</dcterms:modified>
</cp:coreProperties>
</file>