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86" r:id="rId4"/>
    <p:sldId id="288" r:id="rId5"/>
    <p:sldId id="287" r:id="rId6"/>
    <p:sldId id="289" r:id="rId7"/>
    <p:sldId id="283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Juliane Bonney | Mediatum" initials="JB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8" autoAdjust="0"/>
    <p:restoredTop sz="84576" autoAdjust="0"/>
  </p:normalViewPr>
  <p:slideViewPr>
    <p:cSldViewPr snapToGrid="0">
      <p:cViewPr varScale="1">
        <p:scale>
          <a:sx n="56" d="100"/>
          <a:sy n="56" d="100"/>
        </p:scale>
        <p:origin x="1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7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3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7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en-US" noProof="0" dirty="0"/>
            <a:t>CO2 neutrality by 2050 as common goal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4BD812BA-842F-41DE-BD59-7991DC3699DC}">
      <dgm:prSet/>
      <dgm:spPr/>
      <dgm:t>
        <a:bodyPr/>
        <a:lstStyle/>
        <a:p>
          <a:r>
            <a:rPr lang="en-US" noProof="0" dirty="0"/>
            <a:t>55% reduction by 2030 as stepstone goal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01B629BC-E913-4554-837B-CB38E26C625A}">
      <dgm:prSet/>
      <dgm:spPr/>
      <dgm:t>
        <a:bodyPr/>
        <a:lstStyle/>
        <a:p>
          <a:r>
            <a:rPr lang="en-US" noProof="0" dirty="0"/>
            <a:t>Some countries face specific challenges: Economic wealth, Industrial heritage, current energy mix, Covid19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F6133840-B6B1-4F50-A00C-679826F43AAF}">
      <dgm:prSet/>
      <dgm:spPr/>
      <dgm:t>
        <a:bodyPr/>
        <a:lstStyle/>
        <a:p>
          <a:r>
            <a:rPr lang="en-US" noProof="0" dirty="0"/>
            <a:t>Therefore, we offer a second track with 55% reduction by 2040 if combined with a feasible plan how to reach neutrality by 2050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st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bwärtstrend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ri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elbuch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en-US" noProof="0"/>
            <a:t>Specific common fund to help countries facing harder challenges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/>
        </a:p>
      </dgm:t>
    </dgm:pt>
    <dgm:pt modelId="{4BD812BA-842F-41DE-BD59-7991DC3699DC}">
      <dgm:prSet/>
      <dgm:spPr/>
      <dgm:t>
        <a:bodyPr/>
        <a:lstStyle/>
        <a:p>
          <a:r>
            <a:rPr lang="en-US" noProof="0"/>
            <a:t>More money reserved for economically weaker countries, coal regions, affected workers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/>
        </a:p>
      </dgm:t>
    </dgm:pt>
    <dgm:pt modelId="{01B629BC-E913-4554-837B-CB38E26C625A}">
      <dgm:prSet/>
      <dgm:spPr/>
      <dgm:t>
        <a:bodyPr/>
        <a:lstStyle/>
        <a:p>
          <a:r>
            <a:rPr lang="en-US" noProof="0"/>
            <a:t>Paid out for specific projects like building up renewables or establishing new industries in coal regions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/>
        </a:p>
      </dgm:t>
    </dgm:pt>
    <dgm:pt modelId="{F6133840-B6B1-4F50-A00C-679826F43AAF}">
      <dgm:prSet/>
      <dgm:spPr/>
      <dgm:t>
        <a:bodyPr/>
        <a:lstStyle/>
        <a:p>
          <a:r>
            <a:rPr lang="en-US" noProof="0"/>
            <a:t>Scope: Significantly higher than the current Just Transition Fund, around 0.2-0.4 GNI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arschwein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ldumschlag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ünzen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We agree on both the need to pursue ambitious goals and respect the specific challenges some countries face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/>
        </a:p>
      </dgm:t>
    </dgm:pt>
    <dgm:pt modelId="{4BD812BA-842F-41DE-BD59-7991DC3699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We agree on the need to have common funds to tackle common challenges and combining this with fiscal responsibility 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/>
        </a:p>
      </dgm:t>
    </dgm:pt>
    <dgm:pt modelId="{01B629BC-E913-4554-837B-CB38E26C62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/>
            <a:t>Cooperation, exchange and finding innovative solutions is the key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3" custLinFactNeighborY="-578"/>
      <dgm:spPr/>
    </dgm:pt>
    <dgm:pt modelId="{2D91354E-C985-42BB-9132-8E06AD7D3467}" type="pres">
      <dgm:prSet presAssocID="{AA34A224-AB40-43D0-A0C8-0CA0BD6B46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3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3"/>
      <dgm:spPr/>
    </dgm:pt>
    <dgm:pt modelId="{B1048B3E-3B7E-4410-9314-B5F715A5BF10}" type="pres">
      <dgm:prSet presAssocID="{4BD812BA-842F-41DE-BD59-7991DC3699D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3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3"/>
      <dgm:spPr/>
    </dgm:pt>
    <dgm:pt modelId="{C99DFB6E-151B-4885-9BA9-1CF3429E426C}" type="pres">
      <dgm:prSet presAssocID="{01B629BC-E913-4554-837B-CB38E26C625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ndedruc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en-US" noProof="0" dirty="0"/>
            <a:t>Responsible solutions for carbon leakage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4BD812BA-842F-41DE-BD59-7991DC3699DC}">
      <dgm:prSet/>
      <dgm:spPr/>
      <dgm:t>
        <a:bodyPr/>
        <a:lstStyle/>
        <a:p>
          <a:r>
            <a:rPr lang="en-US" noProof="0" dirty="0"/>
            <a:t>Ambitious and realistic climate chapters in FTAs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01B629BC-E913-4554-837B-CB38E26C625A}">
      <dgm:prSet/>
      <dgm:spPr/>
      <dgm:t>
        <a:bodyPr/>
        <a:lstStyle/>
        <a:p>
          <a:r>
            <a:rPr lang="en-US" noProof="0" dirty="0"/>
            <a:t>Negotiations with ASEAN &amp; Mercosur countries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F6133840-B6B1-4F50-A00C-679826F43AAF}">
      <dgm:prSet/>
      <dgm:spPr/>
      <dgm:t>
        <a:bodyPr/>
        <a:lstStyle/>
        <a:p>
          <a:r>
            <a:rPr lang="en-US" noProof="0" dirty="0"/>
            <a:t>Tackling barriers to the spread of Green technology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lt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trag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ndedruc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att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en-US" noProof="0"/>
            <a:t>Common approaches to ecological preservation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/>
        </a:p>
      </dgm:t>
    </dgm:pt>
    <dgm:pt modelId="{4BD812BA-842F-41DE-BD59-7991DC3699DC}">
      <dgm:prSet/>
      <dgm:spPr/>
      <dgm:t>
        <a:bodyPr/>
        <a:lstStyle/>
        <a:p>
          <a:r>
            <a:rPr lang="en-US" noProof="0"/>
            <a:t>Creation of a transparent evaluative institution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/>
        </a:p>
      </dgm:t>
    </dgm:pt>
    <dgm:pt modelId="{01B629BC-E913-4554-837B-CB38E26C625A}">
      <dgm:prSet/>
      <dgm:spPr/>
      <dgm:t>
        <a:bodyPr/>
        <a:lstStyle/>
        <a:p>
          <a:r>
            <a:rPr lang="en-US" noProof="0"/>
            <a:t>This will help us to exchange experience, develop best-practices and facilitate capacity planning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/>
        </a:p>
      </dgm:t>
    </dgm:pt>
    <dgm:pt modelId="{F6133840-B6B1-4F50-A00C-679826F43AAF}">
      <dgm:prSet/>
      <dgm:spPr/>
      <dgm:t>
        <a:bodyPr/>
        <a:lstStyle/>
        <a:p>
          <a:r>
            <a:rPr lang="en-US" noProof="0"/>
            <a:t>Our diversity gives us the possibility to try different approaches and learn from each other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/>
      <dgm:spPr/>
    </dgm:pt>
    <dgm:pt modelId="{2D91354E-C985-42BB-9132-8E06AD7D3467}" type="pres">
      <dgm:prSet presAssocID="{AA34A224-AB40-43D0-A0C8-0CA0BD6B46BC}" presName="iconRect" presStyleLbl="node1" presStyleIdx="0" presStyleCnt="4" custLinFactNeighborX="0" custLinFactNeighborY="349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ndedruc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CO2 neutrality by 2050 as common goal</a:t>
          </a:r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55% reduction by 2030 as stepstone goal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Some countries face specific challenges: Economic wealth, Industrial heritage, current energy mix, Covid19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noProof="0" dirty="0"/>
            <a:t>Therefore, we offer a second track with 55% reduction by 2040 if combined with a feasible plan how to reach neutrality by 2050</a:t>
          </a:r>
        </a:p>
      </dsp:txBody>
      <dsp:txXfrm>
        <a:off x="1374223" y="4464111"/>
        <a:ext cx="4874176" cy="118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Specific common fund to help countries facing harder challenges</a:t>
          </a:r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More money reserved for economically weaker countries, coal regions, affected workers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Paid out for specific projects like building up renewables or establishing new industries in coal regions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Scope: Significantly higher than the current Just Transition Fund, around 0.2-0.4 GNI</a:t>
          </a:r>
        </a:p>
      </dsp:txBody>
      <dsp:txXfrm>
        <a:off x="1374223" y="4464111"/>
        <a:ext cx="4874176" cy="1189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0"/>
          <a:ext cx="6248400" cy="16156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488743" y="364218"/>
          <a:ext cx="888624" cy="8886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866111" y="690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/>
            <a:t>We agree on both the need to pursue ambitious goals and respect the specific challenges some countries face</a:t>
          </a:r>
        </a:p>
      </dsp:txBody>
      <dsp:txXfrm>
        <a:off x="1866111" y="690"/>
        <a:ext cx="4382288" cy="1615680"/>
      </dsp:txXfrm>
    </dsp:sp>
    <dsp:sp modelId="{776232BC-A483-4497-9A76-B35BB871E3DA}">
      <dsp:nvSpPr>
        <dsp:cNvPr id="0" name=""/>
        <dsp:cNvSpPr/>
      </dsp:nvSpPr>
      <dsp:spPr>
        <a:xfrm>
          <a:off x="0" y="2020291"/>
          <a:ext cx="6248400" cy="16156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488743" y="2383819"/>
          <a:ext cx="888624" cy="8886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866111" y="20202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/>
            <a:t>We agree on the need to have common funds to tackle common challenges and combining this with fiscal responsibility </a:t>
          </a:r>
        </a:p>
      </dsp:txBody>
      <dsp:txXfrm>
        <a:off x="1866111" y="2020291"/>
        <a:ext cx="4382288" cy="1615680"/>
      </dsp:txXfrm>
    </dsp:sp>
    <dsp:sp modelId="{41F6A33B-E1F8-45B0-8FC7-0478B0D5718D}">
      <dsp:nvSpPr>
        <dsp:cNvPr id="0" name=""/>
        <dsp:cNvSpPr/>
      </dsp:nvSpPr>
      <dsp:spPr>
        <a:xfrm>
          <a:off x="0" y="4039891"/>
          <a:ext cx="6248400" cy="16156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488743" y="4403420"/>
          <a:ext cx="888624" cy="8886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866111" y="4039891"/>
          <a:ext cx="4382288" cy="1615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993" tIns="170993" rIns="170993" bIns="17099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/>
            <a:t>Cooperation, exchange and finding innovative solutions is the key</a:t>
          </a:r>
        </a:p>
      </dsp:txBody>
      <dsp:txXfrm>
        <a:off x="1866111" y="4039891"/>
        <a:ext cx="4382288" cy="16156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Responsible solutions for carbon leakage</a:t>
          </a:r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Ambitious and realistic climate chapters in FTAs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Negotiations with ASEAN &amp; Mercosur countries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Tackling barriers to the spread of Green technology</a:t>
          </a:r>
        </a:p>
      </dsp:txBody>
      <dsp:txXfrm>
        <a:off x="1374223" y="4464111"/>
        <a:ext cx="4874176" cy="11898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92917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Common approaches to ecological preservation</a:t>
          </a:r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Creation of a transparent evaluative institution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This will help us to exchange experience, develop best-practices and facilitate capacity planning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/>
            <a:t>Our diversity gives us the possibility to try different approaches and learn from each other</a:t>
          </a:r>
        </a:p>
      </dsp:txBody>
      <dsp:txXfrm>
        <a:off x="1374223" y="4464111"/>
        <a:ext cx="4874176" cy="1189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ADC34-14BB-4737-9EA8-ED7FCA52D61E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99BE9-5FE7-443E-969A-0324C3A7D3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5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99BE9-5FE7-443E-969A-0324C3A7D3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4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99BE9-5FE7-443E-969A-0324C3A7D3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4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859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792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043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5337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87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67EAD-7D4A-4304-B374-5F001018A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C6642F-6724-4348-AE2A-5C7FD08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BB8963-E9D7-4B58-80FE-1D9C9168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166C5B-0CAD-4C1E-9F42-2033DEEA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94F3DF-0391-48A0-B3F7-0B493DC4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9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B0717-4EFD-4A3B-ABD2-82C2F914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99CB1F-0B84-4904-9993-BC0B32238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B5D10-8AFE-470C-B9E3-BCFAB07D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EDB03-C2BC-4607-8FC7-59614371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560A64-06F4-4B27-AB0D-2AABD7DC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8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53A652-496C-49BD-8A91-4FA203E3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FDA24B-D8DC-4094-9F09-66CBBC20F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05E860-1DCE-44F8-A3C9-7C98BB34C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946832-2DE1-4E54-8241-EE988300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F521FD-E2E2-4EB2-B3E2-C83E5EE9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4EE67-3643-44D7-B495-B49E0CF7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DF75AA-15FE-4043-BDF7-65EF3A022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2C78E7-1F3C-4403-99A6-8BDF63D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BCDBA-E3B6-4343-81F3-EA4A75E8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5777B9-2E76-4242-8BAB-51D150B0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2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AEA57-67FF-419B-8559-6E36AAC7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181681-D8B9-4A1D-A51D-FD6876109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DCE544-7543-4D4E-90AD-FB2B7684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F420F-56FF-4B3B-ACBB-811F5F88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38D2AB-71B9-43D2-934A-4320FEF8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92181-8794-4E46-B635-BE86DC6B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75EAC5-2FE5-4439-8EAD-CFDADA473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749F2A-5C69-4E23-80CA-9EA217453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C955FD-CA1D-40AC-9CB5-F2C908A6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27E730-275F-42E2-A164-D157CBFE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28AB5A-72F4-48CE-AF30-10903247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B03B85-E75D-4810-919F-1D253854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C045CE-1619-47B8-9717-94B20A17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B1CE8A-C59D-4CA6-87B0-8E4E0AAB9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EA86BF-F206-4B92-B7F3-2C64D4E5D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ADA1755-952B-4A16-8239-8F79BEF2C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072323-E858-4D4F-B2F9-E072888D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F9FD28-8F5D-4255-B7E2-70B0FC63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AC00EA-B5D4-4FAE-A5BF-C5071040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7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8E0E1-8ED4-45C0-9FB2-44046A41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92C08E-A1D2-4872-B3EB-4AA4B87C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A97490-7D27-4D3B-8CC1-36CFE9BF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38FE3C-BD20-4B3C-AC55-B32F0DD1B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1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33F608-53B5-4C33-852B-85D54BCD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CCD8C8-0126-4841-B40D-99C8D829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8B48B3-92C2-45B8-911A-4B5ABBC9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2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8CA6D-192F-4919-9FE2-8AC0DF63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F71F47-563D-4E2E-8046-8278FE4C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05C716-E89A-4CFF-A3CD-82B6D107D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FB66B7-7D35-4F79-90EB-E143CB0D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809E8E-A381-443E-B5BB-35543B1C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99E5C5-66DC-409C-AC61-B588CEF5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6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0199C-7132-4367-8EFC-9F1C550F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85E97F-8AD8-48A9-8C39-AD5592678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8CB434-CD47-468C-91A7-A6C08FDC9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62EE3D-5398-49C8-85BB-B24D451F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A178F0-7FD3-40E4-B3A7-CC976A55F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C6235E-4658-49D6-8F7C-C42597D9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1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39F8CE-FA5B-42F8-8EEE-C1F11F70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C58879-C161-49EC-AE4D-F2C688702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E65A88-4B22-4AFA-A4D9-14ECCB00A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81910-4028-496E-B2AB-116FFBA78DDC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BF36B-DA80-41C2-98E3-79DB235F4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C45335-AD9C-4C8B-A461-56E8C4586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3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231EDAF-E04F-443C-8F0B-A0EFF03BDC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701" b="909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38" name="Freeform: Shape 33">
            <a:extLst>
              <a:ext uri="{FF2B5EF4-FFF2-40B4-BE49-F238E27FC236}">
                <a16:creationId xmlns:a16="http://schemas.microsoft.com/office/drawing/2014/main" id="{E1223861-A3E8-48E6-8C01-F3C9AD22D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5">
            <a:extLst>
              <a:ext uri="{FF2B5EF4-FFF2-40B4-BE49-F238E27FC236}">
                <a16:creationId xmlns:a16="http://schemas.microsoft.com/office/drawing/2014/main" id="{CE940727-F42D-4F2B-AF71-DA5D9FABE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4564FBF-A62C-4093-A544-EF2D2B08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4442"/>
            <a:ext cx="5291328" cy="3072384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/>
              <a:t>Ambition, Innovation, Responsibility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E6E6EB5-AA21-4CF4-8DB5-5AE9D940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93130"/>
            <a:ext cx="4169664" cy="1155525"/>
          </a:xfrm>
        </p:spPr>
        <p:txBody>
          <a:bodyPr anchor="t">
            <a:normAutofit/>
          </a:bodyPr>
          <a:lstStyle/>
          <a:p>
            <a:pPr algn="l"/>
            <a:r>
              <a:rPr lang="en-GB" sz="2000" i="1" dirty="0"/>
              <a:t>Germany’s policy proposals for the European Green Deal</a:t>
            </a:r>
          </a:p>
        </p:txBody>
      </p:sp>
    </p:spTree>
    <p:extLst>
      <p:ext uri="{BB962C8B-B14F-4D97-AF65-F5344CB8AC3E}">
        <p14:creationId xmlns:p14="http://schemas.microsoft.com/office/powerpoint/2010/main" val="3452037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Our CO2 </a:t>
            </a:r>
            <a:r>
              <a:rPr lang="de-DE" dirty="0" err="1">
                <a:solidFill>
                  <a:schemeClr val="bg1"/>
                </a:solidFill>
              </a:rPr>
              <a:t>emission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targets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58858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311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Just Transition 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2718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04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Combatibility</a:t>
            </a:r>
            <a:r>
              <a:rPr lang="de-DE" dirty="0">
                <a:solidFill>
                  <a:schemeClr val="bg1"/>
                </a:solidFill>
              </a:rPr>
              <a:t> with </a:t>
            </a:r>
            <a:r>
              <a:rPr lang="de-DE" dirty="0" err="1">
                <a:solidFill>
                  <a:schemeClr val="bg1"/>
                </a:solidFill>
              </a:rPr>
              <a:t>other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actors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766462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672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 err="1">
                <a:solidFill>
                  <a:schemeClr val="bg1"/>
                </a:solidFill>
              </a:rPr>
              <a:t>Using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Multilateralism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78081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312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Transparency &amp; </a:t>
            </a:r>
            <a:r>
              <a:rPr lang="de-DE" dirty="0" err="1">
                <a:solidFill>
                  <a:schemeClr val="bg1"/>
                </a:solidFill>
              </a:rPr>
              <a:t>Cooperation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51733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987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AC5D8-2360-4D60-AB44-F3299B8D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de-DE" dirty="0"/>
              <a:t>Sources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48587F-E128-40F4-BC06-A2A15C101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4578982"/>
          </a:xfrm>
        </p:spPr>
        <p:txBody>
          <a:bodyPr anchor="t">
            <a:normAutofit lnSpcReduction="10000"/>
          </a:bodyPr>
          <a:lstStyle/>
          <a:p>
            <a:r>
              <a:rPr lang="en-US" sz="900" dirty="0"/>
              <a:t>Adelle C, Russel D. 2013. Climate policy integration: a case of déjà vu? Environmental Policy and Governance 23(1): 1–12.</a:t>
            </a:r>
          </a:p>
          <a:p>
            <a:r>
              <a:rPr lang="en-US" sz="900" dirty="0" err="1"/>
              <a:t>Aichele</a:t>
            </a:r>
            <a:r>
              <a:rPr lang="en-US" sz="900" dirty="0"/>
              <a:t>, R., &amp; </a:t>
            </a:r>
            <a:r>
              <a:rPr lang="en-US" sz="900" dirty="0" err="1"/>
              <a:t>Felbermayr</a:t>
            </a:r>
            <a:r>
              <a:rPr lang="en-US" sz="900" dirty="0"/>
              <a:t>, G. 2015. Kyoto and Carbon Leakage: An Empirical Analysis of the Carbon Content of Bilateral Trade. Review of Economics and Statistics, 97(1), 104–115. https://doi.org/10.1162/REST</a:t>
            </a:r>
          </a:p>
          <a:p>
            <a:r>
              <a:rPr lang="en-US" sz="900" dirty="0" err="1"/>
              <a:t>Harstad</a:t>
            </a:r>
            <a:r>
              <a:rPr lang="en-US" sz="900" dirty="0"/>
              <a:t>, B. 2019. Trade deals could combat Brazil’s Amazon deforestation. Retrieved March 26, 2020, from https://www.ft.com/content/5f123000-bf5e-11e9-9381-78bab8a70848</a:t>
            </a:r>
          </a:p>
          <a:p>
            <a:r>
              <a:rPr lang="en-US" sz="900" dirty="0"/>
              <a:t>Helm, Dieter. 2015. “European Energy </a:t>
            </a:r>
            <a:r>
              <a:rPr lang="en-US" sz="900" dirty="0" err="1"/>
              <a:t>Plicy</a:t>
            </a:r>
            <a:r>
              <a:rPr lang="en-US" sz="900" dirty="0"/>
              <a:t>: Securing supplies and meeting the challenge of climate change”, Off News. Oxford: Retrieved 20.04.2020 from http://www.offnews.info/downloads/european_energy.pdf</a:t>
            </a:r>
          </a:p>
          <a:p>
            <a:r>
              <a:rPr lang="en-US" sz="900" dirty="0"/>
              <a:t>ILO. 2016. Guidelines for a just transition towards environmentally sustainable economies and societies for all.</a:t>
            </a:r>
          </a:p>
          <a:p>
            <a:r>
              <a:rPr lang="en-US" sz="900" dirty="0"/>
              <a:t>Jha, V. 2013. Removing Trade Barriers on Selected Renewable Energy Products in the Context of Energy Sector Reforms: Modelling the Environmental and Economic Impacts in a General Equilibrium Framework. International Centre for Trade and Sustainable Development (ICTSD).</a:t>
            </a:r>
          </a:p>
          <a:p>
            <a:r>
              <a:rPr lang="en-US" sz="900" dirty="0"/>
              <a:t>Kang, S. 2010. Carbon Border Tax Adjustment from WTO Point of View. In Society of International Economic Law (SIEL), Second Biennial Global Conference, University of Barcelona. https://doi.org/10.2139/ssrn.1628718</a:t>
            </a:r>
          </a:p>
          <a:p>
            <a:r>
              <a:rPr lang="en-US" sz="900" dirty="0"/>
              <a:t>Kuhn, T., </a:t>
            </a:r>
            <a:r>
              <a:rPr lang="en-US" sz="900" dirty="0" err="1"/>
              <a:t>Pestow</a:t>
            </a:r>
            <a:r>
              <a:rPr lang="en-US" sz="900" dirty="0"/>
              <a:t>, R., &amp; </a:t>
            </a:r>
            <a:r>
              <a:rPr lang="en-US" sz="900" dirty="0" err="1"/>
              <a:t>Zenker</a:t>
            </a:r>
            <a:r>
              <a:rPr lang="en-US" sz="900" dirty="0"/>
              <a:t>, A. 2019. Building Climate Coalitions on Preferential Free Trade Agreements. Environmental and Resource Economics, 74(2), 539–569. https://doi.org/10.1007/s10640-019-00331-0</a:t>
            </a:r>
          </a:p>
          <a:p>
            <a:r>
              <a:rPr lang="en-US" sz="900" dirty="0" err="1"/>
              <a:t>Mattoo</a:t>
            </a:r>
            <a:r>
              <a:rPr lang="en-US" sz="900" dirty="0"/>
              <a:t>, A., Subramanian, A., van der </a:t>
            </a:r>
            <a:r>
              <a:rPr lang="en-US" sz="900" dirty="0" err="1"/>
              <a:t>Mensbrugghe</a:t>
            </a:r>
            <a:r>
              <a:rPr lang="en-US" sz="900" dirty="0"/>
              <a:t>, D., &amp; He, J. 2013. Trade effects of alternative carbon border-tax schemes. Review of World Economics, 149(3), 587–609. https://doi.org/10.1007/s10290-013-0159-0</a:t>
            </a:r>
          </a:p>
          <a:p>
            <a:r>
              <a:rPr lang="en-US" sz="900" dirty="0" err="1"/>
              <a:t>Rietig</a:t>
            </a:r>
            <a:r>
              <a:rPr lang="en-US" sz="900" dirty="0"/>
              <a:t>, K. 2013. Sustainable Climate Policy Integration in the European Union. Env. Pol. Gov., 23: 297-310. doi:10.1002/eet.1616.</a:t>
            </a:r>
          </a:p>
          <a:p>
            <a:r>
              <a:rPr lang="en-US" sz="900" dirty="0" err="1"/>
              <a:t>Wurzell</a:t>
            </a:r>
            <a:r>
              <a:rPr lang="en-US" sz="900" dirty="0"/>
              <a:t>, </a:t>
            </a:r>
            <a:r>
              <a:rPr lang="en-US" sz="900" dirty="0" err="1"/>
              <a:t>Rüdiger</a:t>
            </a:r>
            <a:r>
              <a:rPr lang="en-US" sz="900" dirty="0"/>
              <a:t> &amp; James Connelly. 2010. The European Union as a Leader In International Climate Change Politics London: London School of Economics.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Internet">
            <a:extLst>
              <a:ext uri="{FF2B5EF4-FFF2-40B4-BE49-F238E27FC236}">
                <a16:creationId xmlns:a16="http://schemas.microsoft.com/office/drawing/2014/main" id="{517B5A9A-6727-42A8-8AA2-C4EDFB813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088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9DFFA32-40C1-456F-84D8-51625FFD21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701" b="909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42" name="Freeform: Shape 33">
            <a:extLst>
              <a:ext uri="{FF2B5EF4-FFF2-40B4-BE49-F238E27FC236}">
                <a16:creationId xmlns:a16="http://schemas.microsoft.com/office/drawing/2014/main" id="{E1223861-A3E8-48E6-8C01-F3C9AD22D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35">
            <a:extLst>
              <a:ext uri="{FF2B5EF4-FFF2-40B4-BE49-F238E27FC236}">
                <a16:creationId xmlns:a16="http://schemas.microsoft.com/office/drawing/2014/main" id="{CE940727-F42D-4F2B-AF71-DA5D9FABE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4564FBF-A62C-4093-A544-EF2D2B08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775633"/>
            <a:ext cx="5291328" cy="2707574"/>
          </a:xfrm>
        </p:spPr>
        <p:txBody>
          <a:bodyPr anchor="b">
            <a:normAutofit/>
          </a:bodyPr>
          <a:lstStyle/>
          <a:p>
            <a:pPr algn="l"/>
            <a:r>
              <a:rPr lang="de-DE" sz="5400"/>
              <a:t>Questions?</a:t>
            </a:r>
            <a:endParaRPr lang="en-US" sz="54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E6E6EB5-AA21-4CF4-8DB5-5AE9D940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629511"/>
            <a:ext cx="4169664" cy="1155525"/>
          </a:xfrm>
        </p:spPr>
        <p:txBody>
          <a:bodyPr anchor="t">
            <a:normAutofit/>
          </a:bodyPr>
          <a:lstStyle/>
          <a:p>
            <a:pPr algn="l"/>
            <a:r>
              <a:rPr lang="de-DE" sz="2000"/>
              <a:t>Thanks for your attention!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1746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Breitbild</PresentationFormat>
  <Paragraphs>47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Ambition, Innovation, Responsibility</vt:lpstr>
      <vt:lpstr>Our CO2 emission targets</vt:lpstr>
      <vt:lpstr>Just Transition </vt:lpstr>
      <vt:lpstr>Combatibility with other actors</vt:lpstr>
      <vt:lpstr>Using Multilateralism</vt:lpstr>
      <vt:lpstr>Transparency &amp; Cooperation</vt:lpstr>
      <vt:lpstr>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Reconciling Ecology &amp; Economy</dc:title>
  <dc:creator>Yannick Scharf</dc:creator>
  <cp:lastModifiedBy>Yannick Scharf</cp:lastModifiedBy>
  <cp:revision>6</cp:revision>
  <dcterms:created xsi:type="dcterms:W3CDTF">2020-03-29T11:32:50Z</dcterms:created>
  <dcterms:modified xsi:type="dcterms:W3CDTF">2020-04-21T09:37:25Z</dcterms:modified>
</cp:coreProperties>
</file>