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cb0d1f414c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cb0d1f414c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cb0d1f414c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cb0d1f414c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cb0d1f414c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cb0d1f414c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cb0d1f414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cb0d1f414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cb0d1f414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cb0d1f414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cb0d1f414c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cb0d1f414c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cb0d1f414c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cb0d1f414c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cb0d1f414c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cb0d1f414c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cb0d1f414c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cb0d1f414c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cb0d1f414c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cb0d1f414c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b0d1f414c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cb0d1f414c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karolinum.cz/autori/durovic-lubomir-14233" TargetMode="External"/><Relationship Id="rId4" Type="http://schemas.openxmlformats.org/officeDocument/2006/relationships/hyperlink" Target="https://karolinum.cz/autori/giger-markus-14232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Tvoření </a:t>
            </a:r>
            <a:r>
              <a:rPr b="1" lang="ru"/>
              <a:t>IMPERATIVU</a:t>
            </a:r>
            <a:endParaRPr b="1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Fedor Kazachenko, Duben 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220075" y="0"/>
            <a:ext cx="8520600" cy="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292625"/>
            <a:ext cx="8520600" cy="466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</a:rPr>
              <a:t>2. Глаголы VI.гр. </a:t>
            </a:r>
            <a:r>
              <a:rPr i="1" lang="ru" sz="1600">
                <a:solidFill>
                  <a:schemeClr val="dk1"/>
                </a:solidFill>
              </a:rPr>
              <a:t>насыпать</a:t>
            </a:r>
            <a:r>
              <a:rPr lang="ru" sz="1600">
                <a:solidFill>
                  <a:schemeClr val="dk1"/>
                </a:solidFill>
              </a:rPr>
              <a:t> и </a:t>
            </a:r>
            <a:r>
              <a:rPr i="1" lang="ru" sz="1600">
                <a:solidFill>
                  <a:schemeClr val="dk1"/>
                </a:solidFill>
              </a:rPr>
              <a:t>крапать</a:t>
            </a:r>
            <a:r>
              <a:rPr lang="ru" sz="1600">
                <a:solidFill>
                  <a:schemeClr val="dk1"/>
                </a:solidFill>
              </a:rPr>
              <a:t> не имеют императива *</a:t>
            </a:r>
            <a:r>
              <a:rPr i="1" lang="ru" sz="1600">
                <a:solidFill>
                  <a:schemeClr val="dk1"/>
                </a:solidFill>
              </a:rPr>
              <a:t>сыпли</a:t>
            </a:r>
            <a:r>
              <a:rPr lang="ru" sz="1600">
                <a:solidFill>
                  <a:schemeClr val="dk1"/>
                </a:solidFill>
              </a:rPr>
              <a:t>, *</a:t>
            </a:r>
            <a:r>
              <a:rPr i="1" lang="ru" sz="1600">
                <a:solidFill>
                  <a:schemeClr val="dk1"/>
                </a:solidFill>
              </a:rPr>
              <a:t>крапли</a:t>
            </a:r>
            <a:r>
              <a:rPr lang="ru" sz="1600">
                <a:solidFill>
                  <a:schemeClr val="dk1"/>
                </a:solidFill>
              </a:rPr>
              <a:t> от форм настоящей основы </a:t>
            </a:r>
            <a:r>
              <a:rPr i="1" lang="ru" sz="1600">
                <a:solidFill>
                  <a:schemeClr val="dk1"/>
                </a:solidFill>
              </a:rPr>
              <a:t>сыплю, сыплешь, краплю, краплешь,</a:t>
            </a:r>
            <a:r>
              <a:rPr lang="ru" sz="1600">
                <a:solidFill>
                  <a:schemeClr val="dk1"/>
                </a:solidFill>
              </a:rPr>
              <a:t> вместо них есть </a:t>
            </a:r>
            <a:r>
              <a:rPr i="1" lang="ru" sz="1600">
                <a:solidFill>
                  <a:schemeClr val="dk1"/>
                </a:solidFill>
              </a:rPr>
              <a:t>сыпь</a:t>
            </a:r>
            <a:r>
              <a:rPr lang="ru" sz="1600">
                <a:solidFill>
                  <a:schemeClr val="dk1"/>
                </a:solidFill>
              </a:rPr>
              <a:t> (к которым относятся вышеперечисленные неправильные второстепенные формы индикатива </a:t>
            </a:r>
            <a:r>
              <a:rPr i="1" lang="ru" sz="1600">
                <a:solidFill>
                  <a:schemeClr val="dk1"/>
                </a:solidFill>
              </a:rPr>
              <a:t>сыпешь, сыпет, сыпем , сыпете, сыпят</a:t>
            </a:r>
            <a:r>
              <a:rPr lang="ru" sz="1600">
                <a:solidFill>
                  <a:schemeClr val="dk1"/>
                </a:solidFill>
              </a:rPr>
              <a:t>) и (реже) </a:t>
            </a:r>
            <a:r>
              <a:rPr i="1" lang="ru" sz="1600">
                <a:solidFill>
                  <a:schemeClr val="dk1"/>
                </a:solidFill>
              </a:rPr>
              <a:t>крапь</a:t>
            </a:r>
            <a:r>
              <a:rPr lang="ru" sz="1600">
                <a:solidFill>
                  <a:schemeClr val="dk1"/>
                </a:solidFill>
              </a:rPr>
              <a:t> (рядом с </a:t>
            </a:r>
            <a:r>
              <a:rPr i="1" lang="ru" sz="1600">
                <a:solidFill>
                  <a:schemeClr val="dk1"/>
                </a:solidFill>
              </a:rPr>
              <a:t>крапай</a:t>
            </a:r>
            <a:r>
              <a:rPr lang="ru" sz="1600">
                <a:solidFill>
                  <a:schemeClr val="dk1"/>
                </a:solidFill>
              </a:rPr>
              <a:t> с соответствующими формами индикатива по I. глагольному классу). </a:t>
            </a:r>
            <a:r>
              <a:rPr i="1" lang="ru" sz="1600">
                <a:solidFill>
                  <a:schemeClr val="dk1"/>
                </a:solidFill>
              </a:rPr>
              <a:t>Капать</a:t>
            </a:r>
            <a:r>
              <a:rPr lang="ru" sz="1600">
                <a:solidFill>
                  <a:schemeClr val="dk1"/>
                </a:solidFill>
              </a:rPr>
              <a:t> с двумя возможными формами настоящего времени к</a:t>
            </a:r>
            <a:r>
              <a:rPr i="1" lang="ru" sz="1600">
                <a:solidFill>
                  <a:schemeClr val="dk1"/>
                </a:solidFill>
              </a:rPr>
              <a:t>аплю, каплет и капаю, капает</a:t>
            </a:r>
            <a:r>
              <a:rPr lang="ru" sz="1600">
                <a:solidFill>
                  <a:schemeClr val="dk1"/>
                </a:solidFill>
              </a:rPr>
              <a:t> имеет повелительное наклонение только </a:t>
            </a:r>
            <a:r>
              <a:rPr i="1" lang="ru" sz="1600">
                <a:solidFill>
                  <a:schemeClr val="dk1"/>
                </a:solidFill>
              </a:rPr>
              <a:t>капай</a:t>
            </a:r>
            <a:r>
              <a:rPr lang="ru" sz="1600">
                <a:solidFill>
                  <a:schemeClr val="dk1"/>
                </a:solidFill>
              </a:rPr>
              <a:t>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</a:rPr>
              <a:t>3. Глагол </a:t>
            </a:r>
            <a:r>
              <a:rPr i="1" lang="ru" sz="1600">
                <a:solidFill>
                  <a:schemeClr val="dk1"/>
                </a:solidFill>
              </a:rPr>
              <a:t>ехать, еду</a:t>
            </a:r>
            <a:r>
              <a:rPr lang="ru" sz="1600">
                <a:solidFill>
                  <a:schemeClr val="dk1"/>
                </a:solidFill>
              </a:rPr>
              <a:t> имеет кодифицированное повелительное наклонение </a:t>
            </a:r>
            <a:r>
              <a:rPr i="1" lang="ru" sz="1600">
                <a:solidFill>
                  <a:schemeClr val="dk1"/>
                </a:solidFill>
              </a:rPr>
              <a:t>поезжай</a:t>
            </a:r>
            <a:r>
              <a:rPr lang="ru" sz="1600">
                <a:solidFill>
                  <a:schemeClr val="dk1"/>
                </a:solidFill>
              </a:rPr>
              <a:t>. Аналогично кодифицируется образование повелительного наклонения производных глаголов </a:t>
            </a:r>
            <a:r>
              <a:rPr i="1" lang="ru" sz="1600">
                <a:solidFill>
                  <a:schemeClr val="dk1"/>
                </a:solidFill>
              </a:rPr>
              <a:t>заехать, приехать, подъехать</a:t>
            </a:r>
            <a:r>
              <a:rPr lang="ru" sz="1600">
                <a:solidFill>
                  <a:schemeClr val="dk1"/>
                </a:solidFill>
              </a:rPr>
              <a:t> и др., взятого от соответствующих глаголов несов. формы (</a:t>
            </a:r>
            <a:r>
              <a:rPr i="1" lang="ru" sz="1600">
                <a:solidFill>
                  <a:schemeClr val="dk1"/>
                </a:solidFill>
              </a:rPr>
              <a:t>заезжай, приезжай, подъезжай</a:t>
            </a:r>
            <a:r>
              <a:rPr lang="ru" sz="1600">
                <a:solidFill>
                  <a:schemeClr val="dk1"/>
                </a:solidFill>
              </a:rPr>
              <a:t>), что приводит к тому, что категория глагольной формы нейтрализуется в повелительном наклонении для глагола </a:t>
            </a:r>
            <a:r>
              <a:rPr i="1" lang="ru" sz="1600">
                <a:solidFill>
                  <a:schemeClr val="dk1"/>
                </a:solidFill>
              </a:rPr>
              <a:t>ехать</a:t>
            </a:r>
            <a:r>
              <a:rPr lang="ru" sz="1600">
                <a:solidFill>
                  <a:schemeClr val="dk1"/>
                </a:solidFill>
              </a:rPr>
              <a:t> и его производных.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-222850"/>
            <a:ext cx="8520600" cy="2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>
            <a:off x="127350" y="74400"/>
            <a:ext cx="8889300" cy="470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1400">
                <a:solidFill>
                  <a:schemeClr val="dk1"/>
                </a:solidFill>
              </a:rPr>
              <a:t>Инклюзив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dk1"/>
                </a:solidFill>
              </a:rPr>
              <a:t>Форма единственного числа включающего (традиционно повелительное наклонение 1мн) образуется иначе, у глаголов совершенного и несовершенного вида. Множественное число образуется от единственного числа добавлением окончания -</a:t>
            </a:r>
            <a:r>
              <a:rPr i="1" lang="ru" sz="1200">
                <a:solidFill>
                  <a:schemeClr val="dk1"/>
                </a:solidFill>
              </a:rPr>
              <a:t>те</a:t>
            </a:r>
            <a:r>
              <a:rPr lang="ru" sz="1200">
                <a:solidFill>
                  <a:schemeClr val="dk1"/>
                </a:solidFill>
              </a:rPr>
              <a:t>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1200">
                <a:solidFill>
                  <a:schemeClr val="dk1"/>
                </a:solidFill>
              </a:rPr>
              <a:t>Инклюзив совершенного вида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dk1"/>
                </a:solidFill>
              </a:rPr>
              <a:t>Для глаголов </a:t>
            </a:r>
            <a:r>
              <a:rPr lang="ru" sz="1200">
                <a:solidFill>
                  <a:schemeClr val="dk1"/>
                </a:solidFill>
              </a:rPr>
              <a:t>совершенного вида</a:t>
            </a:r>
            <a:r>
              <a:rPr lang="ru" sz="1200">
                <a:solidFill>
                  <a:schemeClr val="dk1"/>
                </a:solidFill>
              </a:rPr>
              <a:t> инклюзив идентичен 1мн форме индикатива, но не может сочетаться с личным местоимением </a:t>
            </a:r>
            <a:r>
              <a:rPr i="1" lang="ru" sz="1200">
                <a:solidFill>
                  <a:schemeClr val="dk1"/>
                </a:solidFill>
              </a:rPr>
              <a:t>мы</a:t>
            </a:r>
            <a:r>
              <a:rPr lang="ru" sz="1200">
                <a:solidFill>
                  <a:schemeClr val="dk1"/>
                </a:solidFill>
              </a:rPr>
              <a:t>, например, </a:t>
            </a:r>
            <a:r>
              <a:rPr i="1" lang="ru" sz="1200">
                <a:solidFill>
                  <a:schemeClr val="dk1"/>
                </a:solidFill>
              </a:rPr>
              <a:t>напишем</a:t>
            </a:r>
            <a:r>
              <a:rPr lang="ru" sz="1200">
                <a:solidFill>
                  <a:schemeClr val="dk1"/>
                </a:solidFill>
              </a:rPr>
              <a:t>, мн. </a:t>
            </a:r>
            <a:r>
              <a:rPr i="1" lang="ru" sz="1200">
                <a:solidFill>
                  <a:schemeClr val="dk1"/>
                </a:solidFill>
              </a:rPr>
              <a:t>напишемте</a:t>
            </a:r>
            <a:r>
              <a:rPr lang="ru" sz="1200">
                <a:solidFill>
                  <a:schemeClr val="dk1"/>
                </a:solidFill>
              </a:rPr>
              <a:t> (в отличие от</a:t>
            </a:r>
            <a:r>
              <a:rPr i="1" lang="ru" sz="1200">
                <a:solidFill>
                  <a:schemeClr val="dk1"/>
                </a:solidFill>
              </a:rPr>
              <a:t> мы напишем</a:t>
            </a:r>
            <a:r>
              <a:rPr lang="ru" sz="1200">
                <a:solidFill>
                  <a:schemeClr val="dk1"/>
                </a:solidFill>
              </a:rPr>
              <a:t>), </a:t>
            </a:r>
            <a:r>
              <a:rPr i="1" lang="ru" sz="1200">
                <a:solidFill>
                  <a:schemeClr val="dk1"/>
                </a:solidFill>
              </a:rPr>
              <a:t>споём</a:t>
            </a:r>
            <a:r>
              <a:rPr lang="ru" sz="1200">
                <a:solidFill>
                  <a:schemeClr val="dk1"/>
                </a:solidFill>
              </a:rPr>
              <a:t>, мн. </a:t>
            </a:r>
            <a:r>
              <a:rPr i="1" lang="ru" sz="1200">
                <a:solidFill>
                  <a:schemeClr val="dk1"/>
                </a:solidFill>
              </a:rPr>
              <a:t>споёмте</a:t>
            </a:r>
            <a:r>
              <a:rPr lang="ru" sz="1200">
                <a:solidFill>
                  <a:schemeClr val="dk1"/>
                </a:solidFill>
              </a:rPr>
              <a:t>, (в отличие от </a:t>
            </a:r>
            <a:r>
              <a:rPr i="1" lang="ru" sz="1200">
                <a:solidFill>
                  <a:schemeClr val="dk1"/>
                </a:solidFill>
              </a:rPr>
              <a:t>мы споём</a:t>
            </a:r>
            <a:r>
              <a:rPr lang="ru" sz="1200">
                <a:solidFill>
                  <a:schemeClr val="dk1"/>
                </a:solidFill>
              </a:rPr>
              <a:t>), </a:t>
            </a:r>
            <a:r>
              <a:rPr i="1" lang="ru" sz="1200">
                <a:solidFill>
                  <a:schemeClr val="dk1"/>
                </a:solidFill>
              </a:rPr>
              <a:t>прочтём</a:t>
            </a:r>
            <a:r>
              <a:rPr lang="ru" sz="1200">
                <a:solidFill>
                  <a:schemeClr val="dk1"/>
                </a:solidFill>
              </a:rPr>
              <a:t>, мн. </a:t>
            </a:r>
            <a:r>
              <a:rPr i="1" lang="ru" sz="1200">
                <a:solidFill>
                  <a:schemeClr val="dk1"/>
                </a:solidFill>
              </a:rPr>
              <a:t>прочтёмте</a:t>
            </a:r>
            <a:r>
              <a:rPr lang="ru" sz="1200">
                <a:solidFill>
                  <a:schemeClr val="dk1"/>
                </a:solidFill>
              </a:rPr>
              <a:t> (в отличие от </a:t>
            </a:r>
            <a:r>
              <a:rPr i="1" lang="ru" sz="1200">
                <a:solidFill>
                  <a:schemeClr val="dk1"/>
                </a:solidFill>
              </a:rPr>
              <a:t>мы прочтём</a:t>
            </a:r>
            <a:r>
              <a:rPr lang="ru" sz="1200">
                <a:solidFill>
                  <a:schemeClr val="dk1"/>
                </a:solidFill>
              </a:rPr>
              <a:t>) и т. д. Точно так же инклюзив образуется от определённых (односторонних), хотя и несовершенных глаголов движения </a:t>
            </a:r>
            <a:r>
              <a:rPr i="1" lang="ru" sz="1200">
                <a:solidFill>
                  <a:schemeClr val="dk1"/>
                </a:solidFill>
              </a:rPr>
              <a:t>идём</a:t>
            </a:r>
            <a:r>
              <a:rPr lang="ru" sz="1200">
                <a:solidFill>
                  <a:schemeClr val="dk1"/>
                </a:solidFill>
              </a:rPr>
              <a:t>, мн. </a:t>
            </a:r>
            <a:r>
              <a:rPr i="1" lang="ru" sz="1200">
                <a:solidFill>
                  <a:schemeClr val="dk1"/>
                </a:solidFill>
              </a:rPr>
              <a:t>идёмте</a:t>
            </a:r>
            <a:r>
              <a:rPr lang="ru" sz="1200">
                <a:solidFill>
                  <a:schemeClr val="dk1"/>
                </a:solidFill>
              </a:rPr>
              <a:t>, </a:t>
            </a:r>
            <a:r>
              <a:rPr i="1" lang="ru" sz="1200">
                <a:solidFill>
                  <a:schemeClr val="dk1"/>
                </a:solidFill>
              </a:rPr>
              <a:t>едем</a:t>
            </a:r>
            <a:r>
              <a:rPr lang="ru" sz="1200">
                <a:solidFill>
                  <a:schemeClr val="dk1"/>
                </a:solidFill>
              </a:rPr>
              <a:t>, мн. </a:t>
            </a:r>
            <a:r>
              <a:rPr i="1" lang="ru" sz="1200">
                <a:solidFill>
                  <a:schemeClr val="dk1"/>
                </a:solidFill>
              </a:rPr>
              <a:t>едемте</a:t>
            </a:r>
            <a:r>
              <a:rPr lang="ru" sz="1200">
                <a:solidFill>
                  <a:schemeClr val="dk1"/>
                </a:solidFill>
              </a:rPr>
              <a:t>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dk1"/>
                </a:solidFill>
              </a:rPr>
              <a:t>Формы единственного числа могут сочетаться с морфемой </a:t>
            </a:r>
            <a:r>
              <a:rPr i="1" lang="ru" sz="1200">
                <a:solidFill>
                  <a:schemeClr val="dk1"/>
                </a:solidFill>
              </a:rPr>
              <a:t>давай(те)</a:t>
            </a:r>
            <a:r>
              <a:rPr lang="ru" sz="1200">
                <a:solidFill>
                  <a:schemeClr val="dk1"/>
                </a:solidFill>
              </a:rPr>
              <a:t>, при этом </a:t>
            </a:r>
            <a:r>
              <a:rPr i="1" lang="ru" sz="1200">
                <a:solidFill>
                  <a:schemeClr val="dk1"/>
                </a:solidFill>
              </a:rPr>
              <a:t>давай напишем</a:t>
            </a:r>
            <a:r>
              <a:rPr lang="ru" sz="1200">
                <a:solidFill>
                  <a:schemeClr val="dk1"/>
                </a:solidFill>
              </a:rPr>
              <a:t> является синонимом </a:t>
            </a:r>
            <a:r>
              <a:rPr i="1" lang="ru" sz="1200">
                <a:solidFill>
                  <a:schemeClr val="dk1"/>
                </a:solidFill>
              </a:rPr>
              <a:t>напишем</a:t>
            </a:r>
            <a:r>
              <a:rPr lang="ru" sz="1200">
                <a:solidFill>
                  <a:schemeClr val="dk1"/>
                </a:solidFill>
              </a:rPr>
              <a:t> и </a:t>
            </a:r>
            <a:r>
              <a:rPr i="1" lang="ru" sz="1200">
                <a:solidFill>
                  <a:schemeClr val="dk1"/>
                </a:solidFill>
              </a:rPr>
              <a:t>давайте напишем</a:t>
            </a:r>
            <a:r>
              <a:rPr lang="ru" sz="1200">
                <a:solidFill>
                  <a:schemeClr val="dk1"/>
                </a:solidFill>
              </a:rPr>
              <a:t> с </a:t>
            </a:r>
            <a:r>
              <a:rPr i="1" lang="ru" sz="1200">
                <a:solidFill>
                  <a:schemeClr val="dk1"/>
                </a:solidFill>
              </a:rPr>
              <a:t>напишемте</a:t>
            </a:r>
            <a:r>
              <a:rPr lang="ru" sz="1200">
                <a:solidFill>
                  <a:schemeClr val="dk1"/>
                </a:solidFill>
              </a:rPr>
              <a:t>; аналогично </a:t>
            </a:r>
            <a:r>
              <a:rPr i="1" lang="ru" sz="1200">
                <a:solidFill>
                  <a:schemeClr val="dk1"/>
                </a:solidFill>
              </a:rPr>
              <a:t>давай(те) прочтём, давай(те) закурим</a:t>
            </a:r>
            <a:r>
              <a:rPr lang="ru" sz="1200">
                <a:solidFill>
                  <a:schemeClr val="dk1"/>
                </a:solidFill>
              </a:rPr>
              <a:t> и т. д.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1200">
                <a:solidFill>
                  <a:schemeClr val="dk1"/>
                </a:solidFill>
              </a:rPr>
              <a:t>Инклюзив несовершенного вида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dk1"/>
                </a:solidFill>
              </a:rPr>
              <a:t>Для глаголов несов. вида инклюзив образуется исключительно аналитически, а именно путем соединения морфем </a:t>
            </a:r>
            <a:r>
              <a:rPr i="1" lang="ru" sz="1200">
                <a:solidFill>
                  <a:schemeClr val="dk1"/>
                </a:solidFill>
              </a:rPr>
              <a:t>будем(те)</a:t>
            </a:r>
            <a:r>
              <a:rPr lang="ru" sz="1200">
                <a:solidFill>
                  <a:schemeClr val="dk1"/>
                </a:solidFill>
              </a:rPr>
              <a:t> или </a:t>
            </a:r>
            <a:r>
              <a:rPr i="1" lang="ru" sz="1200">
                <a:solidFill>
                  <a:schemeClr val="dk1"/>
                </a:solidFill>
              </a:rPr>
              <a:t>давай(те)</a:t>
            </a:r>
            <a:r>
              <a:rPr lang="ru" sz="1200">
                <a:solidFill>
                  <a:schemeClr val="dk1"/>
                </a:solidFill>
              </a:rPr>
              <a:t> с инфинитивом (в аналитической форме с </a:t>
            </a:r>
            <a:r>
              <a:rPr i="1" lang="ru" sz="1200">
                <a:solidFill>
                  <a:schemeClr val="dk1"/>
                </a:solidFill>
              </a:rPr>
              <a:t>будем</a:t>
            </a:r>
            <a:r>
              <a:rPr lang="ru" sz="1200">
                <a:solidFill>
                  <a:schemeClr val="dk1"/>
                </a:solidFill>
              </a:rPr>
              <a:t> связь с личным местоимением мы полностью исключается!), например </a:t>
            </a:r>
            <a:r>
              <a:rPr i="1" lang="ru" sz="1200">
                <a:solidFill>
                  <a:schemeClr val="dk1"/>
                </a:solidFill>
              </a:rPr>
              <a:t>будем читать</a:t>
            </a:r>
            <a:r>
              <a:rPr lang="ru" sz="1200">
                <a:solidFill>
                  <a:schemeClr val="dk1"/>
                </a:solidFill>
              </a:rPr>
              <a:t> , мн. </a:t>
            </a:r>
            <a:r>
              <a:rPr i="1" lang="ru" sz="1200">
                <a:solidFill>
                  <a:schemeClr val="dk1"/>
                </a:solidFill>
              </a:rPr>
              <a:t>будемте читать</a:t>
            </a:r>
            <a:r>
              <a:rPr lang="ru" sz="1200">
                <a:solidFill>
                  <a:schemeClr val="dk1"/>
                </a:solidFill>
              </a:rPr>
              <a:t> (в отличие от </a:t>
            </a:r>
            <a:r>
              <a:rPr i="1" lang="ru" sz="1200">
                <a:solidFill>
                  <a:schemeClr val="dk1"/>
                </a:solidFill>
              </a:rPr>
              <a:t>мы будемте читать</a:t>
            </a:r>
            <a:r>
              <a:rPr lang="ru" sz="1200">
                <a:solidFill>
                  <a:schemeClr val="dk1"/>
                </a:solidFill>
              </a:rPr>
              <a:t>, где *</a:t>
            </a:r>
            <a:r>
              <a:rPr i="1" lang="ru" sz="1200">
                <a:solidFill>
                  <a:schemeClr val="dk1"/>
                </a:solidFill>
              </a:rPr>
              <a:t>мы будемте читать</a:t>
            </a:r>
            <a:r>
              <a:rPr lang="ru" sz="1200">
                <a:solidFill>
                  <a:schemeClr val="dk1"/>
                </a:solidFill>
              </a:rPr>
              <a:t> будет исключено) или </a:t>
            </a:r>
            <a:r>
              <a:rPr i="1" lang="ru" sz="1200">
                <a:solidFill>
                  <a:schemeClr val="dk1"/>
                </a:solidFill>
              </a:rPr>
              <a:t>давайте читать, будем(те) продолжать</a:t>
            </a:r>
            <a:r>
              <a:rPr lang="ru" sz="1200">
                <a:solidFill>
                  <a:schemeClr val="dk1"/>
                </a:solidFill>
              </a:rPr>
              <a:t> или </a:t>
            </a:r>
            <a:r>
              <a:rPr i="1" lang="ru" sz="1200">
                <a:solidFill>
                  <a:schemeClr val="dk1"/>
                </a:solidFill>
              </a:rPr>
              <a:t>давай(те) продолжать, будем(те) работать или давай(те) работать </a:t>
            </a:r>
            <a:r>
              <a:rPr lang="ru" sz="1200">
                <a:solidFill>
                  <a:schemeClr val="dk1"/>
                </a:solidFill>
              </a:rPr>
              <a:t>и т. д.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Спасибо за внимание.</a:t>
            </a:r>
            <a:endParaRPr/>
          </a:p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Источник:</a:t>
            </a:r>
            <a:r>
              <a:rPr lang="ru"/>
              <a:t> </a:t>
            </a:r>
            <a:r>
              <a:rPr lang="ru"/>
              <a:t>“</a:t>
            </a:r>
            <a:r>
              <a:rPr lang="ru">
                <a:solidFill>
                  <a:schemeClr val="dk1"/>
                </a:solidFill>
                <a:highlight>
                  <a:srgbClr val="FFFFFF"/>
                </a:highlight>
              </a:rPr>
              <a:t>Paradigmatika spisovné ruštiny. </a:t>
            </a:r>
            <a:r>
              <a:rPr lang="ru">
                <a:solidFill>
                  <a:srgbClr val="313131"/>
                </a:solidFill>
                <a:highlight>
                  <a:srgbClr val="FFFFFF"/>
                </a:highlight>
              </a:rPr>
              <a:t>Hláskosloví a tvarosloví” </a:t>
            </a:r>
            <a:r>
              <a:rPr lang="ru" u="sng">
                <a:solidFill>
                  <a:schemeClr val="dk1"/>
                </a:solidFill>
                <a:highlight>
                  <a:srgbClr val="FFFFFF"/>
                </a:highlight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Ďurovič, Ľubomír</a:t>
            </a:r>
            <a:r>
              <a:rPr lang="ru">
                <a:solidFill>
                  <a:srgbClr val="313131"/>
                </a:solidFill>
                <a:highlight>
                  <a:srgbClr val="FFFFFF"/>
                </a:highlight>
              </a:rPr>
              <a:t> – </a:t>
            </a:r>
            <a:r>
              <a:rPr lang="ru" u="sng">
                <a:solidFill>
                  <a:schemeClr val="dk1"/>
                </a:solidFill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Giger, Markus</a:t>
            </a:r>
            <a:endParaRPr u="sng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1055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>
                <a:highlight>
                  <a:srgbClr val="FFFFFF"/>
                </a:highlight>
              </a:rPr>
              <a:t>Imperativ (повелительное наклонение)</a:t>
            </a:r>
            <a:endParaRPr sz="250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572700"/>
            <a:ext cx="8520600" cy="44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ru" sz="1100">
                <a:solidFill>
                  <a:schemeClr val="dk1"/>
                </a:solidFill>
                <a:highlight>
                  <a:srgbClr val="FFFFFF"/>
                </a:highlight>
              </a:rPr>
              <a:t>Образуется от основы настоящего времени глаголов.</a:t>
            </a:r>
            <a:endParaRPr b="1"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У глаголов с двумя основами (твердой и мягкой) используется мягкая основа.</a:t>
            </a:r>
            <a:endParaRPr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Не образуется от глаголов, которые не имеют 2-го лица единственного и множественного числа в изъявительном наклонении.</a:t>
            </a:r>
            <a:endParaRPr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Нельзя использовать для глаголов, обозначающих действия, не зависящие от воли человека (например, </a:t>
            </a:r>
            <a:r>
              <a:rPr i="1" lang="ru" sz="1100">
                <a:solidFill>
                  <a:schemeClr val="dk1"/>
                </a:solidFill>
                <a:highlight>
                  <a:srgbClr val="FFFFFF"/>
                </a:highlight>
              </a:rPr>
              <a:t>болеть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i="1" lang="ru" sz="1100">
                <a:solidFill>
                  <a:schemeClr val="dk1"/>
                </a:solidFill>
                <a:highlight>
                  <a:srgbClr val="FFFFFF"/>
                </a:highlight>
              </a:rPr>
              <a:t>гнить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).</a:t>
            </a:r>
            <a:endParaRPr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Нельзя использовать с модальными глаголами </a:t>
            </a:r>
            <a:r>
              <a:rPr i="1" lang="ru" sz="1100">
                <a:solidFill>
                  <a:schemeClr val="dk1"/>
                </a:solidFill>
                <a:highlight>
                  <a:srgbClr val="FFFFFF"/>
                </a:highlight>
              </a:rPr>
              <a:t>мочь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 и </a:t>
            </a:r>
            <a:r>
              <a:rPr i="1" lang="ru" sz="1100">
                <a:solidFill>
                  <a:schemeClr val="dk1"/>
                </a:solidFill>
                <a:highlight>
                  <a:srgbClr val="FFFFFF"/>
                </a:highlight>
              </a:rPr>
              <a:t>хотеть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.</a:t>
            </a:r>
            <a:endParaRPr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ru" sz="1100">
                <a:solidFill>
                  <a:schemeClr val="dk1"/>
                </a:solidFill>
                <a:highlight>
                  <a:srgbClr val="FFFFFF"/>
                </a:highlight>
              </a:rPr>
              <a:t>Противопоставление:</a:t>
            </a:r>
            <a:endParaRPr b="1"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1100" u="sng">
                <a:solidFill>
                  <a:schemeClr val="dk1"/>
                </a:solidFill>
                <a:highlight>
                  <a:srgbClr val="FFFFFF"/>
                </a:highlight>
              </a:rPr>
              <a:t>Эксклюзив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 (не включает говорящего): 2-е лицо единственного и множественного числа. 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"</a:t>
            </a:r>
            <a:r>
              <a:rPr i="1" lang="ru" sz="1100">
                <a:solidFill>
                  <a:schemeClr val="dk1"/>
                </a:solidFill>
                <a:highlight>
                  <a:srgbClr val="FFFFFF"/>
                </a:highlight>
              </a:rPr>
              <a:t>Иди домой!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" (обращение к одному человеку)</a:t>
            </a:r>
            <a:endParaRPr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1100" u="sng">
                <a:solidFill>
                  <a:schemeClr val="dk1"/>
                </a:solidFill>
                <a:highlight>
                  <a:srgbClr val="FFFFFF"/>
                </a:highlight>
              </a:rPr>
              <a:t>Инклюзив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 (включает говорящего): 1-е лицо множественного числа. 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"</a:t>
            </a:r>
            <a:r>
              <a:rPr i="1" lang="ru" sz="1100">
                <a:solidFill>
                  <a:schemeClr val="dk1"/>
                </a:solidFill>
                <a:highlight>
                  <a:srgbClr val="FFFFFF"/>
                </a:highlight>
              </a:rPr>
              <a:t>Пойдем домой!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" (обращение к одному или нескольким людям, включая говорящего)</a:t>
            </a:r>
            <a:endParaRPr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В каждом из них есть:</a:t>
            </a:r>
            <a:endParaRPr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Единственное число: "</a:t>
            </a:r>
            <a:r>
              <a:rPr i="1" lang="ru" sz="1100">
                <a:solidFill>
                  <a:schemeClr val="dk1"/>
                </a:solidFill>
                <a:highlight>
                  <a:srgbClr val="FFFFFF"/>
                </a:highlight>
              </a:rPr>
              <a:t>пойди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", "</a:t>
            </a:r>
            <a:r>
              <a:rPr i="1" lang="ru" sz="1100">
                <a:solidFill>
                  <a:schemeClr val="dk1"/>
                </a:solidFill>
                <a:highlight>
                  <a:srgbClr val="FFFFFF"/>
                </a:highlight>
              </a:rPr>
              <a:t>пойдем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".</a:t>
            </a:r>
            <a:endParaRPr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Множественное число: "</a:t>
            </a:r>
            <a:r>
              <a:rPr i="1" lang="ru" sz="1100">
                <a:solidFill>
                  <a:schemeClr val="dk1"/>
                </a:solidFill>
                <a:highlight>
                  <a:srgbClr val="FFFFFF"/>
                </a:highlight>
              </a:rPr>
              <a:t>пойдите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", "</a:t>
            </a:r>
            <a:r>
              <a:rPr i="1" lang="ru" sz="1100">
                <a:solidFill>
                  <a:schemeClr val="dk1"/>
                </a:solidFill>
                <a:highlight>
                  <a:srgbClr val="FFFFFF"/>
                </a:highlight>
              </a:rPr>
              <a:t>пойдемте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".</a:t>
            </a:r>
            <a:endParaRPr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Термины "эксклюзив" и "инклюзив" лучше, чем традиционные названия, потому что они отражают системный характер форм типа "</a:t>
            </a:r>
            <a:r>
              <a:rPr i="1" lang="ru" sz="1100">
                <a:solidFill>
                  <a:schemeClr val="dk1"/>
                </a:solidFill>
                <a:highlight>
                  <a:srgbClr val="FFFFFF"/>
                </a:highlight>
              </a:rPr>
              <a:t>пойдем</a:t>
            </a:r>
            <a:r>
              <a:rPr lang="ru" sz="1100">
                <a:solidFill>
                  <a:schemeClr val="dk1"/>
                </a:solidFill>
                <a:highlight>
                  <a:srgbClr val="FFFFFF"/>
                </a:highlight>
              </a:rPr>
              <a:t>", которые раньше считались просто вариантом 1-го лица множественного числа.</a:t>
            </a:r>
            <a:endParaRPr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3030500"/>
            <a:ext cx="8520600" cy="153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600894"/>
            <a:ext cx="9144000" cy="1300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Образование Эксклюзива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572700"/>
            <a:ext cx="8520600" cy="44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chemeClr val="dk1"/>
                </a:solidFill>
                <a:highlight>
                  <a:srgbClr val="FFFFFF"/>
                </a:highlight>
              </a:rPr>
              <a:t>Эксклюзив (традиционно 2-е лицо единственного и множественного числа)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chemeClr val="dk1"/>
                </a:solidFill>
                <a:highlight>
                  <a:srgbClr val="FFFFFF"/>
                </a:highlight>
              </a:rPr>
              <a:t>образуется одинаково для глаголов как несовершенного, так и совершенного вида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chemeClr val="dk1"/>
                </a:solidFill>
                <a:highlight>
                  <a:srgbClr val="FFFFFF"/>
                </a:highlight>
              </a:rPr>
              <a:t>с помощью окончаний -i или -Ø. Окончание -i может быть ударным или безударным.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chemeClr val="dk1"/>
                </a:solidFill>
                <a:highlight>
                  <a:srgbClr val="FFFFFF"/>
                </a:highlight>
              </a:rPr>
              <a:t>Во множественном числе к форме единственного числа автоматически добавляется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chemeClr val="dk1"/>
                </a:solidFill>
                <a:highlight>
                  <a:srgbClr val="FFFFFF"/>
                </a:highlight>
              </a:rPr>
              <a:t>окончание (или постфикс) -тe.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solidFill>
                  <a:schemeClr val="dk1"/>
                </a:solidFill>
                <a:highlight>
                  <a:srgbClr val="FFFFFF"/>
                </a:highlight>
              </a:rPr>
              <a:t>Выбор окончаний зависит: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>
                <a:solidFill>
                  <a:schemeClr val="dk1"/>
                </a:solidFill>
                <a:highlight>
                  <a:srgbClr val="FFFFFF"/>
                </a:highlight>
              </a:rPr>
              <a:t>а) от окончания настоящей основы (от группы согласных или от одной согласной) 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500">
                <a:solidFill>
                  <a:schemeClr val="dk1"/>
                </a:solidFill>
                <a:highlight>
                  <a:srgbClr val="FFFFFF"/>
                </a:highlight>
              </a:rPr>
              <a:t>б) от места ударения в единственном числе первого лица настоящего времени</a:t>
            </a:r>
            <a:endParaRPr sz="1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220050" y="-80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ru" sz="1320"/>
              <a:t>1.Если ударение в 1ед лежит на окончании и настоящая основа не заканчивается на /-j/ (кроме глаголов V. группы), используется окончание /-í/ (-ú), например:</a:t>
            </a:r>
            <a:endParaRPr sz="13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220"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7575" y="492525"/>
            <a:ext cx="6221299" cy="4714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-62475"/>
            <a:ext cx="8520600" cy="62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54395"/>
              <a:buFont typeface="Arial"/>
              <a:buNone/>
            </a:pPr>
            <a:r>
              <a:rPr lang="ru" sz="2022"/>
              <a:t>Комментарий:</a:t>
            </a:r>
            <a:endParaRPr sz="3022"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349900"/>
            <a:ext cx="8520600" cy="46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ru" sz="1525">
                <a:solidFill>
                  <a:schemeClr val="dk1"/>
                </a:solidFill>
              </a:rPr>
              <a:t>1. Для глаголов с основой с мягкой парной согласной отправной точкой образования повелительного наклонения является мягкая алломорфная основа настоящего времени: поэтому при “</a:t>
            </a:r>
            <a:r>
              <a:rPr i="1" lang="ru" sz="1525">
                <a:solidFill>
                  <a:schemeClr val="dk1"/>
                </a:solidFill>
              </a:rPr>
              <a:t>тяну, сосу, веду…</a:t>
            </a:r>
            <a:r>
              <a:rPr lang="ru" sz="1525">
                <a:solidFill>
                  <a:schemeClr val="dk1"/>
                </a:solidFill>
              </a:rPr>
              <a:t>” мы употребляем основу настоящего времени</a:t>
            </a:r>
            <a:endParaRPr sz="1525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ru" sz="1525">
                <a:solidFill>
                  <a:schemeClr val="dk1"/>
                </a:solidFill>
              </a:rPr>
              <a:t>/t,an,-/, /sa1s,-/, /v1ed,-/.</a:t>
            </a:r>
            <a:endParaRPr sz="1525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ru" sz="1525">
                <a:solidFill>
                  <a:schemeClr val="dk1"/>
                </a:solidFill>
              </a:rPr>
              <a:t>2.Для глаголов Х группы в императивах типа “</a:t>
            </a:r>
            <a:r>
              <a:rPr i="1" lang="ru" sz="1525">
                <a:solidFill>
                  <a:schemeClr val="dk1"/>
                </a:solidFill>
              </a:rPr>
              <a:t>пеки, помоги</a:t>
            </a:r>
            <a:r>
              <a:rPr lang="ru" sz="1525">
                <a:solidFill>
                  <a:schemeClr val="dk1"/>
                </a:solidFill>
              </a:rPr>
              <a:t>” фонетически мягкие [-kj-], [-gj-] реализация основы /k/, /g/ перед окончанием /-i/.</a:t>
            </a:r>
            <a:endParaRPr sz="1525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ru" sz="1525">
                <a:solidFill>
                  <a:schemeClr val="dk1"/>
                </a:solidFill>
              </a:rPr>
              <a:t>3. Форму </a:t>
            </a:r>
            <a:r>
              <a:rPr i="1" lang="ru" sz="1525">
                <a:solidFill>
                  <a:schemeClr val="dk1"/>
                </a:solidFill>
              </a:rPr>
              <a:t>"пеку"</a:t>
            </a:r>
            <a:r>
              <a:rPr lang="ru" sz="1525">
                <a:solidFill>
                  <a:schemeClr val="dk1"/>
                </a:solidFill>
              </a:rPr>
              <a:t> мы интерпретируем как /p,оk-u/, исходя из претерита "</a:t>
            </a:r>
            <a:r>
              <a:rPr i="1" lang="ru" sz="1525">
                <a:solidFill>
                  <a:schemeClr val="dk1"/>
                </a:solidFill>
              </a:rPr>
              <a:t>пёк</a:t>
            </a:r>
            <a:r>
              <a:rPr lang="ru" sz="1525">
                <a:solidFill>
                  <a:schemeClr val="dk1"/>
                </a:solidFill>
              </a:rPr>
              <a:t>".</a:t>
            </a:r>
            <a:endParaRPr sz="1525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ru" sz="1525">
                <a:solidFill>
                  <a:schemeClr val="dk1"/>
                </a:solidFill>
              </a:rPr>
              <a:t>4. Глаголы V группы с основой настоящего времени на /-j/ и ударением в 1ед на окончании (доить, кроить, поить) образует, как видите, </a:t>
            </a:r>
            <a:r>
              <a:rPr lang="ru" sz="1525">
                <a:solidFill>
                  <a:schemeClr val="dk1"/>
                </a:solidFill>
              </a:rPr>
              <a:t>повелительное наклонение</a:t>
            </a:r>
            <a:r>
              <a:rPr lang="ru" sz="1525">
                <a:solidFill>
                  <a:schemeClr val="dk1"/>
                </a:solidFill>
              </a:rPr>
              <a:t> по общему правилу. Глаголы остальных групп с основой на /-j/ (стоять - стою, плевать - плюю и т.д.) образуют повелительное наклонение согласно пункту 3 ниже.</a:t>
            </a:r>
            <a:endParaRPr sz="1525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t/>
            </a:r>
            <a:endParaRPr sz="1325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0"/>
            <a:ext cx="8520600" cy="9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1420"/>
              <a:t>2. Если ударение в 1ед стоит на основе и настоящая основа оканчивается на группу согласных, или глагол содержит ударную приставку «вы-» (без которой данный глагол имел бы повелительное наклонение на /-í/, редко также -Ø), окончание /</a:t>
            </a:r>
            <a:r>
              <a:rPr lang="ru" sz="1420"/>
              <a:t>-i/ (-u) </a:t>
            </a:r>
            <a:r>
              <a:rPr lang="ru" sz="1420"/>
              <a:t> употребляется без ударения, например:</a:t>
            </a:r>
            <a:endParaRPr sz="1420"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25153"/>
            <a:ext cx="9144000" cy="26931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231525" y="229100"/>
            <a:ext cx="2268900" cy="165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1120"/>
              <a:t>3. Если ударение в 1ед стоит на основе, не оканчивающейся на группу согласных, или если настоящая основа, независимо от ударения, заканчивается на /-j/ (кроме глаголов V группы), то </a:t>
            </a:r>
            <a:r>
              <a:rPr lang="ru" sz="1120"/>
              <a:t>используется</a:t>
            </a:r>
            <a:r>
              <a:rPr lang="ru" sz="1120"/>
              <a:t> окончание -Ø, например:</a:t>
            </a:r>
            <a:endParaRPr sz="1120"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231525" y="1976575"/>
            <a:ext cx="2520900" cy="29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ru" sz="920"/>
              <a:t>Комментарий:</a:t>
            </a:r>
            <a:endParaRPr sz="92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ru" sz="920"/>
              <a:t>1. Для нулевых окончаний мягкий знак (ь) пишется после /ж/, /ч/, /ш/ по соображениям графической традиции без звукового значения (мажь, плачь, режь, слышь).</a:t>
            </a:r>
            <a:endParaRPr sz="92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ru" sz="920"/>
              <a:t>2.В глаголе "лечь" форма  "ляг" является, как видите, вполне нормальной формой и не является исключением.</a:t>
            </a:r>
            <a:endParaRPr sz="92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ru" sz="920"/>
              <a:t>3. В непродуктивной группе «бить» неслоговый характер основы устраняется вставной гласной /е/ (бей, пей, лей, вей, шей) в нулевом окончании.</a:t>
            </a:r>
            <a:endParaRPr sz="92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SzPts val="440"/>
              <a:buNone/>
            </a:pPr>
            <a:r>
              <a:t/>
            </a:r>
            <a:endParaRPr sz="720"/>
          </a:p>
        </p:txBody>
      </p:sp>
      <p:pic>
        <p:nvPicPr>
          <p:cNvPr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2549" y="0"/>
            <a:ext cx="528385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 flipH="1" rot="10800000">
            <a:off x="311700" y="-268525"/>
            <a:ext cx="8520600" cy="36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67325"/>
            <a:ext cx="8520600" cy="485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7200">
                <a:solidFill>
                  <a:schemeClr val="dk1"/>
                </a:solidFill>
              </a:rPr>
              <a:t>Глаголы </a:t>
            </a:r>
            <a:r>
              <a:rPr i="1" lang="ru" sz="7200">
                <a:solidFill>
                  <a:schemeClr val="dk1"/>
                </a:solidFill>
              </a:rPr>
              <a:t>дать</a:t>
            </a:r>
            <a:r>
              <a:rPr lang="ru" sz="7200">
                <a:solidFill>
                  <a:schemeClr val="dk1"/>
                </a:solidFill>
              </a:rPr>
              <a:t> и </a:t>
            </a:r>
            <a:r>
              <a:rPr i="1" lang="ru" sz="7200">
                <a:solidFill>
                  <a:schemeClr val="dk1"/>
                </a:solidFill>
              </a:rPr>
              <a:t>есть</a:t>
            </a:r>
            <a:r>
              <a:rPr lang="ru" sz="7200">
                <a:solidFill>
                  <a:schemeClr val="dk1"/>
                </a:solidFill>
              </a:rPr>
              <a:t>, не имеющие единой основы настоящего времени, образуют повелительное наклонение с синхронической точки зрения неоднозначно: </a:t>
            </a:r>
            <a:r>
              <a:rPr i="1" lang="ru" sz="7200">
                <a:solidFill>
                  <a:schemeClr val="dk1"/>
                </a:solidFill>
              </a:rPr>
              <a:t>дай, ешь</a:t>
            </a:r>
            <a:r>
              <a:rPr lang="ru" sz="7200">
                <a:solidFill>
                  <a:schemeClr val="dk1"/>
                </a:solidFill>
              </a:rPr>
              <a:t>.</a:t>
            </a:r>
            <a:endParaRPr sz="7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7200">
                <a:solidFill>
                  <a:schemeClr val="dk1"/>
                </a:solidFill>
              </a:rPr>
              <a:t>Отступления от этих правил редки:</a:t>
            </a:r>
            <a:endParaRPr sz="7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7200">
                <a:solidFill>
                  <a:schemeClr val="dk1"/>
                </a:solidFill>
              </a:rPr>
              <a:t>1. Глаголы непродуктивной группы </a:t>
            </a:r>
            <a:r>
              <a:rPr i="1" lang="ru" sz="7200">
                <a:solidFill>
                  <a:schemeClr val="dk1"/>
                </a:solidFill>
              </a:rPr>
              <a:t>давать, даю, даём</a:t>
            </a:r>
            <a:r>
              <a:rPr lang="ru" sz="7200">
                <a:solidFill>
                  <a:schemeClr val="dk1"/>
                </a:solidFill>
              </a:rPr>
              <a:t> образуют повелительное наклонение с элементом </a:t>
            </a:r>
            <a:r>
              <a:rPr i="1" lang="ru" sz="7200">
                <a:solidFill>
                  <a:schemeClr val="dk1"/>
                </a:solidFill>
              </a:rPr>
              <a:t>-ва-</a:t>
            </a:r>
            <a:r>
              <a:rPr lang="ru" sz="7200">
                <a:solidFill>
                  <a:schemeClr val="dk1"/>
                </a:solidFill>
              </a:rPr>
              <a:t>, который выпадает в настоящем времени: </a:t>
            </a:r>
            <a:r>
              <a:rPr i="1" lang="ru" sz="7200">
                <a:solidFill>
                  <a:schemeClr val="dk1"/>
                </a:solidFill>
              </a:rPr>
              <a:t>давай, вставай, узнавай</a:t>
            </a:r>
            <a:r>
              <a:rPr lang="ru" sz="7200">
                <a:solidFill>
                  <a:schemeClr val="dk1"/>
                </a:solidFill>
              </a:rPr>
              <a:t>.</a:t>
            </a:r>
            <a:endParaRPr sz="7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7200">
                <a:solidFill>
                  <a:schemeClr val="dk1"/>
                </a:solidFill>
              </a:rPr>
              <a:t>На основании сравнения с инфинитивным комплексом может показаться, что императив здесь образуется от основы инфинитива с помощью окончания /-j/ (которое, однако, в императиве иначе не встречается). Однако основываясь на причастии </a:t>
            </a:r>
            <a:r>
              <a:rPr i="1" lang="ru" sz="7200">
                <a:solidFill>
                  <a:schemeClr val="dk1"/>
                </a:solidFill>
              </a:rPr>
              <a:t>даваемый</a:t>
            </a:r>
            <a:r>
              <a:rPr lang="ru" sz="7200">
                <a:solidFill>
                  <a:schemeClr val="dk1"/>
                </a:solidFill>
              </a:rPr>
              <a:t> и </a:t>
            </a:r>
            <a:r>
              <a:rPr i="1" lang="ru" sz="7200">
                <a:solidFill>
                  <a:schemeClr val="dk1"/>
                </a:solidFill>
              </a:rPr>
              <a:t>давая</a:t>
            </a:r>
            <a:r>
              <a:rPr lang="ru" sz="7200">
                <a:solidFill>
                  <a:schemeClr val="dk1"/>
                </a:solidFill>
              </a:rPr>
              <a:t>, мы должны допустить две алломорфы настоящей основы для глаголов группы </a:t>
            </a:r>
            <a:r>
              <a:rPr i="1" lang="ru" sz="7200">
                <a:solidFill>
                  <a:schemeClr val="dk1"/>
                </a:solidFill>
              </a:rPr>
              <a:t>давать</a:t>
            </a:r>
            <a:r>
              <a:rPr lang="ru" sz="7200">
                <a:solidFill>
                  <a:schemeClr val="dk1"/>
                </a:solidFill>
              </a:rPr>
              <a:t>: одну /daj-/ (даю, даёшь, дающий...) и другую /da,váj-/ . Императив, следовательно, образуется от этого второго алломорфа по правилу 3. Собственно, и этот случай не является отклонением от общего правила.</a:t>
            </a:r>
            <a:endParaRPr sz="7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