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 id="260" r:id="rId3"/>
    <p:sldId id="262" r:id="rId4"/>
    <p:sldId id="263" r:id="rId5"/>
    <p:sldId id="269" r:id="rId6"/>
    <p:sldId id="264" r:id="rId7"/>
    <p:sldId id="265" r:id="rId8"/>
    <p:sldId id="267" r:id="rId9"/>
    <p:sldId id="268" r:id="rId10"/>
    <p:sldId id="266" r:id="rId11"/>
    <p:sldId id="256" r:id="rId12"/>
    <p:sldId id="257" r:id="rId13"/>
    <p:sldId id="258" r:id="rId14"/>
    <p:sldId id="259" r:id="rId15"/>
    <p:sldId id="270"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39" autoAdjust="0"/>
    <p:restoredTop sz="94660"/>
  </p:normalViewPr>
  <p:slideViewPr>
    <p:cSldViewPr>
      <p:cViewPr varScale="1">
        <p:scale>
          <a:sx n="72" d="100"/>
          <a:sy n="72" d="100"/>
        </p:scale>
        <p:origin x="133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9E2CD080-429E-409E-87BF-50B8AED60254}" type="datetimeFigureOut">
              <a:rPr lang="cs-CZ" smtClean="0"/>
              <a:t>25. 5. 2017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36938BC-7080-4F34-9538-16DF37E49925}" type="slidenum">
              <a:rPr lang="cs-CZ" smtClean="0"/>
              <a:t>‹#›</a:t>
            </a:fld>
            <a:endParaRPr lang="cs-CZ"/>
          </a:p>
        </p:txBody>
      </p:sp>
    </p:spTree>
    <p:extLst>
      <p:ext uri="{BB962C8B-B14F-4D97-AF65-F5344CB8AC3E}">
        <p14:creationId xmlns:p14="http://schemas.microsoft.com/office/powerpoint/2010/main" val="2569342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E2CD080-429E-409E-87BF-50B8AED60254}" type="datetimeFigureOut">
              <a:rPr lang="cs-CZ" smtClean="0"/>
              <a:t>25. 5. 2017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36938BC-7080-4F34-9538-16DF37E49925}" type="slidenum">
              <a:rPr lang="cs-CZ" smtClean="0"/>
              <a:t>‹#›</a:t>
            </a:fld>
            <a:endParaRPr lang="cs-CZ"/>
          </a:p>
        </p:txBody>
      </p:sp>
    </p:spTree>
    <p:extLst>
      <p:ext uri="{BB962C8B-B14F-4D97-AF65-F5344CB8AC3E}">
        <p14:creationId xmlns:p14="http://schemas.microsoft.com/office/powerpoint/2010/main" val="1927460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E2CD080-429E-409E-87BF-50B8AED60254}" type="datetimeFigureOut">
              <a:rPr lang="cs-CZ" smtClean="0"/>
              <a:t>25. 5. 2017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36938BC-7080-4F34-9538-16DF37E49925}" type="slidenum">
              <a:rPr lang="cs-CZ" smtClean="0"/>
              <a:t>‹#›</a:t>
            </a:fld>
            <a:endParaRPr lang="cs-CZ"/>
          </a:p>
        </p:txBody>
      </p:sp>
    </p:spTree>
    <p:extLst>
      <p:ext uri="{BB962C8B-B14F-4D97-AF65-F5344CB8AC3E}">
        <p14:creationId xmlns:p14="http://schemas.microsoft.com/office/powerpoint/2010/main" val="3390297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E2CD080-429E-409E-87BF-50B8AED60254}" type="datetimeFigureOut">
              <a:rPr lang="cs-CZ" smtClean="0"/>
              <a:t>25. 5. 2017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36938BC-7080-4F34-9538-16DF37E49925}" type="slidenum">
              <a:rPr lang="cs-CZ" smtClean="0"/>
              <a:t>‹#›</a:t>
            </a:fld>
            <a:endParaRPr lang="cs-CZ"/>
          </a:p>
        </p:txBody>
      </p:sp>
    </p:spTree>
    <p:extLst>
      <p:ext uri="{BB962C8B-B14F-4D97-AF65-F5344CB8AC3E}">
        <p14:creationId xmlns:p14="http://schemas.microsoft.com/office/powerpoint/2010/main" val="240203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9E2CD080-429E-409E-87BF-50B8AED60254}" type="datetimeFigureOut">
              <a:rPr lang="cs-CZ" smtClean="0"/>
              <a:t>25. 5. 2017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36938BC-7080-4F34-9538-16DF37E49925}" type="slidenum">
              <a:rPr lang="cs-CZ" smtClean="0"/>
              <a:t>‹#›</a:t>
            </a:fld>
            <a:endParaRPr lang="cs-CZ"/>
          </a:p>
        </p:txBody>
      </p:sp>
    </p:spTree>
    <p:extLst>
      <p:ext uri="{BB962C8B-B14F-4D97-AF65-F5344CB8AC3E}">
        <p14:creationId xmlns:p14="http://schemas.microsoft.com/office/powerpoint/2010/main" val="3207430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9E2CD080-429E-409E-87BF-50B8AED60254}" type="datetimeFigureOut">
              <a:rPr lang="cs-CZ" smtClean="0"/>
              <a:t>25. 5. 2017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36938BC-7080-4F34-9538-16DF37E49925}" type="slidenum">
              <a:rPr lang="cs-CZ" smtClean="0"/>
              <a:t>‹#›</a:t>
            </a:fld>
            <a:endParaRPr lang="cs-CZ"/>
          </a:p>
        </p:txBody>
      </p:sp>
    </p:spTree>
    <p:extLst>
      <p:ext uri="{BB962C8B-B14F-4D97-AF65-F5344CB8AC3E}">
        <p14:creationId xmlns:p14="http://schemas.microsoft.com/office/powerpoint/2010/main" val="1376244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9E2CD080-429E-409E-87BF-50B8AED60254}" type="datetimeFigureOut">
              <a:rPr lang="cs-CZ" smtClean="0"/>
              <a:t>25. 5. 2017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36938BC-7080-4F34-9538-16DF37E49925}" type="slidenum">
              <a:rPr lang="cs-CZ" smtClean="0"/>
              <a:t>‹#›</a:t>
            </a:fld>
            <a:endParaRPr lang="cs-CZ"/>
          </a:p>
        </p:txBody>
      </p:sp>
    </p:spTree>
    <p:extLst>
      <p:ext uri="{BB962C8B-B14F-4D97-AF65-F5344CB8AC3E}">
        <p14:creationId xmlns:p14="http://schemas.microsoft.com/office/powerpoint/2010/main" val="1841338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9E2CD080-429E-409E-87BF-50B8AED60254}" type="datetimeFigureOut">
              <a:rPr lang="cs-CZ" smtClean="0"/>
              <a:t>25. 5. 2017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36938BC-7080-4F34-9538-16DF37E49925}" type="slidenum">
              <a:rPr lang="cs-CZ" smtClean="0"/>
              <a:t>‹#›</a:t>
            </a:fld>
            <a:endParaRPr lang="cs-CZ"/>
          </a:p>
        </p:txBody>
      </p:sp>
    </p:spTree>
    <p:extLst>
      <p:ext uri="{BB962C8B-B14F-4D97-AF65-F5344CB8AC3E}">
        <p14:creationId xmlns:p14="http://schemas.microsoft.com/office/powerpoint/2010/main" val="3867155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E2CD080-429E-409E-87BF-50B8AED60254}" type="datetimeFigureOut">
              <a:rPr lang="cs-CZ" smtClean="0"/>
              <a:t>25. 5. 2017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36938BC-7080-4F34-9538-16DF37E49925}" type="slidenum">
              <a:rPr lang="cs-CZ" smtClean="0"/>
              <a:t>‹#›</a:t>
            </a:fld>
            <a:endParaRPr lang="cs-CZ"/>
          </a:p>
        </p:txBody>
      </p:sp>
    </p:spTree>
    <p:extLst>
      <p:ext uri="{BB962C8B-B14F-4D97-AF65-F5344CB8AC3E}">
        <p14:creationId xmlns:p14="http://schemas.microsoft.com/office/powerpoint/2010/main" val="2769448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9E2CD080-429E-409E-87BF-50B8AED60254}" type="datetimeFigureOut">
              <a:rPr lang="cs-CZ" smtClean="0"/>
              <a:t>25. 5. 2017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36938BC-7080-4F34-9538-16DF37E49925}" type="slidenum">
              <a:rPr lang="cs-CZ" smtClean="0"/>
              <a:t>‹#›</a:t>
            </a:fld>
            <a:endParaRPr lang="cs-CZ"/>
          </a:p>
        </p:txBody>
      </p:sp>
    </p:spTree>
    <p:extLst>
      <p:ext uri="{BB962C8B-B14F-4D97-AF65-F5344CB8AC3E}">
        <p14:creationId xmlns:p14="http://schemas.microsoft.com/office/powerpoint/2010/main" val="2028179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9E2CD080-429E-409E-87BF-50B8AED60254}" type="datetimeFigureOut">
              <a:rPr lang="cs-CZ" smtClean="0"/>
              <a:t>25. 5. 2017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36938BC-7080-4F34-9538-16DF37E49925}" type="slidenum">
              <a:rPr lang="cs-CZ" smtClean="0"/>
              <a:t>‹#›</a:t>
            </a:fld>
            <a:endParaRPr lang="cs-CZ"/>
          </a:p>
        </p:txBody>
      </p:sp>
    </p:spTree>
    <p:extLst>
      <p:ext uri="{BB962C8B-B14F-4D97-AF65-F5344CB8AC3E}">
        <p14:creationId xmlns:p14="http://schemas.microsoft.com/office/powerpoint/2010/main" val="1573832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2CD080-429E-409E-87BF-50B8AED60254}" type="datetimeFigureOut">
              <a:rPr lang="cs-CZ" smtClean="0"/>
              <a:t>25. 5. 2017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6938BC-7080-4F34-9538-16DF37E49925}" type="slidenum">
              <a:rPr lang="cs-CZ" smtClean="0"/>
              <a:t>‹#›</a:t>
            </a:fld>
            <a:endParaRPr lang="cs-CZ"/>
          </a:p>
        </p:txBody>
      </p:sp>
    </p:spTree>
    <p:extLst>
      <p:ext uri="{BB962C8B-B14F-4D97-AF65-F5344CB8AC3E}">
        <p14:creationId xmlns:p14="http://schemas.microsoft.com/office/powerpoint/2010/main" val="31525786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clanky.rvp.cz/clanek/o/z/2719/DILNA-CTENI-V-PRAXI.html/" TargetMode="External"/><Relationship Id="rId2" Type="http://schemas.openxmlformats.org/officeDocument/2006/relationships/hyperlink" Target="http://www.kellnerfoundation.cz/pomahame-skolam-k-uspechu/projekt/pedagogicke-inspirace/jak-naucit-deti-spravne-cist" TargetMode="External"/><Relationship Id="rId1" Type="http://schemas.openxmlformats.org/officeDocument/2006/relationships/slideLayout" Target="../slideLayouts/slideLayout2.xml"/><Relationship Id="rId5" Type="http://schemas.openxmlformats.org/officeDocument/2006/relationships/hyperlink" Target="http://reality.skanska.cz/cs-CZ/Bambini-litera/" TargetMode="External"/><Relationship Id="rId4" Type="http://schemas.openxmlformats.org/officeDocument/2006/relationships/hyperlink" Target="http://www.ctenipomaha.cz/"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zpravy.idnes.cz/komentar-o-maturitnich-slohovych-pracich-fgk-/domaci.aspx?c=A120622_1795372_domaci_jw" TargetMode="External"/><Relationship Id="rId7" Type="http://schemas.openxmlformats.org/officeDocument/2006/relationships/hyperlink" Target="https://l.facebook.com/l.php?u=https://www.seznam.cz/zpravy/clanek/cesti-studenti-ve-svetovem-srovnani-nestihaji-nejhure-ve-ctenarske-gramotnosti-7364&amp;h=ATMduObgqnxElzBgAO4efnyp0HIElQiRkk4_y6k6jOMVGChUuW1ilzs2zfnsOaO9ClMVlUXObmbjsU_w0TamJl6M0U91QNyGCdMlXtj9lBs-FfuvSP32YPBN1brA3igUWqjUmgvfy13V" TargetMode="External"/><Relationship Id="rId2" Type="http://schemas.openxmlformats.org/officeDocument/2006/relationships/hyperlink" Target="http://www.ceskaskola.cz/2013/04/matous-hutnik-vyuka-slohu-na-skolach.html" TargetMode="External"/><Relationship Id="rId1" Type="http://schemas.openxmlformats.org/officeDocument/2006/relationships/slideLayout" Target="../slideLayouts/slideLayout2.xml"/><Relationship Id="rId6" Type="http://schemas.openxmlformats.org/officeDocument/2006/relationships/hyperlink" Target="http://www.csicr.cz/Prave-menu/Mezinarodni-setreni/PISA" TargetMode="External"/><Relationship Id="rId5" Type="http://schemas.openxmlformats.org/officeDocument/2006/relationships/hyperlink" Target="http://clanky.rvp.cz/clanek/k/l%C3%AD%C4%8Den%C3%AD/18791/MAME-RADI-SLOH.html/" TargetMode="External"/><Relationship Id="rId4" Type="http://schemas.openxmlformats.org/officeDocument/2006/relationships/hyperlink" Target="http://zpravy.idnes.cz/sef-asociace-gymnazii-navrhuje-zruseni-povinnych-slohovek-p4m-/domaci.aspx?c=A120621_134524_domaci_jj"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2492896"/>
            <a:ext cx="7772400" cy="2187674"/>
          </a:xfrm>
        </p:spPr>
        <p:txBody>
          <a:bodyPr>
            <a:normAutofit/>
          </a:bodyPr>
          <a:lstStyle/>
          <a:p>
            <a:r>
              <a:rPr lang="cs-CZ" b="1" dirty="0"/>
              <a:t>„Anulujte ty slohy. Máňa říkala, že nejsou </a:t>
            </a:r>
            <a:r>
              <a:rPr lang="cs-CZ" b="1" dirty="0" err="1"/>
              <a:t>směroplatný</a:t>
            </a:r>
            <a:r>
              <a:rPr lang="cs-CZ" b="1" dirty="0"/>
              <a:t>.“</a:t>
            </a:r>
            <a:br>
              <a:rPr lang="cs-CZ" b="1" dirty="0"/>
            </a:br>
            <a:endParaRPr lang="cs-CZ" dirty="0"/>
          </a:p>
        </p:txBody>
      </p:sp>
      <p:sp>
        <p:nvSpPr>
          <p:cNvPr id="3" name="Podnadpis 2"/>
          <p:cNvSpPr>
            <a:spLocks noGrp="1"/>
          </p:cNvSpPr>
          <p:nvPr>
            <p:ph type="subTitle" idx="1"/>
          </p:nvPr>
        </p:nvSpPr>
        <p:spPr/>
        <p:txBody>
          <a:bodyPr/>
          <a:lstStyle/>
          <a:p>
            <a:endParaRPr lang="cs-CZ" dirty="0"/>
          </a:p>
          <a:p>
            <a:r>
              <a:rPr lang="cs-CZ" dirty="0"/>
              <a:t>Nováková, Fischerová</a:t>
            </a:r>
            <a:r>
              <a:rPr lang="cs-CZ"/>
              <a:t>, Položijová</a:t>
            </a:r>
          </a:p>
        </p:txBody>
      </p:sp>
    </p:spTree>
    <p:extLst>
      <p:ext uri="{BB962C8B-B14F-4D97-AF65-F5344CB8AC3E}">
        <p14:creationId xmlns:p14="http://schemas.microsoft.com/office/powerpoint/2010/main" val="424415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effectLst>
                  <a:outerShdw blurRad="38100" dist="38100" dir="2700000" algn="tl">
                    <a:srgbClr val="000000">
                      <a:alpha val="43137"/>
                    </a:srgbClr>
                  </a:outerShdw>
                </a:effectLst>
              </a:rPr>
              <a:t>Možné úkoly</a:t>
            </a:r>
          </a:p>
        </p:txBody>
      </p:sp>
      <p:sp>
        <p:nvSpPr>
          <p:cNvPr id="3" name="Zástupný symbol pro obsah 2"/>
          <p:cNvSpPr>
            <a:spLocks noGrp="1"/>
          </p:cNvSpPr>
          <p:nvPr>
            <p:ph idx="1"/>
          </p:nvPr>
        </p:nvSpPr>
        <p:spPr/>
        <p:txBody>
          <a:bodyPr>
            <a:normAutofit fontScale="92500"/>
          </a:bodyPr>
          <a:lstStyle/>
          <a:p>
            <a:pPr marL="514350" indent="-514350">
              <a:lnSpc>
                <a:spcPct val="150000"/>
              </a:lnSpc>
              <a:buAutoNum type="arabicParenR"/>
            </a:pPr>
            <a:r>
              <a:rPr lang="cs-CZ" dirty="0"/>
              <a:t>Připomíná vám to něco?</a:t>
            </a:r>
          </a:p>
          <a:p>
            <a:pPr marL="514350" indent="-514350">
              <a:lnSpc>
                <a:spcPct val="150000"/>
              </a:lnSpc>
              <a:buAutoNum type="arabicParenR"/>
            </a:pPr>
            <a:r>
              <a:rPr lang="cs-CZ" dirty="0"/>
              <a:t>Přepište text do běžného jazyka.</a:t>
            </a:r>
          </a:p>
          <a:p>
            <a:pPr marL="514350" indent="-514350">
              <a:lnSpc>
                <a:spcPct val="150000"/>
              </a:lnSpc>
              <a:buAutoNum type="arabicParenR"/>
            </a:pPr>
            <a:r>
              <a:rPr lang="cs-CZ" dirty="0"/>
              <a:t>Převyprávějte stejným způsobem nějaký příběh.</a:t>
            </a:r>
          </a:p>
          <a:p>
            <a:pPr marL="514350" indent="-514350">
              <a:lnSpc>
                <a:spcPct val="150000"/>
              </a:lnSpc>
              <a:buAutoNum type="arabicParenR"/>
            </a:pPr>
            <a:r>
              <a:rPr lang="cs-CZ" dirty="0"/>
              <a:t>Šlo by to takhle hrát v divadle?</a:t>
            </a:r>
          </a:p>
          <a:p>
            <a:pPr marL="514350" indent="-514350">
              <a:lnSpc>
                <a:spcPct val="150000"/>
              </a:lnSpc>
              <a:buAutoNum type="arabicParenR"/>
            </a:pPr>
            <a:r>
              <a:rPr lang="cs-CZ" dirty="0"/>
              <a:t>A další…</a:t>
            </a:r>
          </a:p>
          <a:p>
            <a:pPr marL="514350" indent="-514350">
              <a:lnSpc>
                <a:spcPct val="150000"/>
              </a:lnSpc>
              <a:buAutoNum type="arabicParenR"/>
            </a:pPr>
            <a:endParaRPr lang="cs-CZ" dirty="0"/>
          </a:p>
          <a:p>
            <a:pPr marL="514350" indent="-514350">
              <a:lnSpc>
                <a:spcPct val="150000"/>
              </a:lnSpc>
              <a:buAutoNum type="arabicParenR"/>
            </a:pPr>
            <a:endParaRPr lang="cs-CZ" dirty="0"/>
          </a:p>
        </p:txBody>
      </p:sp>
    </p:spTree>
    <p:extLst>
      <p:ext uri="{BB962C8B-B14F-4D97-AF65-F5344CB8AC3E}">
        <p14:creationId xmlns:p14="http://schemas.microsoft.com/office/powerpoint/2010/main" val="3644732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Jak na tom jsme</a:t>
            </a:r>
            <a:br>
              <a:rPr lang="cs-CZ" dirty="0"/>
            </a:br>
            <a:r>
              <a:rPr lang="cs-CZ" dirty="0"/>
              <a:t>v porovnání s ostatními</a:t>
            </a:r>
          </a:p>
        </p:txBody>
      </p:sp>
      <p:sp>
        <p:nvSpPr>
          <p:cNvPr id="3" name="Podnadpis 2"/>
          <p:cNvSpPr>
            <a:spLocks noGrp="1"/>
          </p:cNvSpPr>
          <p:nvPr>
            <p:ph type="subTitle" idx="1"/>
          </p:nvPr>
        </p:nvSpPr>
        <p:spPr/>
        <p:txBody>
          <a:bodyPr/>
          <a:lstStyle/>
          <a:p>
            <a:r>
              <a:rPr lang="cs-CZ" dirty="0"/>
              <a:t>Výzkumy PISA</a:t>
            </a:r>
          </a:p>
        </p:txBody>
      </p:sp>
    </p:spTree>
    <p:extLst>
      <p:ext uri="{BB962C8B-B14F-4D97-AF65-F5344CB8AC3E}">
        <p14:creationId xmlns:p14="http://schemas.microsoft.com/office/powerpoint/2010/main" val="1382655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effectLst>
                  <a:outerShdw blurRad="38100" dist="38100" dir="2700000" algn="tl">
                    <a:srgbClr val="000000">
                      <a:alpha val="43137"/>
                    </a:srgbClr>
                  </a:outerShdw>
                </a:effectLst>
              </a:rPr>
              <a:t>Testování v ČR</a:t>
            </a:r>
          </a:p>
        </p:txBody>
      </p:sp>
      <p:sp>
        <p:nvSpPr>
          <p:cNvPr id="3" name="Zástupný symbol pro obsah 2"/>
          <p:cNvSpPr>
            <a:spLocks noGrp="1"/>
          </p:cNvSpPr>
          <p:nvPr>
            <p:ph idx="1"/>
          </p:nvPr>
        </p:nvSpPr>
        <p:spPr/>
        <p:txBody>
          <a:bodyPr>
            <a:normAutofit/>
          </a:bodyPr>
          <a:lstStyle/>
          <a:p>
            <a:r>
              <a:rPr lang="cs-CZ" dirty="0"/>
              <a:t>naposledy v r. 2015, ale čtenářská gramotnost jen okrajově (větší důraz v r. 2012)</a:t>
            </a:r>
          </a:p>
          <a:p>
            <a:endParaRPr lang="cs-CZ" dirty="0"/>
          </a:p>
          <a:p>
            <a:r>
              <a:rPr lang="pl-PL" dirty="0"/>
              <a:t>žáci v ČR srovnatelní s </a:t>
            </a:r>
            <a:r>
              <a:rPr lang="pl-PL" i="1" dirty="0"/>
              <a:t>průměrem</a:t>
            </a:r>
            <a:r>
              <a:rPr lang="pl-PL" dirty="0"/>
              <a:t> zemí OECD</a:t>
            </a:r>
          </a:p>
          <a:p>
            <a:endParaRPr lang="cs-CZ" dirty="0"/>
          </a:p>
          <a:p>
            <a:r>
              <a:rPr lang="cs-CZ" dirty="0"/>
              <a:t>trochu lepší výsledky než v předchozích letech, ALE jde spíše o </a:t>
            </a:r>
            <a:r>
              <a:rPr lang="cs-CZ" i="1" dirty="0"/>
              <a:t>zastavení poklesu </a:t>
            </a:r>
            <a:r>
              <a:rPr lang="cs-CZ" dirty="0"/>
              <a:t>úrovně čtenářských dovedností žáků</a:t>
            </a:r>
          </a:p>
        </p:txBody>
      </p:sp>
    </p:spTree>
    <p:extLst>
      <p:ext uri="{BB962C8B-B14F-4D97-AF65-F5344CB8AC3E}">
        <p14:creationId xmlns:p14="http://schemas.microsoft.com/office/powerpoint/2010/main" val="1417581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692696"/>
            <a:ext cx="8229600" cy="5472608"/>
          </a:xfrm>
        </p:spPr>
        <p:txBody>
          <a:bodyPr>
            <a:normAutofit/>
          </a:bodyPr>
          <a:lstStyle/>
          <a:p>
            <a:r>
              <a:rPr lang="cs-CZ" dirty="0"/>
              <a:t>mnohem lepší výsledky ve čtenářské gramotnosti u žáků 6. tříd ZŠ než 1. st. SŠ</a:t>
            </a:r>
          </a:p>
          <a:p>
            <a:endParaRPr lang="cs-CZ" dirty="0"/>
          </a:p>
          <a:p>
            <a:r>
              <a:rPr lang="cs-CZ" dirty="0"/>
              <a:t>Studenti SŠ nejvíce zaostávali v otázkách </a:t>
            </a:r>
            <a:r>
              <a:rPr lang="cs-CZ" i="1" dirty="0"/>
              <a:t>porozumění textu</a:t>
            </a:r>
          </a:p>
          <a:p>
            <a:endParaRPr lang="cs-CZ" i="1" dirty="0"/>
          </a:p>
          <a:p>
            <a:r>
              <a:rPr lang="cs-CZ" sz="2600" dirty="0"/>
              <a:t>Anketa o vztahu ke čtenářství: žáci 6. tříd – většinou pozitivní výroky (mám radost, když dostanu knihu jako dárek, chtěl bych mít víc času na čtení...), studenti SŠ spíše odpovídali, že čtou, jen pokud musí, nebo že čtení je nudné</a:t>
            </a:r>
          </a:p>
        </p:txBody>
      </p:sp>
    </p:spTree>
    <p:extLst>
      <p:ext uri="{BB962C8B-B14F-4D97-AF65-F5344CB8AC3E}">
        <p14:creationId xmlns:p14="http://schemas.microsoft.com/office/powerpoint/2010/main" val="1077540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effectLst>
                  <a:outerShdw blurRad="38100" dist="38100" dir="2700000" algn="tl">
                    <a:srgbClr val="000000">
                      <a:alpha val="43137"/>
                    </a:srgbClr>
                  </a:outerShdw>
                </a:effectLst>
              </a:rPr>
              <a:t>Tipy pro učitele</a:t>
            </a:r>
            <a:br>
              <a:rPr lang="cs-CZ" dirty="0"/>
            </a:br>
            <a:r>
              <a:rPr lang="cs-CZ" sz="4000" dirty="0"/>
              <a:t>podpora čtenářství</a:t>
            </a:r>
            <a:endParaRPr lang="cs-CZ" dirty="0"/>
          </a:p>
        </p:txBody>
      </p:sp>
      <p:sp>
        <p:nvSpPr>
          <p:cNvPr id="3" name="Zástupný symbol pro obsah 2"/>
          <p:cNvSpPr>
            <a:spLocks noGrp="1"/>
          </p:cNvSpPr>
          <p:nvPr>
            <p:ph idx="1"/>
          </p:nvPr>
        </p:nvSpPr>
        <p:spPr>
          <a:xfrm>
            <a:off x="457200" y="1600200"/>
            <a:ext cx="8229600" cy="5069160"/>
          </a:xfrm>
        </p:spPr>
        <p:txBody>
          <a:bodyPr>
            <a:normAutofit fontScale="92500"/>
          </a:bodyPr>
          <a:lstStyle/>
          <a:p>
            <a:r>
              <a:rPr lang="cs-CZ" sz="2400" dirty="0"/>
              <a:t>osmnáctidílný seriál MF Dnes na zlepšení čtenářských dovedností s tipy na kvalitní četbu</a:t>
            </a:r>
          </a:p>
          <a:p>
            <a:pPr marL="0" indent="0">
              <a:buNone/>
            </a:pPr>
            <a:r>
              <a:rPr lang="cs-CZ" sz="2400" dirty="0">
                <a:hlinkClick r:id="rId2"/>
              </a:rPr>
              <a:t>http://www.kellnerfoundation.cz/pomahame-skolam-k-uspechu/projekt/pedagogicke-inspirace/jak-naucit-deti-spravne-cist</a:t>
            </a:r>
            <a:endParaRPr lang="cs-CZ" sz="2400" dirty="0"/>
          </a:p>
          <a:p>
            <a:r>
              <a:rPr lang="cs-CZ" sz="2400" dirty="0"/>
              <a:t>zavedení dílny čtení, volného čtení do hodin – prostor pro souvislou četbu beletristického textu dle svého výběru, diskuse</a:t>
            </a:r>
          </a:p>
          <a:p>
            <a:pPr marL="0" indent="0">
              <a:buNone/>
            </a:pPr>
            <a:r>
              <a:rPr lang="cs-CZ" sz="2400" dirty="0">
                <a:hlinkClick r:id="rId3"/>
              </a:rPr>
              <a:t>http://clanky.rvp.cz/clanek/o/z/2719/DILNA-CTENI-V-PRAXI.html/</a:t>
            </a:r>
            <a:endParaRPr lang="cs-CZ" sz="2400" dirty="0"/>
          </a:p>
          <a:p>
            <a:r>
              <a:rPr lang="cs-CZ" sz="2400" dirty="0"/>
              <a:t>propojení motivace s dobročinnou činností – Čtení pomáhá</a:t>
            </a:r>
          </a:p>
          <a:p>
            <a:pPr marL="0" indent="0">
              <a:buNone/>
            </a:pPr>
            <a:r>
              <a:rPr lang="cs-CZ" sz="2400" dirty="0">
                <a:hlinkClick r:id="rId4"/>
              </a:rPr>
              <a:t>http://www.ctenipomaha.cz/</a:t>
            </a:r>
            <a:endParaRPr lang="cs-CZ" sz="2400" dirty="0"/>
          </a:p>
          <a:p>
            <a:r>
              <a:rPr lang="cs-CZ" sz="2400" dirty="0"/>
              <a:t>celorepublikové soutěže v dětském psaní</a:t>
            </a:r>
          </a:p>
          <a:p>
            <a:pPr marL="0" indent="0">
              <a:buNone/>
            </a:pPr>
            <a:r>
              <a:rPr lang="cs-CZ" sz="2400" dirty="0">
                <a:hlinkClick r:id="rId5"/>
              </a:rPr>
              <a:t>http://reality.skanska.cz/cs-CZ/Bambini-litera/</a:t>
            </a:r>
            <a:endParaRPr lang="cs-CZ" sz="2400" dirty="0"/>
          </a:p>
          <a:p>
            <a:pPr marL="0" indent="0">
              <a:buNone/>
            </a:pPr>
            <a:endParaRPr lang="cs-CZ" sz="2400" dirty="0"/>
          </a:p>
          <a:p>
            <a:pPr marL="0" indent="0">
              <a:buNone/>
            </a:pPr>
            <a:endParaRPr lang="cs-CZ" sz="2400" dirty="0"/>
          </a:p>
          <a:p>
            <a:pPr marL="0" indent="0">
              <a:buNone/>
            </a:pPr>
            <a:endParaRPr lang="cs-CZ" sz="2400" dirty="0"/>
          </a:p>
          <a:p>
            <a:endParaRPr lang="cs-CZ" sz="2400" dirty="0"/>
          </a:p>
          <a:p>
            <a:endParaRPr lang="cs-CZ" sz="2400" dirty="0"/>
          </a:p>
          <a:p>
            <a:endParaRPr lang="cs-CZ" dirty="0"/>
          </a:p>
        </p:txBody>
      </p:sp>
    </p:spTree>
    <p:extLst>
      <p:ext uri="{BB962C8B-B14F-4D97-AF65-F5344CB8AC3E}">
        <p14:creationId xmlns:p14="http://schemas.microsoft.com/office/powerpoint/2010/main" val="88744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88640"/>
            <a:ext cx="8229600" cy="936104"/>
          </a:xfrm>
        </p:spPr>
        <p:txBody>
          <a:bodyPr/>
          <a:lstStyle/>
          <a:p>
            <a:r>
              <a:rPr lang="cs-CZ" dirty="0"/>
              <a:t>Zdroje</a:t>
            </a:r>
          </a:p>
        </p:txBody>
      </p:sp>
      <p:sp>
        <p:nvSpPr>
          <p:cNvPr id="3" name="Zástupný symbol pro obsah 2"/>
          <p:cNvSpPr>
            <a:spLocks noGrp="1"/>
          </p:cNvSpPr>
          <p:nvPr>
            <p:ph idx="1"/>
          </p:nvPr>
        </p:nvSpPr>
        <p:spPr>
          <a:xfrm>
            <a:off x="457200" y="1124744"/>
            <a:ext cx="8229600" cy="5001419"/>
          </a:xfrm>
        </p:spPr>
        <p:txBody>
          <a:bodyPr>
            <a:normAutofit/>
          </a:bodyPr>
          <a:lstStyle/>
          <a:p>
            <a:r>
              <a:rPr lang="cs-CZ" sz="2000" dirty="0">
                <a:hlinkClick r:id="rId2"/>
              </a:rPr>
              <a:t>http://www.ceskaskola.cz/2013/04/matous-hutnik-vyuka-slohu-na-skolach.html</a:t>
            </a:r>
            <a:endParaRPr lang="cs-CZ" sz="2000" dirty="0"/>
          </a:p>
          <a:p>
            <a:r>
              <a:rPr lang="cs-CZ" sz="2000" dirty="0">
                <a:hlinkClick r:id="rId3"/>
              </a:rPr>
              <a:t>http://zpravy.idnes.cz/komentar-o-maturitnich-slohovych-pracich-fgk-/domaci.aspx?c=A120622_1795372_domaci_jw</a:t>
            </a:r>
            <a:endParaRPr lang="cs-CZ" sz="2000" dirty="0"/>
          </a:p>
          <a:p>
            <a:r>
              <a:rPr lang="cs-CZ" sz="2000" dirty="0">
                <a:hlinkClick r:id="rId4"/>
              </a:rPr>
              <a:t>http://zpravy.idnes.cz/sef-asociace-gymnazii-navrhuje-zruseni-povinnych-slohovek-p4m-/domaci.aspx?c=A120621_134524_domaci_jj</a:t>
            </a:r>
            <a:endParaRPr lang="cs-CZ" sz="2000" dirty="0"/>
          </a:p>
          <a:p>
            <a:r>
              <a:rPr lang="cs-CZ" sz="2000" dirty="0"/>
              <a:t>KRYŠKOVÁ, Lenka. </a:t>
            </a:r>
            <a:r>
              <a:rPr lang="cs-CZ" sz="2000" i="1" dirty="0"/>
              <a:t>Inovativní metody výuky slohu</a:t>
            </a:r>
            <a:r>
              <a:rPr lang="cs-CZ" sz="2000" dirty="0"/>
              <a:t>. Brno, 2011. Bakalářská práce. Masarykova univerzita</a:t>
            </a:r>
          </a:p>
          <a:p>
            <a:r>
              <a:rPr lang="cs-CZ" sz="2000" dirty="0">
                <a:hlinkClick r:id="rId5"/>
              </a:rPr>
              <a:t>http://clanky.rvp.cz/clanek/k/l%C3%AD%C4%8Den%C3%AD/18791/MAME-RADI-SLOH.html/</a:t>
            </a:r>
            <a:endParaRPr lang="cs-CZ" sz="2000" dirty="0"/>
          </a:p>
          <a:p>
            <a:r>
              <a:rPr lang="cs-CZ" sz="2000" dirty="0">
                <a:hlinkClick r:id="rId6"/>
              </a:rPr>
              <a:t>http://www.csicr.cz/Prave-menu/Mezinarodni-setreni/PISA</a:t>
            </a:r>
            <a:endParaRPr lang="cs-CZ" sz="2000" dirty="0"/>
          </a:p>
          <a:p>
            <a:r>
              <a:rPr lang="cs-CZ" sz="2000" u="sng" dirty="0">
                <a:hlinkClick r:id="rId7"/>
              </a:rPr>
              <a:t>https://www.seznam.cz/zpravy/clanek/cesti-studenti-ve-svetovem-srovnani-nestihaji-nejhure-ve-ctenarske-gramotnosti-7364</a:t>
            </a:r>
            <a:endParaRPr lang="cs-CZ" sz="2000" dirty="0"/>
          </a:p>
          <a:p>
            <a:endParaRPr lang="cs-CZ" sz="2000" dirty="0"/>
          </a:p>
        </p:txBody>
      </p:sp>
    </p:spTree>
    <p:extLst>
      <p:ext uri="{BB962C8B-B14F-4D97-AF65-F5344CB8AC3E}">
        <p14:creationId xmlns:p14="http://schemas.microsoft.com/office/powerpoint/2010/main" val="1236237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a:xfrm>
            <a:off x="467544" y="836712"/>
            <a:ext cx="8229600" cy="4525963"/>
          </a:xfrm>
        </p:spPr>
        <p:txBody>
          <a:bodyPr/>
          <a:lstStyle/>
          <a:p>
            <a:pPr>
              <a:lnSpc>
                <a:spcPct val="150000"/>
              </a:lnSpc>
            </a:pPr>
            <a:r>
              <a:rPr lang="cs-CZ" dirty="0"/>
              <a:t>Učit sloh?</a:t>
            </a:r>
          </a:p>
          <a:p>
            <a:pPr>
              <a:lnSpc>
                <a:spcPct val="150000"/>
              </a:lnSpc>
            </a:pPr>
            <a:r>
              <a:rPr lang="cs-CZ" dirty="0"/>
              <a:t>Jakým způsobem pojmout komunikační a slohovou výuku?</a:t>
            </a:r>
          </a:p>
          <a:p>
            <a:pPr>
              <a:lnSpc>
                <a:spcPct val="150000"/>
              </a:lnSpc>
            </a:pPr>
            <a:r>
              <a:rPr lang="cs-CZ" dirty="0"/>
              <a:t>Jak motivovat? </a:t>
            </a:r>
          </a:p>
          <a:p>
            <a:pPr>
              <a:lnSpc>
                <a:spcPct val="150000"/>
              </a:lnSpc>
            </a:pPr>
            <a:r>
              <a:rPr lang="cs-CZ" dirty="0"/>
              <a:t>Jak hodnotit?</a:t>
            </a:r>
          </a:p>
        </p:txBody>
      </p:sp>
    </p:spTree>
    <p:extLst>
      <p:ext uri="{BB962C8B-B14F-4D97-AF65-F5344CB8AC3E}">
        <p14:creationId xmlns:p14="http://schemas.microsoft.com/office/powerpoint/2010/main" val="709350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effectLst>
                  <a:outerShdw blurRad="38100" dist="38100" dir="2700000" algn="tl">
                    <a:srgbClr val="000000">
                      <a:alpha val="43137"/>
                    </a:srgbClr>
                  </a:outerShdw>
                </a:effectLst>
              </a:rPr>
              <a:t>Nežádoucí jevy</a:t>
            </a:r>
          </a:p>
        </p:txBody>
      </p:sp>
      <p:sp>
        <p:nvSpPr>
          <p:cNvPr id="3" name="Zástupný symbol pro obsah 2"/>
          <p:cNvSpPr>
            <a:spLocks noGrp="1"/>
          </p:cNvSpPr>
          <p:nvPr>
            <p:ph idx="1"/>
          </p:nvPr>
        </p:nvSpPr>
        <p:spPr/>
        <p:txBody>
          <a:bodyPr/>
          <a:lstStyle/>
          <a:p>
            <a:pPr>
              <a:lnSpc>
                <a:spcPct val="150000"/>
              </a:lnSpc>
            </a:pPr>
            <a:r>
              <a:rPr lang="cs-CZ" dirty="0"/>
              <a:t>Podceňování přípravy </a:t>
            </a:r>
          </a:p>
          <a:p>
            <a:pPr>
              <a:lnSpc>
                <a:spcPct val="150000"/>
              </a:lnSpc>
            </a:pPr>
            <a:r>
              <a:rPr lang="cs-CZ" dirty="0"/>
              <a:t>Ustrnulé metody</a:t>
            </a:r>
          </a:p>
          <a:p>
            <a:pPr>
              <a:lnSpc>
                <a:spcPct val="150000"/>
              </a:lnSpc>
            </a:pPr>
            <a:r>
              <a:rPr lang="cs-CZ" dirty="0"/>
              <a:t>Nevyužitelnost v životě</a:t>
            </a:r>
          </a:p>
          <a:p>
            <a:pPr>
              <a:lnSpc>
                <a:spcPct val="150000"/>
              </a:lnSpc>
            </a:pPr>
            <a:r>
              <a:rPr lang="cs-CZ" dirty="0"/>
              <a:t>Nerespektování individuality</a:t>
            </a:r>
          </a:p>
        </p:txBody>
      </p:sp>
    </p:spTree>
    <p:extLst>
      <p:ext uri="{BB962C8B-B14F-4D97-AF65-F5344CB8AC3E}">
        <p14:creationId xmlns:p14="http://schemas.microsoft.com/office/powerpoint/2010/main" val="4244286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effectLst>
                  <a:outerShdw blurRad="38100" dist="38100" dir="2700000" algn="tl">
                    <a:srgbClr val="000000">
                      <a:alpha val="43137"/>
                    </a:srgbClr>
                  </a:outerShdw>
                </a:effectLst>
              </a:rPr>
              <a:t>Jak motivovat?</a:t>
            </a:r>
            <a:r>
              <a:rPr lang="cs-CZ" dirty="0"/>
              <a:t>	</a:t>
            </a:r>
          </a:p>
        </p:txBody>
      </p:sp>
      <p:sp>
        <p:nvSpPr>
          <p:cNvPr id="3" name="Zástupný symbol pro obsah 2"/>
          <p:cNvSpPr>
            <a:spLocks noGrp="1"/>
          </p:cNvSpPr>
          <p:nvPr>
            <p:ph idx="1"/>
          </p:nvPr>
        </p:nvSpPr>
        <p:spPr>
          <a:xfrm>
            <a:off x="457200" y="1484784"/>
            <a:ext cx="8229600" cy="5040560"/>
          </a:xfrm>
        </p:spPr>
        <p:txBody>
          <a:bodyPr>
            <a:normAutofit/>
          </a:bodyPr>
          <a:lstStyle/>
          <a:p>
            <a:r>
              <a:rPr lang="cs-CZ" dirty="0"/>
              <a:t>Teorie + práce s textem</a:t>
            </a:r>
          </a:p>
          <a:p>
            <a:r>
              <a:rPr lang="cs-CZ" dirty="0"/>
              <a:t>Praktické využití</a:t>
            </a:r>
          </a:p>
          <a:p>
            <a:pPr lvl="2"/>
            <a:r>
              <a:rPr lang="cs-CZ" dirty="0"/>
              <a:t>Adekvátnost prostředků v mluvených i psaných projevech</a:t>
            </a:r>
          </a:p>
          <a:p>
            <a:r>
              <a:rPr lang="cs-CZ" dirty="0"/>
              <a:t>Aktuální texty a témata</a:t>
            </a:r>
          </a:p>
          <a:p>
            <a:r>
              <a:rPr lang="cs-CZ" dirty="0"/>
              <a:t>Systém plusových bodů</a:t>
            </a:r>
          </a:p>
          <a:p>
            <a:r>
              <a:rPr lang="cs-CZ" dirty="0"/>
              <a:t>Propojení s jinými předměty</a:t>
            </a:r>
          </a:p>
          <a:p>
            <a:r>
              <a:rPr lang="cs-CZ" dirty="0"/>
              <a:t>Speciální seminář</a:t>
            </a:r>
          </a:p>
          <a:p>
            <a:r>
              <a:rPr lang="cs-CZ" dirty="0"/>
              <a:t>Žák jako individualita</a:t>
            </a:r>
          </a:p>
          <a:p>
            <a:endParaRPr lang="cs-CZ" dirty="0"/>
          </a:p>
          <a:p>
            <a:endParaRPr lang="cs-CZ" dirty="0"/>
          </a:p>
        </p:txBody>
      </p:sp>
    </p:spTree>
    <p:extLst>
      <p:ext uri="{BB962C8B-B14F-4D97-AF65-F5344CB8AC3E}">
        <p14:creationId xmlns:p14="http://schemas.microsoft.com/office/powerpoint/2010/main" val="1874083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effectLst>
                  <a:outerShdw blurRad="38100" dist="38100" dir="2700000" algn="tl">
                    <a:srgbClr val="000000">
                      <a:alpha val="43137"/>
                    </a:srgbClr>
                  </a:outerShdw>
                </a:effectLst>
              </a:rPr>
              <a:t>Alternativní metody</a:t>
            </a:r>
          </a:p>
        </p:txBody>
      </p:sp>
      <p:sp>
        <p:nvSpPr>
          <p:cNvPr id="3" name="Zástupný symbol pro obsah 2"/>
          <p:cNvSpPr>
            <a:spLocks noGrp="1"/>
          </p:cNvSpPr>
          <p:nvPr>
            <p:ph idx="1"/>
          </p:nvPr>
        </p:nvSpPr>
        <p:spPr>
          <a:xfrm>
            <a:off x="457200" y="1412776"/>
            <a:ext cx="8229600" cy="5112568"/>
          </a:xfrm>
        </p:spPr>
        <p:txBody>
          <a:bodyPr>
            <a:normAutofit fontScale="92500" lnSpcReduction="20000"/>
          </a:bodyPr>
          <a:lstStyle/>
          <a:p>
            <a:pPr>
              <a:lnSpc>
                <a:spcPct val="150000"/>
              </a:lnSpc>
            </a:pPr>
            <a:r>
              <a:rPr lang="cs-CZ" dirty="0"/>
              <a:t>Skupinové projekty</a:t>
            </a:r>
          </a:p>
          <a:p>
            <a:pPr>
              <a:lnSpc>
                <a:spcPct val="150000"/>
              </a:lnSpc>
            </a:pPr>
            <a:r>
              <a:rPr lang="cs-CZ" dirty="0"/>
              <a:t>Společné psaní</a:t>
            </a:r>
          </a:p>
          <a:p>
            <a:pPr>
              <a:lnSpc>
                <a:spcPct val="150000"/>
              </a:lnSpc>
            </a:pPr>
            <a:r>
              <a:rPr lang="cs-CZ" dirty="0"/>
              <a:t>Myšlenková mapa</a:t>
            </a:r>
          </a:p>
          <a:p>
            <a:pPr>
              <a:lnSpc>
                <a:spcPct val="150000"/>
              </a:lnSpc>
            </a:pPr>
            <a:r>
              <a:rPr lang="cs-CZ" dirty="0"/>
              <a:t>Mapa příběhu</a:t>
            </a:r>
          </a:p>
          <a:p>
            <a:pPr marL="0" indent="0">
              <a:lnSpc>
                <a:spcPct val="150000"/>
              </a:lnSpc>
              <a:buNone/>
            </a:pPr>
            <a:r>
              <a:rPr lang="cs-CZ" dirty="0"/>
              <a:t>					…a mnoho dalších</a:t>
            </a:r>
          </a:p>
          <a:p>
            <a:pPr marL="0" indent="0">
              <a:lnSpc>
                <a:spcPct val="150000"/>
              </a:lnSpc>
              <a:buNone/>
            </a:pPr>
            <a:endParaRPr lang="cs-CZ" dirty="0"/>
          </a:p>
          <a:p>
            <a:pPr marL="0" indent="0">
              <a:lnSpc>
                <a:spcPct val="150000"/>
              </a:lnSpc>
              <a:buNone/>
            </a:pPr>
            <a:r>
              <a:rPr lang="cs-CZ" sz="1800" dirty="0"/>
              <a:t>Inspirace:</a:t>
            </a:r>
          </a:p>
          <a:p>
            <a:pPr marL="0" indent="0">
              <a:lnSpc>
                <a:spcPct val="150000"/>
              </a:lnSpc>
              <a:buNone/>
            </a:pPr>
            <a:r>
              <a:rPr lang="cs-CZ" sz="1800" dirty="0"/>
              <a:t>http://www.ctenarska-gramotnost.cz/tvurci-psani/tp-tipy/tp-ve-skole-1</a:t>
            </a:r>
          </a:p>
        </p:txBody>
      </p:sp>
    </p:spTree>
    <p:extLst>
      <p:ext uri="{BB962C8B-B14F-4D97-AF65-F5344CB8AC3E}">
        <p14:creationId xmlns:p14="http://schemas.microsoft.com/office/powerpoint/2010/main" val="4293739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355976" y="274638"/>
            <a:ext cx="4330824" cy="1143000"/>
          </a:xfrm>
        </p:spPr>
        <p:txBody>
          <a:bodyPr>
            <a:normAutofit fontScale="90000"/>
          </a:bodyPr>
          <a:lstStyle/>
          <a:p>
            <a:r>
              <a:rPr lang="cs-CZ" dirty="0">
                <a:effectLst>
                  <a:outerShdw blurRad="38100" dist="38100" dir="2700000" algn="tl">
                    <a:srgbClr val="000000">
                      <a:alpha val="43137"/>
                    </a:srgbClr>
                  </a:outerShdw>
                </a:effectLst>
              </a:rPr>
              <a:t>Vhodně zvolené jazykové prostředky</a:t>
            </a:r>
          </a:p>
        </p:txBody>
      </p:sp>
      <p:pic>
        <p:nvPicPr>
          <p:cNvPr id="6" name="Zástupný symbol pro obsah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3568" y="692696"/>
            <a:ext cx="3174523" cy="4525963"/>
          </a:xfrm>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56" y="2060847"/>
            <a:ext cx="3062503" cy="4375005"/>
          </a:xfrm>
          <a:prstGeom prst="rect">
            <a:avLst/>
          </a:prstGeom>
        </p:spPr>
      </p:pic>
    </p:spTree>
    <p:extLst>
      <p:ext uri="{BB962C8B-B14F-4D97-AF65-F5344CB8AC3E}">
        <p14:creationId xmlns:p14="http://schemas.microsoft.com/office/powerpoint/2010/main" val="4091790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49020" y="1700808"/>
            <a:ext cx="7639404" cy="4321038"/>
          </a:xfrm>
        </p:spPr>
      </p:pic>
    </p:spTree>
    <p:extLst>
      <p:ext uri="{BB962C8B-B14F-4D97-AF65-F5344CB8AC3E}">
        <p14:creationId xmlns:p14="http://schemas.microsoft.com/office/powerpoint/2010/main" val="3715451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a:effectLst>
                  <a:outerShdw blurRad="38100" dist="38100" dir="2700000" algn="tl">
                    <a:srgbClr val="000000">
                      <a:alpha val="43137"/>
                    </a:srgbClr>
                  </a:outerShdw>
                </a:effectLst>
              </a:rPr>
              <a:t>Hry s jazykem</a:t>
            </a:r>
          </a:p>
        </p:txBody>
      </p:sp>
      <p:sp>
        <p:nvSpPr>
          <p:cNvPr id="3" name="Zástupný symbol pro obsah 2"/>
          <p:cNvSpPr>
            <a:spLocks noGrp="1"/>
          </p:cNvSpPr>
          <p:nvPr>
            <p:ph idx="1"/>
          </p:nvPr>
        </p:nvSpPr>
        <p:spPr/>
        <p:txBody>
          <a:bodyPr>
            <a:normAutofit/>
          </a:bodyPr>
          <a:lstStyle/>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r>
              <a:rPr lang="cs-CZ" dirty="0"/>
              <a:t>	</a:t>
            </a:r>
          </a:p>
          <a:p>
            <a:pPr marL="0" indent="0">
              <a:buNone/>
            </a:pPr>
            <a:r>
              <a:rPr lang="cs-CZ" dirty="0"/>
              <a:t>		</a:t>
            </a:r>
          </a:p>
          <a:p>
            <a:pPr marL="0" indent="0">
              <a:buNone/>
            </a:pPr>
            <a:r>
              <a:rPr lang="cs-CZ" dirty="0"/>
              <a:t>		</a:t>
            </a:r>
            <a:r>
              <a:rPr lang="cs-CZ" dirty="0">
                <a:effectLst>
                  <a:outerShdw blurRad="38100" dist="38100" dir="2700000" algn="tl">
                    <a:srgbClr val="000000">
                      <a:alpha val="43137"/>
                    </a:srgbClr>
                  </a:outerShdw>
                </a:effectLst>
              </a:rPr>
              <a:t>aneb tak trochu netradiční sloh…</a:t>
            </a:r>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7984" y="476672"/>
            <a:ext cx="4052168" cy="3768516"/>
          </a:xfrm>
          <a:prstGeom prst="rect">
            <a:avLst/>
          </a:prstGeom>
        </p:spPr>
      </p:pic>
    </p:spTree>
    <p:extLst>
      <p:ext uri="{BB962C8B-B14F-4D97-AF65-F5344CB8AC3E}">
        <p14:creationId xmlns:p14="http://schemas.microsoft.com/office/powerpoint/2010/main" val="1901063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498178"/>
          </a:xfrm>
        </p:spPr>
        <p:txBody>
          <a:bodyPr>
            <a:normAutofit/>
          </a:bodyPr>
          <a:lstStyle/>
          <a:p>
            <a:r>
              <a:rPr lang="cs-CZ" dirty="0">
                <a:effectLst>
                  <a:outerShdw blurRad="38100" dist="38100" dir="2700000" algn="tl">
                    <a:srgbClr val="000000">
                      <a:alpha val="43137"/>
                    </a:srgbClr>
                  </a:outerShdw>
                </a:effectLst>
              </a:rPr>
              <a:t>Napište vyprávění dle obrázků</a:t>
            </a:r>
            <a:br>
              <a:rPr lang="cs-CZ" dirty="0"/>
            </a:br>
            <a:endParaRPr lang="cs-CZ" dirty="0"/>
          </a:p>
        </p:txBody>
      </p:sp>
      <p:sp>
        <p:nvSpPr>
          <p:cNvPr id="3" name="Zástupný symbol pro obsah 2"/>
          <p:cNvSpPr>
            <a:spLocks noGrp="1"/>
          </p:cNvSpPr>
          <p:nvPr>
            <p:ph idx="1"/>
          </p:nvPr>
        </p:nvSpPr>
        <p:spPr>
          <a:xfrm>
            <a:off x="457200" y="1772816"/>
            <a:ext cx="8229600" cy="4353347"/>
          </a:xfrm>
        </p:spPr>
        <p:txBody>
          <a:bodyPr/>
          <a:lstStyle/>
          <a:p>
            <a:pPr marL="0" indent="0">
              <a:buNone/>
            </a:pPr>
            <a:endParaRPr lang="cs-CZ" dirty="0"/>
          </a:p>
          <a:p>
            <a:pPr marL="0" indent="0">
              <a:buNone/>
            </a:pPr>
            <a:r>
              <a:rPr lang="cs-CZ" dirty="0"/>
              <a:t>	</a:t>
            </a:r>
          </a:p>
          <a:p>
            <a:pPr marL="0" indent="0">
              <a:buNone/>
            </a:pPr>
            <a:endParaRPr lang="cs-CZ" dirty="0"/>
          </a:p>
          <a:p>
            <a:pPr marL="0" indent="0">
              <a:buNone/>
            </a:pPr>
            <a:endParaRPr lang="cs-CZ" dirty="0"/>
          </a:p>
          <a:p>
            <a:pPr marL="0" indent="0">
              <a:buNone/>
            </a:pPr>
            <a:r>
              <a:rPr lang="cs-CZ" dirty="0"/>
              <a:t>			</a:t>
            </a:r>
          </a:p>
        </p:txBody>
      </p:sp>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257142"/>
            <a:ext cx="3987186" cy="4896544"/>
          </a:xfrm>
          <a:prstGeom prst="rect">
            <a:avLst/>
          </a:prstGeom>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25864" y="1257142"/>
            <a:ext cx="3762560" cy="4630843"/>
          </a:xfrm>
          <a:prstGeom prst="rect">
            <a:avLst/>
          </a:prstGeom>
        </p:spPr>
      </p:pic>
    </p:spTree>
    <p:extLst>
      <p:ext uri="{BB962C8B-B14F-4D97-AF65-F5344CB8AC3E}">
        <p14:creationId xmlns:p14="http://schemas.microsoft.com/office/powerpoint/2010/main" val="2394210228"/>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217</TotalTime>
  <Words>422</Words>
  <Application>Microsoft Office PowerPoint</Application>
  <PresentationFormat>Předvádění na obrazovce (4:3)</PresentationFormat>
  <Paragraphs>85</Paragraphs>
  <Slides>15</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15</vt:i4>
      </vt:variant>
    </vt:vector>
  </HeadingPairs>
  <TitlesOfParts>
    <vt:vector size="18" baseType="lpstr">
      <vt:lpstr>Arial</vt:lpstr>
      <vt:lpstr>Calibri</vt:lpstr>
      <vt:lpstr>Motiv systému Office</vt:lpstr>
      <vt:lpstr>„Anulujte ty slohy. Máňa říkala, že nejsou směroplatný.“ </vt:lpstr>
      <vt:lpstr>Prezentace aplikace PowerPoint</vt:lpstr>
      <vt:lpstr>Nežádoucí jevy</vt:lpstr>
      <vt:lpstr>Jak motivovat? </vt:lpstr>
      <vt:lpstr>Alternativní metody</vt:lpstr>
      <vt:lpstr>Vhodně zvolené jazykové prostředky</vt:lpstr>
      <vt:lpstr>Prezentace aplikace PowerPoint</vt:lpstr>
      <vt:lpstr>Hry s jazykem</vt:lpstr>
      <vt:lpstr>Napište vyprávění dle obrázků </vt:lpstr>
      <vt:lpstr>Možné úkoly</vt:lpstr>
      <vt:lpstr>Jak na tom jsme v porovnání s ostatními</vt:lpstr>
      <vt:lpstr>Testování v ČR</vt:lpstr>
      <vt:lpstr>Prezentace aplikace PowerPoint</vt:lpstr>
      <vt:lpstr>Tipy pro učitele podpora čtenářství</vt:lpstr>
      <vt:lpstr>Zdroje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Jak na tom jsme v porovnání s ostatními</dc:title>
  <dc:creator>Jana</dc:creator>
  <cp:lastModifiedBy>pivo</cp:lastModifiedBy>
  <cp:revision>21</cp:revision>
  <dcterms:created xsi:type="dcterms:W3CDTF">2017-03-28T13:18:52Z</dcterms:created>
  <dcterms:modified xsi:type="dcterms:W3CDTF">2017-05-25T09:42:23Z</dcterms:modified>
</cp:coreProperties>
</file>