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65"/>
  </p:notesMasterIdLst>
  <p:sldIdLst>
    <p:sldId id="256" r:id="rId2"/>
    <p:sldId id="330" r:id="rId3"/>
    <p:sldId id="259" r:id="rId4"/>
    <p:sldId id="261" r:id="rId5"/>
    <p:sldId id="262" r:id="rId6"/>
    <p:sldId id="331" r:id="rId7"/>
    <p:sldId id="264" r:id="rId8"/>
    <p:sldId id="265" r:id="rId9"/>
    <p:sldId id="387" r:id="rId10"/>
    <p:sldId id="276" r:id="rId11"/>
    <p:sldId id="288" r:id="rId12"/>
    <p:sldId id="266" r:id="rId13"/>
    <p:sldId id="333" r:id="rId14"/>
    <p:sldId id="274" r:id="rId15"/>
    <p:sldId id="284" r:id="rId16"/>
    <p:sldId id="282" r:id="rId17"/>
    <p:sldId id="273" r:id="rId18"/>
    <p:sldId id="320" r:id="rId19"/>
    <p:sldId id="388" r:id="rId20"/>
    <p:sldId id="323" r:id="rId21"/>
    <p:sldId id="402" r:id="rId22"/>
    <p:sldId id="338" r:id="rId23"/>
    <p:sldId id="287" r:id="rId24"/>
    <p:sldId id="337" r:id="rId25"/>
    <p:sldId id="290" r:id="rId26"/>
    <p:sldId id="341" r:id="rId27"/>
    <p:sldId id="342" r:id="rId28"/>
    <p:sldId id="350" r:id="rId29"/>
    <p:sldId id="343" r:id="rId30"/>
    <p:sldId id="344" r:id="rId31"/>
    <p:sldId id="403" r:id="rId32"/>
    <p:sldId id="301" r:id="rId33"/>
    <p:sldId id="303" r:id="rId34"/>
    <p:sldId id="304" r:id="rId35"/>
    <p:sldId id="357" r:id="rId36"/>
    <p:sldId id="305" r:id="rId37"/>
    <p:sldId id="306" r:id="rId38"/>
    <p:sldId id="307" r:id="rId39"/>
    <p:sldId id="404" r:id="rId40"/>
    <p:sldId id="372" r:id="rId41"/>
    <p:sldId id="373" r:id="rId42"/>
    <p:sldId id="377" r:id="rId43"/>
    <p:sldId id="380" r:id="rId44"/>
    <p:sldId id="381" r:id="rId45"/>
    <p:sldId id="395" r:id="rId46"/>
    <p:sldId id="390" r:id="rId47"/>
    <p:sldId id="308" r:id="rId48"/>
    <p:sldId id="383" r:id="rId49"/>
    <p:sldId id="309" r:id="rId50"/>
    <p:sldId id="310" r:id="rId51"/>
    <p:sldId id="311" r:id="rId52"/>
    <p:sldId id="313" r:id="rId53"/>
    <p:sldId id="314" r:id="rId54"/>
    <p:sldId id="391" r:id="rId55"/>
    <p:sldId id="316" r:id="rId56"/>
    <p:sldId id="318" r:id="rId57"/>
    <p:sldId id="317" r:id="rId58"/>
    <p:sldId id="405" r:id="rId59"/>
    <p:sldId id="397" r:id="rId60"/>
    <p:sldId id="396" r:id="rId61"/>
    <p:sldId id="398" r:id="rId62"/>
    <p:sldId id="399" r:id="rId63"/>
    <p:sldId id="400"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9" autoAdjust="0"/>
    <p:restoredTop sz="94660"/>
  </p:normalViewPr>
  <p:slideViewPr>
    <p:cSldViewPr snapToGrid="0">
      <p:cViewPr varScale="1">
        <p:scale>
          <a:sx n="87" d="100"/>
          <a:sy n="87" d="100"/>
        </p:scale>
        <p:origin x="133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61311-2D78-4940-A472-08C78EEC5DAB}" type="datetimeFigureOut">
              <a:rPr lang="en-GB" smtClean="0"/>
              <a:t>26/11/2019</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AA0E7-8D47-478B-8E4B-53307C087464}" type="slidenum">
              <a:rPr lang="en-GB" smtClean="0"/>
              <a:t>‹#›</a:t>
            </a:fld>
            <a:endParaRPr lang="en-GB"/>
          </a:p>
        </p:txBody>
      </p:sp>
    </p:spTree>
    <p:extLst>
      <p:ext uri="{BB962C8B-B14F-4D97-AF65-F5344CB8AC3E}">
        <p14:creationId xmlns:p14="http://schemas.microsoft.com/office/powerpoint/2010/main" val="321888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F15697D-7D22-43D0-8329-7005AEC80D1D}" type="datetime1">
              <a:rPr lang="en-US" smtClean="0"/>
              <a:t>11/26/19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614856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AA0E5-8B28-402D-ABD8-5B059C9FF6BB}" type="datetime1">
              <a:rPr lang="en-US" smtClean="0"/>
              <a:t>11/26/19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722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71098-538F-4F9B-8AA8-2AF5D415DCA7}" type="datetime1">
              <a:rPr lang="en-US" smtClean="0"/>
              <a:t>11/26/19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335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E6D5B-AD22-4007-9823-3F1F9703CE08}" type="datetime1">
              <a:rPr lang="en-US" smtClean="0"/>
              <a:t>11/26/19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270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52E495F-82D1-40A1-B05B-19C184F0D815}" type="datetime1">
              <a:rPr lang="en-US" smtClean="0"/>
              <a:t>11/26/19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504350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83C554-3DB9-4785-A186-620461B88E98}" type="datetime1">
              <a:rPr lang="en-US" smtClean="0"/>
              <a:t>11/26/19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824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73C859-59AE-47EE-BE6A-777488D32C8C}" type="datetime1">
              <a:rPr lang="en-US" smtClean="0"/>
              <a:t>11/26/19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12BE6-4DBA-4C47-BB69-AF44DE7EEAB7}" type="datetime1">
              <a:rPr lang="en-US" smtClean="0"/>
              <a:t>11/26/19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062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31A38-F3F9-4208-BD61-342D4060887B}" type="datetime1">
              <a:rPr lang="en-US" smtClean="0"/>
              <a:t>11/26/19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508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DC09DD5-B046-469A-BE2B-3ADCA6DF02C6}" type="datetime1">
              <a:rPr lang="en-US" smtClean="0"/>
              <a:t>11/26/19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542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0413DF-5C70-4C66-A3AF-EECD46B9CFF9}" type="datetime1">
              <a:rPr lang="en-US" smtClean="0"/>
              <a:t>11/26/19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482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31D4E96-FC68-417A-A87D-B9B2C35F7577}" type="datetime1">
              <a:rPr lang="en-US" smtClean="0"/>
              <a:t>11/26/19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30732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850137"/>
            <a:ext cx="9144000" cy="1641490"/>
          </a:xfrm>
        </p:spPr>
        <p:txBody>
          <a:bodyPr/>
          <a:lstStyle/>
          <a:p>
            <a:r>
              <a:rPr lang="en-US" dirty="0"/>
              <a:t>Theory construction</a:t>
            </a:r>
          </a:p>
        </p:txBody>
      </p:sp>
      <p:sp>
        <p:nvSpPr>
          <p:cNvPr id="3" name="Subtitle 2"/>
          <p:cNvSpPr>
            <a:spLocks noGrp="1"/>
          </p:cNvSpPr>
          <p:nvPr>
            <p:ph type="subTitle" idx="1"/>
          </p:nvPr>
        </p:nvSpPr>
        <p:spPr/>
        <p:txBody>
          <a:bodyPr>
            <a:normAutofit/>
          </a:bodyPr>
          <a:lstStyle/>
          <a:p>
            <a:r>
              <a:rPr lang="en-US" dirty="0"/>
              <a:t>9. The interpretive approach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75625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13216"/>
          </a:xfrm>
        </p:spPr>
        <p:txBody>
          <a:bodyPr/>
          <a:lstStyle/>
          <a:p>
            <a:r>
              <a:rPr lang="en-US" dirty="0"/>
              <a:t>Overview</a:t>
            </a:r>
          </a:p>
        </p:txBody>
      </p:sp>
      <p:sp>
        <p:nvSpPr>
          <p:cNvPr id="3" name="Tijdelijke aanduiding voor inhoud 2"/>
          <p:cNvSpPr>
            <a:spLocks noGrp="1"/>
          </p:cNvSpPr>
          <p:nvPr>
            <p:ph idx="1"/>
          </p:nvPr>
        </p:nvSpPr>
        <p:spPr>
          <a:xfrm>
            <a:off x="1371600" y="1678898"/>
            <a:ext cx="9601200" cy="3963770"/>
          </a:xfrm>
        </p:spPr>
        <p:txBody>
          <a:bodyPr/>
          <a:lstStyle/>
          <a:p>
            <a:r>
              <a:rPr lang="en-US" dirty="0"/>
              <a:t>Contextuality</a:t>
            </a:r>
          </a:p>
          <a:p>
            <a:pPr lvl="1"/>
            <a:r>
              <a:rPr lang="en-US" dirty="0">
                <a:solidFill>
                  <a:srgbClr val="FF0000"/>
                </a:solidFill>
              </a:rPr>
              <a:t>Context</a:t>
            </a:r>
            <a:endParaRPr lang="en-US" dirty="0"/>
          </a:p>
          <a:p>
            <a:pPr lvl="1"/>
            <a:r>
              <a:rPr lang="en-US" dirty="0"/>
              <a:t>Concepts</a:t>
            </a:r>
          </a:p>
          <a:p>
            <a:pPr lvl="1"/>
            <a:r>
              <a:rPr lang="en-US" dirty="0"/>
              <a:t>Constitutive causality</a:t>
            </a:r>
          </a:p>
          <a:p>
            <a:r>
              <a:rPr lang="en-US" dirty="0"/>
              <a:t>Trustworthiness </a:t>
            </a:r>
          </a:p>
          <a:p>
            <a:r>
              <a:rPr lang="en-US" dirty="0"/>
              <a:t>Evidence</a:t>
            </a:r>
          </a:p>
          <a:p>
            <a:r>
              <a:rPr lang="en-US" dirty="0"/>
              <a:t>Getting going with interpretive research</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28258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38266"/>
          </a:xfrm>
        </p:spPr>
        <p:txBody>
          <a:bodyPr/>
          <a:lstStyle/>
          <a:p>
            <a:r>
              <a:rPr lang="en-US" dirty="0"/>
              <a:t>Overview</a:t>
            </a:r>
          </a:p>
        </p:txBody>
      </p:sp>
      <p:sp>
        <p:nvSpPr>
          <p:cNvPr id="3" name="Tijdelijke aanduiding voor inhoud 2"/>
          <p:cNvSpPr>
            <a:spLocks noGrp="1"/>
          </p:cNvSpPr>
          <p:nvPr>
            <p:ph idx="1"/>
          </p:nvPr>
        </p:nvSpPr>
        <p:spPr/>
        <p:txBody>
          <a:bodyPr>
            <a:normAutofit/>
          </a:bodyPr>
          <a:lstStyle/>
          <a:p>
            <a:pPr lvl="0"/>
            <a:r>
              <a:rPr lang="en-GB" dirty="0"/>
              <a:t>Schwartz-</a:t>
            </a:r>
            <a:r>
              <a:rPr lang="en-GB" dirty="0" err="1"/>
              <a:t>Shea</a:t>
            </a:r>
            <a:r>
              <a:rPr lang="en-GB" dirty="0"/>
              <a:t>, P. &amp; </a:t>
            </a:r>
            <a:r>
              <a:rPr lang="en-GB" dirty="0" err="1"/>
              <a:t>Yanow</a:t>
            </a:r>
            <a:r>
              <a:rPr lang="en-GB" dirty="0"/>
              <a:t>, D. (2012) </a:t>
            </a:r>
            <a:r>
              <a:rPr lang="en-GB" i="1" dirty="0"/>
              <a:t>Interpretive research design. Concepts and processes.</a:t>
            </a:r>
            <a:r>
              <a:rPr lang="en-GB" dirty="0"/>
              <a:t> New York: Routledge, pp45-54 (</a:t>
            </a:r>
            <a:r>
              <a:rPr lang="en-GB" dirty="0" err="1"/>
              <a:t>ch.</a:t>
            </a:r>
            <a:r>
              <a:rPr lang="en-GB" dirty="0"/>
              <a:t> 3).</a:t>
            </a:r>
            <a:endParaRPr lang="en-US" dirty="0"/>
          </a:p>
          <a:p>
            <a:pPr lvl="0"/>
            <a:r>
              <a:rPr lang="en-GB" dirty="0"/>
              <a:t>Schwartz-</a:t>
            </a:r>
            <a:r>
              <a:rPr lang="en-GB" dirty="0" err="1"/>
              <a:t>Shea</a:t>
            </a:r>
            <a:r>
              <a:rPr lang="en-GB" dirty="0"/>
              <a:t>, P. &amp; </a:t>
            </a:r>
            <a:r>
              <a:rPr lang="en-GB" dirty="0" err="1"/>
              <a:t>Yanow</a:t>
            </a:r>
            <a:r>
              <a:rPr lang="en-GB" dirty="0"/>
              <a:t>, D. (2012) </a:t>
            </a:r>
            <a:r>
              <a:rPr lang="en-GB" i="1" dirty="0"/>
              <a:t>Interpretive research design. Concepts and processes.</a:t>
            </a:r>
            <a:r>
              <a:rPr lang="en-GB" dirty="0"/>
              <a:t> New York: Routledge, pp78-90 (</a:t>
            </a:r>
            <a:r>
              <a:rPr lang="en-GB" dirty="0" err="1"/>
              <a:t>ch</a:t>
            </a:r>
            <a:r>
              <a:rPr lang="en-GB" dirty="0"/>
              <a:t> 5).</a:t>
            </a:r>
            <a:endParaRPr lang="en-US" dirty="0"/>
          </a:p>
          <a:p>
            <a:pPr lvl="0"/>
            <a:r>
              <a:rPr lang="en-GB" dirty="0"/>
              <a:t>Schwartz-</a:t>
            </a:r>
            <a:r>
              <a:rPr lang="en-GB" dirty="0" err="1"/>
              <a:t>Shea</a:t>
            </a:r>
            <a:r>
              <a:rPr lang="en-GB" dirty="0"/>
              <a:t>, P. &amp; </a:t>
            </a:r>
            <a:r>
              <a:rPr lang="en-GB" dirty="0" err="1"/>
              <a:t>Yanow</a:t>
            </a:r>
            <a:r>
              <a:rPr lang="en-GB" dirty="0"/>
              <a:t>, D. (2012) </a:t>
            </a:r>
            <a:r>
              <a:rPr lang="en-GB" i="1" dirty="0"/>
              <a:t>Interpretive research design. Concepts and processes.</a:t>
            </a:r>
            <a:r>
              <a:rPr lang="en-GB" dirty="0"/>
              <a:t> New York: Routledge, pp91-114 (</a:t>
            </a:r>
            <a:r>
              <a:rPr lang="en-GB" dirty="0" err="1"/>
              <a:t>ch</a:t>
            </a:r>
            <a:r>
              <a:rPr lang="en-GB" dirty="0"/>
              <a:t> 6).</a:t>
            </a:r>
            <a:endParaRPr lang="en-US" dirty="0"/>
          </a:p>
          <a:p>
            <a:pPr marL="0" indent="0">
              <a:buNone/>
            </a:pPr>
            <a:endParaRPr lang="en-US" dirty="0"/>
          </a:p>
          <a:p>
            <a:pPr lvl="0"/>
            <a:endParaRPr lang="en-US"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00515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1738" y="692280"/>
            <a:ext cx="9601200" cy="644904"/>
          </a:xfrm>
        </p:spPr>
        <p:txBody>
          <a:bodyPr>
            <a:normAutofit fontScale="90000"/>
          </a:bodyPr>
          <a:lstStyle/>
          <a:p>
            <a:r>
              <a:rPr lang="nl-BE" dirty="0"/>
              <a:t>Context</a:t>
            </a:r>
          </a:p>
        </p:txBody>
      </p:sp>
      <p:sp>
        <p:nvSpPr>
          <p:cNvPr id="3" name="Tijdelijke aanduiding voor inhoud 2"/>
          <p:cNvSpPr>
            <a:spLocks noGrp="1"/>
          </p:cNvSpPr>
          <p:nvPr>
            <p:ph idx="1"/>
          </p:nvPr>
        </p:nvSpPr>
        <p:spPr>
          <a:xfrm>
            <a:off x="838200" y="1607127"/>
            <a:ext cx="10515600" cy="4569836"/>
          </a:xfrm>
        </p:spPr>
        <p:txBody>
          <a:bodyPr>
            <a:normAutofit lnSpcReduction="10000"/>
          </a:bodyPr>
          <a:lstStyle/>
          <a:p>
            <a:r>
              <a:rPr lang="en-GB" dirty="0"/>
              <a:t>Schwartz-Shea, P. &amp; </a:t>
            </a:r>
            <a:r>
              <a:rPr lang="en-GB" dirty="0" err="1"/>
              <a:t>Yanow</a:t>
            </a:r>
            <a:r>
              <a:rPr lang="en-GB" dirty="0"/>
              <a:t>, D. (2012) </a:t>
            </a:r>
            <a:r>
              <a:rPr lang="en-GB" i="1" dirty="0"/>
              <a:t>Interpretive research design. Concepts and processes.</a:t>
            </a:r>
            <a:r>
              <a:rPr lang="en-GB" dirty="0"/>
              <a:t> New York: Routledge, pp45-54 (</a:t>
            </a:r>
            <a:r>
              <a:rPr lang="en-GB" dirty="0" err="1"/>
              <a:t>ch.</a:t>
            </a:r>
            <a:r>
              <a:rPr lang="en-GB" dirty="0"/>
              <a:t> 3).</a:t>
            </a:r>
            <a:endParaRPr lang="en-US" dirty="0"/>
          </a:p>
          <a:p>
            <a:r>
              <a:rPr lang="en-US" dirty="0"/>
              <a:t>Explore why things take particular forms, rather than others…</a:t>
            </a:r>
          </a:p>
          <a:p>
            <a:endParaRPr lang="en-US" dirty="0"/>
          </a:p>
          <a:p>
            <a:r>
              <a:rPr lang="en-US" dirty="0"/>
              <a:t>Two dimensions of interpretive sociological research</a:t>
            </a:r>
          </a:p>
          <a:p>
            <a:endParaRPr lang="en-US" dirty="0"/>
          </a:p>
          <a:p>
            <a:pPr marL="0" indent="0">
              <a:buNone/>
            </a:pPr>
            <a:r>
              <a:rPr lang="en-US" dirty="0"/>
              <a:t>1. You look at </a:t>
            </a:r>
            <a:r>
              <a:rPr lang="en-US" b="1" dirty="0"/>
              <a:t>how individuals actively construct realities </a:t>
            </a:r>
          </a:p>
          <a:p>
            <a:pPr lvl="1"/>
            <a:r>
              <a:rPr lang="en-US" dirty="0"/>
              <a:t>What strategies do they use. What are their intentions and motivations? How do they think and feel?</a:t>
            </a:r>
          </a:p>
          <a:p>
            <a:pPr lvl="1"/>
            <a:r>
              <a:rPr lang="en-US" dirty="0"/>
              <a:t>Focus on their agency</a:t>
            </a:r>
          </a:p>
          <a:p>
            <a:pPr lvl="1"/>
            <a:r>
              <a:rPr lang="en-US" dirty="0"/>
              <a:t>Approaching people as subjects, rather than objects. </a:t>
            </a:r>
          </a:p>
          <a:p>
            <a:pPr lvl="1"/>
            <a:r>
              <a:rPr lang="en-US" dirty="0"/>
              <a:t>This is what makes it essentially </a:t>
            </a:r>
            <a:r>
              <a:rPr lang="en-US" b="1" dirty="0"/>
              <a:t>interpretive</a:t>
            </a:r>
            <a:r>
              <a:rPr lang="en-US" dirty="0"/>
              <a:t>.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7241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644904"/>
          </a:xfrm>
        </p:spPr>
        <p:txBody>
          <a:bodyPr>
            <a:normAutofit fontScale="90000"/>
          </a:bodyPr>
          <a:lstStyle/>
          <a:p>
            <a:r>
              <a:rPr lang="nl-BE" dirty="0"/>
              <a:t>Context</a:t>
            </a:r>
          </a:p>
        </p:txBody>
      </p:sp>
      <p:sp>
        <p:nvSpPr>
          <p:cNvPr id="3" name="Tijdelijke aanduiding voor inhoud 2"/>
          <p:cNvSpPr>
            <a:spLocks noGrp="1"/>
          </p:cNvSpPr>
          <p:nvPr>
            <p:ph idx="1"/>
          </p:nvPr>
        </p:nvSpPr>
        <p:spPr>
          <a:xfrm>
            <a:off x="838199" y="1607127"/>
            <a:ext cx="11205412" cy="4569836"/>
          </a:xfrm>
        </p:spPr>
        <p:txBody>
          <a:bodyPr>
            <a:normAutofit/>
          </a:bodyPr>
          <a:lstStyle/>
          <a:p>
            <a:pPr marL="0" indent="0">
              <a:buNone/>
            </a:pPr>
            <a:r>
              <a:rPr lang="en-US" dirty="0"/>
              <a:t>2. Concentrate on </a:t>
            </a:r>
            <a:r>
              <a:rPr lang="en-US" b="1" dirty="0"/>
              <a:t>inter-subjectively shared meanings and their consequences</a:t>
            </a:r>
            <a:endParaRPr lang="en-US" dirty="0"/>
          </a:p>
          <a:p>
            <a:pPr lvl="1"/>
            <a:r>
              <a:rPr lang="en-US" dirty="0"/>
              <a:t>Social scripts (Goffman), imaginaries (Taylor), cultural systems (</a:t>
            </a:r>
            <a:r>
              <a:rPr lang="en-US" dirty="0" err="1"/>
              <a:t>Malinowksi</a:t>
            </a:r>
            <a:r>
              <a:rPr lang="en-US" dirty="0"/>
              <a:t>, Douglas, Parsons), cultural repertoires (</a:t>
            </a:r>
            <a:r>
              <a:rPr lang="en-US" dirty="0" err="1"/>
              <a:t>Swidler</a:t>
            </a:r>
            <a:r>
              <a:rPr lang="en-US" dirty="0"/>
              <a:t>), webs of meaning (Weber/Geertz)</a:t>
            </a:r>
          </a:p>
          <a:p>
            <a:pPr lvl="1"/>
            <a:r>
              <a:rPr lang="en-US" dirty="0"/>
              <a:t>Make sure to examine the (intended and unintended) consequences of social meaning-making (e.g. “If men define situations as real, they are real in their consequences”)</a:t>
            </a:r>
          </a:p>
          <a:p>
            <a:pPr lvl="1"/>
            <a:r>
              <a:rPr lang="en-US" dirty="0"/>
              <a:t>These two elements make interpretive research </a:t>
            </a:r>
            <a:r>
              <a:rPr lang="en-US" b="1" dirty="0"/>
              <a:t>sociological</a:t>
            </a: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4700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43197"/>
          </a:xfrm>
        </p:spPr>
        <p:txBody>
          <a:bodyPr/>
          <a:lstStyle/>
          <a:p>
            <a:r>
              <a:rPr lang="en-US" dirty="0"/>
              <a:t>What about </a:t>
            </a:r>
            <a:r>
              <a:rPr lang="en-US" dirty="0" err="1"/>
              <a:t>generalisation</a:t>
            </a:r>
            <a:r>
              <a:rPr lang="en-US" dirty="0"/>
              <a:t>? </a:t>
            </a:r>
          </a:p>
        </p:txBody>
      </p:sp>
      <p:sp>
        <p:nvSpPr>
          <p:cNvPr id="3" name="Tijdelijke aanduiding voor inhoud 2"/>
          <p:cNvSpPr>
            <a:spLocks noGrp="1"/>
          </p:cNvSpPr>
          <p:nvPr>
            <p:ph idx="1"/>
          </p:nvPr>
        </p:nvSpPr>
        <p:spPr>
          <a:xfrm>
            <a:off x="1120000" y="1825624"/>
            <a:ext cx="10233800" cy="4766905"/>
          </a:xfrm>
        </p:spPr>
        <p:txBody>
          <a:bodyPr>
            <a:normAutofit/>
          </a:bodyPr>
          <a:lstStyle/>
          <a:p>
            <a:r>
              <a:rPr lang="en-US" dirty="0"/>
              <a:t>Positivism: generalization takes center stage.</a:t>
            </a:r>
          </a:p>
          <a:p>
            <a:pPr lvl="1"/>
            <a:r>
              <a:rPr lang="en-US" dirty="0"/>
              <a:t>Showing that your findings can be generalized (that they can be applied across different contexts) is the responsibility of the researcher. </a:t>
            </a:r>
          </a:p>
          <a:p>
            <a:pPr lvl="1"/>
            <a:r>
              <a:rPr lang="en-US" dirty="0"/>
              <a:t>Researcher needs to recognize the “limits” of his/her own research. Why and how it might only apply for a particular case.</a:t>
            </a:r>
            <a:br>
              <a:rPr lang="en-US" dirty="0"/>
            </a:br>
            <a:endParaRPr lang="en-US" dirty="0"/>
          </a:p>
          <a:p>
            <a:r>
              <a:rPr lang="en-US" dirty="0"/>
              <a:t>Interpretivism: “Is the research sufficiently contextualized so that the interpretations are embedded in, rather than abstracted from, the settings of the actors studied?”</a:t>
            </a:r>
          </a:p>
          <a:p>
            <a:pPr lvl="1"/>
            <a:r>
              <a:rPr lang="en-US" dirty="0"/>
              <a:t>“Contextuality” serves as a main criterion for scientific relevance, rather than “</a:t>
            </a:r>
            <a:r>
              <a:rPr lang="en-US" dirty="0" err="1"/>
              <a:t>generalisability</a:t>
            </a:r>
            <a:r>
              <a:rPr lang="en-US" dirty="0"/>
              <a:t>”</a:t>
            </a:r>
          </a:p>
          <a:p>
            <a:pPr lvl="1"/>
            <a:r>
              <a:rPr lang="en-US" dirty="0"/>
              <a:t>Applying this interpretation to other cases is the responsibility of the reader / other researchers…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1204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28207"/>
          </a:xfrm>
        </p:spPr>
        <p:txBody>
          <a:bodyPr/>
          <a:lstStyle/>
          <a:p>
            <a:r>
              <a:rPr lang="en-US" dirty="0"/>
              <a:t>Concepts</a:t>
            </a:r>
          </a:p>
        </p:txBody>
      </p:sp>
      <p:sp>
        <p:nvSpPr>
          <p:cNvPr id="3" name="Tijdelijke aanduiding voor inhoud 2"/>
          <p:cNvSpPr>
            <a:spLocks noGrp="1"/>
          </p:cNvSpPr>
          <p:nvPr>
            <p:ph idx="1"/>
          </p:nvPr>
        </p:nvSpPr>
        <p:spPr>
          <a:xfrm>
            <a:off x="1371600" y="1514007"/>
            <a:ext cx="9601200" cy="4939379"/>
          </a:xfrm>
        </p:spPr>
        <p:txBody>
          <a:bodyPr>
            <a:normAutofit/>
          </a:bodyPr>
          <a:lstStyle/>
          <a:p>
            <a:r>
              <a:rPr lang="en-US" dirty="0"/>
              <a:t>Etic or experience-distant (positivist)</a:t>
            </a:r>
          </a:p>
          <a:p>
            <a:pPr lvl="1"/>
            <a:r>
              <a:rPr lang="en-US" dirty="0"/>
              <a:t>Needs to be precise, accurate, clear</a:t>
            </a:r>
          </a:p>
          <a:p>
            <a:pPr lvl="1"/>
            <a:r>
              <a:rPr lang="en-US" dirty="0"/>
              <a:t>Contributing to the literature, so the concepts need to engage with existing studies. And  you need to have it ready before you </a:t>
            </a:r>
            <a:r>
              <a:rPr lang="en-US" dirty="0" err="1"/>
              <a:t>analyse</a:t>
            </a:r>
            <a:r>
              <a:rPr lang="en-US" dirty="0"/>
              <a:t> your data (a priori)</a:t>
            </a:r>
          </a:p>
          <a:p>
            <a:pPr lvl="1"/>
            <a:r>
              <a:rPr lang="en-US" dirty="0"/>
              <a:t>Allows to estimate correlations and causes across cases</a:t>
            </a:r>
          </a:p>
          <a:p>
            <a:endParaRPr lang="en-US" dirty="0"/>
          </a:p>
          <a:p>
            <a:r>
              <a:rPr lang="en-US" dirty="0"/>
              <a:t>Emic or experience-near (interpretive)</a:t>
            </a:r>
          </a:p>
          <a:p>
            <a:pPr lvl="1"/>
            <a:r>
              <a:rPr lang="en-US" dirty="0"/>
              <a:t>Entry to “local knowledge”: adequately reflects lived experiences</a:t>
            </a:r>
          </a:p>
          <a:p>
            <a:pPr lvl="1"/>
            <a:r>
              <a:rPr lang="en-US" dirty="0"/>
              <a:t>Developing insights throughout the research</a:t>
            </a:r>
          </a:p>
          <a:p>
            <a:pPr lvl="1"/>
            <a:r>
              <a:rPr lang="en-US" dirty="0"/>
              <a:t>“emic”</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48009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98226"/>
          </a:xfrm>
        </p:spPr>
        <p:txBody>
          <a:bodyPr/>
          <a:lstStyle/>
          <a:p>
            <a:r>
              <a:rPr lang="en-US" dirty="0"/>
              <a:t>Concepts</a:t>
            </a:r>
          </a:p>
        </p:txBody>
      </p:sp>
      <p:sp>
        <p:nvSpPr>
          <p:cNvPr id="3" name="Tijdelijke aanduiding voor inhoud 2"/>
          <p:cNvSpPr>
            <a:spLocks noGrp="1"/>
          </p:cNvSpPr>
          <p:nvPr>
            <p:ph idx="1"/>
          </p:nvPr>
        </p:nvSpPr>
        <p:spPr>
          <a:xfrm>
            <a:off x="1371600" y="1693889"/>
            <a:ext cx="9601200" cy="4173511"/>
          </a:xfrm>
        </p:spPr>
        <p:txBody>
          <a:bodyPr>
            <a:normAutofit/>
          </a:bodyPr>
          <a:lstStyle/>
          <a:p>
            <a:r>
              <a:rPr lang="en-US" dirty="0"/>
              <a:t>E.g. Migration to Europe: </a:t>
            </a:r>
          </a:p>
          <a:p>
            <a:pPr lvl="1"/>
            <a:r>
              <a:rPr lang="en-US" dirty="0" err="1"/>
              <a:t>Hooghe</a:t>
            </a:r>
            <a:r>
              <a:rPr lang="en-US" dirty="0"/>
              <a:t> et al 2008: GDP, unemployment rates, social welfare arrangements. Abstract, </a:t>
            </a:r>
            <a:r>
              <a:rPr lang="en-US" dirty="0" err="1"/>
              <a:t>decontextualised</a:t>
            </a:r>
            <a:r>
              <a:rPr lang="en-US" dirty="0"/>
              <a:t>, objective. </a:t>
            </a:r>
          </a:p>
          <a:p>
            <a:pPr lvl="1"/>
            <a:r>
              <a:rPr lang="en-US" dirty="0" err="1"/>
              <a:t>Belloni</a:t>
            </a:r>
            <a:r>
              <a:rPr lang="en-US" dirty="0"/>
              <a:t>: refugees as gamblers. Using words and metaphors that are used by her respondents as well. Building her theory from those metaphors. </a:t>
            </a:r>
          </a:p>
          <a:p>
            <a:r>
              <a:rPr lang="en-US" dirty="0"/>
              <a:t>E.g. “Social cohesion”</a:t>
            </a:r>
          </a:p>
          <a:p>
            <a:pPr lvl="1"/>
            <a:r>
              <a:rPr lang="en-US" dirty="0"/>
              <a:t>Social trust in one’s </a:t>
            </a:r>
            <a:r>
              <a:rPr lang="en-US" dirty="0" err="1"/>
              <a:t>neighbourhood</a:t>
            </a:r>
            <a:r>
              <a:rPr lang="en-US" dirty="0"/>
              <a:t> and in people more generally</a:t>
            </a:r>
          </a:p>
          <a:p>
            <a:pPr lvl="1"/>
            <a:r>
              <a:rPr lang="en-US" dirty="0"/>
              <a:t>Frequency and quality of contact with others </a:t>
            </a:r>
          </a:p>
          <a:p>
            <a:endParaRPr lang="en-US" dirty="0"/>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0274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98226"/>
          </a:xfrm>
        </p:spPr>
        <p:txBody>
          <a:bodyPr>
            <a:normAutofit/>
          </a:bodyPr>
          <a:lstStyle/>
          <a:p>
            <a:r>
              <a:rPr lang="en-US" sz="4800" dirty="0"/>
              <a:t>Sensitizing concepts</a:t>
            </a:r>
          </a:p>
        </p:txBody>
      </p:sp>
      <p:sp>
        <p:nvSpPr>
          <p:cNvPr id="3" name="Tijdelijke aanduiding voor inhoud 2"/>
          <p:cNvSpPr>
            <a:spLocks noGrp="1"/>
          </p:cNvSpPr>
          <p:nvPr>
            <p:ph idx="1"/>
          </p:nvPr>
        </p:nvSpPr>
        <p:spPr>
          <a:xfrm>
            <a:off x="1025236" y="1825625"/>
            <a:ext cx="10328564" cy="4895850"/>
          </a:xfrm>
        </p:spPr>
        <p:txBody>
          <a:bodyPr>
            <a:normAutofit lnSpcReduction="10000"/>
          </a:bodyPr>
          <a:lstStyle/>
          <a:p>
            <a:r>
              <a:rPr lang="en-US" dirty="0"/>
              <a:t>Blumer, H. (1954). “What is wrong with social theory?” </a:t>
            </a:r>
            <a:r>
              <a:rPr lang="en-US" i="1" dirty="0"/>
              <a:t>American sociological review</a:t>
            </a:r>
            <a:r>
              <a:rPr lang="en-US" dirty="0"/>
              <a:t>, 19(1), pp7-10. </a:t>
            </a:r>
          </a:p>
          <a:p>
            <a:r>
              <a:rPr lang="en-US" dirty="0"/>
              <a:t>Definitive concepts: “refers precisely to what is common to a class of objects, by the aid of a clear definition in terms of attributes or fixed benchmarks.</a:t>
            </a:r>
          </a:p>
          <a:p>
            <a:pPr lvl="1"/>
            <a:r>
              <a:rPr lang="en-US" dirty="0"/>
              <a:t>Definitive concepts: “provide prescriptions of what to see”</a:t>
            </a:r>
          </a:p>
          <a:p>
            <a:r>
              <a:rPr lang="en-US" dirty="0"/>
              <a:t>Sensitizing concepts: “lacks such specification of attributes or benchmarks and consequently it does not enable the user to move directly to the instance and its relevant content. Instead, it gives the user a general sense of reference and guidance in approaching empirical instances.”</a:t>
            </a:r>
          </a:p>
          <a:p>
            <a:pPr lvl="1"/>
            <a:r>
              <a:rPr lang="en-US" dirty="0"/>
              <a:t>Sensitizing concepts: “merely suggest directions along which to look.”</a:t>
            </a:r>
          </a:p>
          <a:p>
            <a:r>
              <a:rPr lang="en-US" dirty="0"/>
              <a:t>According to Blumer, most sociological concepts are </a:t>
            </a:r>
            <a:r>
              <a:rPr lang="en-US" dirty="0" err="1"/>
              <a:t>sensitising</a:t>
            </a:r>
            <a:r>
              <a:rPr lang="en-US" dirty="0"/>
              <a:t>: culture, institutions, social structures, morality, </a:t>
            </a:r>
            <a:r>
              <a:rPr lang="en-US" dirty="0" err="1"/>
              <a:t>persaonlity</a:t>
            </a:r>
            <a:r>
              <a:rPr lang="en-US" dirty="0"/>
              <a:t>,…</a:t>
            </a:r>
          </a:p>
          <a:p>
            <a:pPr lvl="1"/>
            <a:r>
              <a:rPr lang="en-US" dirty="0"/>
              <a:t>They lack precise reference</a:t>
            </a:r>
          </a:p>
          <a:p>
            <a:pPr lvl="1"/>
            <a:r>
              <a:rPr lang="en-US" dirty="0"/>
              <a:t>They rest on a general sense of what is relevant</a:t>
            </a:r>
          </a:p>
          <a:p>
            <a:pPr marL="530352" lvl="1" indent="0">
              <a:buNone/>
            </a:pPr>
            <a:endParaRPr lang="en-US" dirty="0"/>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0901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53256"/>
          </a:xfrm>
        </p:spPr>
        <p:txBody>
          <a:bodyPr/>
          <a:lstStyle/>
          <a:p>
            <a:r>
              <a:rPr lang="en-US" dirty="0"/>
              <a:t>Sensitizing concepts</a:t>
            </a:r>
          </a:p>
        </p:txBody>
      </p:sp>
      <p:sp>
        <p:nvSpPr>
          <p:cNvPr id="3" name="Tijdelijke aanduiding voor inhoud 2"/>
          <p:cNvSpPr>
            <a:spLocks noGrp="1"/>
          </p:cNvSpPr>
          <p:nvPr>
            <p:ph idx="1"/>
          </p:nvPr>
        </p:nvSpPr>
        <p:spPr>
          <a:xfrm>
            <a:off x="1052945" y="1825625"/>
            <a:ext cx="10300855" cy="4895850"/>
          </a:xfrm>
        </p:spPr>
        <p:txBody>
          <a:bodyPr>
            <a:normAutofit/>
          </a:bodyPr>
          <a:lstStyle/>
          <a:p>
            <a:r>
              <a:rPr lang="en-US" dirty="0" err="1"/>
              <a:t>Sensitising</a:t>
            </a:r>
            <a:r>
              <a:rPr lang="en-US" dirty="0"/>
              <a:t> concepts are not just a sign of immaturity and a lack of scientific sophistication</a:t>
            </a:r>
          </a:p>
          <a:p>
            <a:endParaRPr lang="en-US" dirty="0"/>
          </a:p>
          <a:p>
            <a:r>
              <a:rPr lang="en-US" dirty="0"/>
              <a:t>What we study is always situated in a distinctive context, hence we cannot simply apply abstract concepts to empirical reality.</a:t>
            </a:r>
          </a:p>
          <a:p>
            <a:br>
              <a:rPr lang="en-US" dirty="0"/>
            </a:br>
            <a:r>
              <a:rPr lang="en-US" dirty="0"/>
              <a:t>Instead, we need to use these concepts so that they </a:t>
            </a:r>
            <a:r>
              <a:rPr lang="en-US" b="1" dirty="0"/>
              <a:t>help express the distinct character of what we’re studying</a:t>
            </a:r>
            <a:r>
              <a:rPr lang="en-US" dirty="0"/>
              <a:t>. </a:t>
            </a:r>
          </a:p>
          <a:p>
            <a:pPr lvl="1"/>
            <a:r>
              <a:rPr lang="en-US" dirty="0"/>
              <a:t>E.g. comparing “assimilation” for Jewish Rabbi’s in Poland vs Mexican peasants in the US</a:t>
            </a:r>
          </a:p>
          <a:p>
            <a:pPr lvl="1"/>
            <a:r>
              <a:rPr lang="en-US" dirty="0"/>
              <a:t>E.g. comparing social structures in a Chinese village or in an American </a:t>
            </a:r>
            <a:r>
              <a:rPr lang="en-US" dirty="0" err="1"/>
              <a:t>labour</a:t>
            </a:r>
            <a:r>
              <a:rPr lang="en-US" dirty="0"/>
              <a:t> union…</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33414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413" y="313144"/>
            <a:ext cx="9601200" cy="873177"/>
          </a:xfrm>
        </p:spPr>
        <p:txBody>
          <a:bodyPr/>
          <a:lstStyle/>
          <a:p>
            <a:r>
              <a:rPr lang="en-US" dirty="0"/>
              <a:t>Sensitizing concepts</a:t>
            </a:r>
          </a:p>
        </p:txBody>
      </p:sp>
      <p:sp>
        <p:nvSpPr>
          <p:cNvPr id="3" name="Tijdelijke aanduiding voor inhoud 2"/>
          <p:cNvSpPr>
            <a:spLocks noGrp="1"/>
          </p:cNvSpPr>
          <p:nvPr>
            <p:ph idx="1"/>
          </p:nvPr>
        </p:nvSpPr>
        <p:spPr>
          <a:xfrm>
            <a:off x="922482" y="1558977"/>
            <a:ext cx="10347036" cy="4149097"/>
          </a:xfrm>
        </p:spPr>
        <p:txBody>
          <a:bodyPr>
            <a:normAutofit/>
          </a:bodyPr>
          <a:lstStyle/>
          <a:p>
            <a:r>
              <a:rPr lang="en-US" dirty="0"/>
              <a:t>“One moves out from the concept to the concrete distinctiveness of the instance instead of embracing the instance in the abstract framework of the concept.” (Blumer)</a:t>
            </a:r>
          </a:p>
          <a:p>
            <a:endParaRPr lang="en-US" sz="2600" dirty="0"/>
          </a:p>
          <a:p>
            <a:r>
              <a:rPr lang="en-US" dirty="0"/>
              <a:t>E.g. what does social cohesion mean in each country </a:t>
            </a:r>
          </a:p>
          <a:p>
            <a:endParaRPr lang="en-US" dirty="0"/>
          </a:p>
          <a:p>
            <a:r>
              <a:rPr lang="en-US" dirty="0"/>
              <a:t>E.g. what does “integration” mean in Germany and in New York?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2427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What is this?</a:t>
            </a:r>
          </a:p>
        </p:txBody>
      </p:sp>
      <p:sp>
        <p:nvSpPr>
          <p:cNvPr id="3" name="Tijdelijke aanduiding voor inhoud 2"/>
          <p:cNvSpPr>
            <a:spLocks noGrp="1"/>
          </p:cNvSpPr>
          <p:nvPr>
            <p:ph idx="1"/>
          </p:nvPr>
        </p:nvSpPr>
        <p:spPr>
          <a:xfrm>
            <a:off x="805661" y="1855572"/>
            <a:ext cx="4837455" cy="4351338"/>
          </a:xfrm>
        </p:spPr>
        <p:txBody>
          <a:bodyPr>
            <a:normAutofit/>
          </a:bodyPr>
          <a:lstStyle/>
          <a:p>
            <a:r>
              <a:rPr lang="en-US" dirty="0"/>
              <a:t>Photograph: where did you find the picture? What era and where? Can you find photographs of similar objects? </a:t>
            </a:r>
          </a:p>
          <a:p>
            <a:endParaRPr lang="en-US" dirty="0"/>
          </a:p>
          <a:p>
            <a:r>
              <a:rPr lang="en-US" dirty="0"/>
              <a:t>Material object: where did it emerge from? A farmer? Your granny’s attic? Excavations? </a:t>
            </a:r>
          </a:p>
          <a:p>
            <a:endParaRPr lang="en-GB"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746" y="1561235"/>
            <a:ext cx="5772728" cy="4329546"/>
          </a:xfrm>
          <a:prstGeom prst="rect">
            <a:avLst/>
          </a:prstGeom>
        </p:spPr>
      </p:pic>
    </p:spTree>
    <p:extLst>
      <p:ext uri="{BB962C8B-B14F-4D97-AF65-F5344CB8AC3E}">
        <p14:creationId xmlns:p14="http://schemas.microsoft.com/office/powerpoint/2010/main" val="121261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685800"/>
            <a:ext cx="10058400" cy="728465"/>
          </a:xfrm>
        </p:spPr>
        <p:txBody>
          <a:bodyPr/>
          <a:lstStyle/>
          <a:p>
            <a:r>
              <a:rPr lang="en-US" dirty="0"/>
              <a:t>Sensitizing concepts</a:t>
            </a:r>
          </a:p>
        </p:txBody>
      </p:sp>
      <p:sp>
        <p:nvSpPr>
          <p:cNvPr id="3" name="Tijdelijke aanduiding voor inhoud 2"/>
          <p:cNvSpPr>
            <a:spLocks noGrp="1"/>
          </p:cNvSpPr>
          <p:nvPr>
            <p:ph idx="1"/>
          </p:nvPr>
        </p:nvSpPr>
        <p:spPr>
          <a:xfrm>
            <a:off x="737754" y="1584194"/>
            <a:ext cx="10716491" cy="4588006"/>
          </a:xfrm>
        </p:spPr>
        <p:txBody>
          <a:bodyPr>
            <a:normAutofit/>
          </a:bodyPr>
          <a:lstStyle/>
          <a:p>
            <a:r>
              <a:rPr lang="en-US" dirty="0"/>
              <a:t>Successful use of such concepts depends less on clear-cut definitions that can be operationalized and tested across a wide range of case.</a:t>
            </a:r>
            <a:br>
              <a:rPr lang="en-US" dirty="0"/>
            </a:br>
            <a:r>
              <a:rPr lang="en-US" dirty="0"/>
              <a:t>And more on a “</a:t>
            </a:r>
            <a:r>
              <a:rPr lang="en-US" b="1" dirty="0"/>
              <a:t>patient, careful and imaginative” attitude </a:t>
            </a:r>
            <a:r>
              <a:rPr lang="en-US" dirty="0"/>
              <a:t>towards what you’re studying</a:t>
            </a:r>
          </a:p>
          <a:p>
            <a:pPr lvl="1"/>
            <a:r>
              <a:rPr lang="en-US" dirty="0"/>
              <a:t>“remaining in close and continuing relations with the natural social world”</a:t>
            </a:r>
          </a:p>
          <a:p>
            <a:pPr lvl="1"/>
            <a:r>
              <a:rPr lang="en-US" dirty="0"/>
              <a:t>Awareness of what your concept (does not) mean in this particular context</a:t>
            </a:r>
          </a:p>
          <a:p>
            <a:pPr marL="0" indent="0">
              <a:buNone/>
            </a:pPr>
            <a:endParaRPr lang="en-US" dirty="0"/>
          </a:p>
          <a:p>
            <a:r>
              <a:rPr lang="en-US" dirty="0"/>
              <a:t>Concepts may help you gain insights in what things mean to people in a specific context. They render you “</a:t>
            </a:r>
            <a:r>
              <a:rPr lang="en-US" b="1" dirty="0"/>
              <a:t>sensible</a:t>
            </a:r>
            <a:r>
              <a:rPr lang="en-US" dirty="0"/>
              <a:t>” for, or “</a:t>
            </a:r>
            <a:r>
              <a:rPr lang="en-US" b="1" dirty="0"/>
              <a:t>attentive</a:t>
            </a:r>
            <a:r>
              <a:rPr lang="en-US" dirty="0"/>
              <a:t>” to particular perspectives</a:t>
            </a:r>
          </a:p>
          <a:p>
            <a:pPr lvl="1"/>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2326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08285"/>
          </a:xfrm>
        </p:spPr>
        <p:txBody>
          <a:bodyPr/>
          <a:lstStyle/>
          <a:p>
            <a:r>
              <a:rPr lang="en-US" dirty="0"/>
              <a:t>Overview</a:t>
            </a:r>
          </a:p>
        </p:txBody>
      </p:sp>
      <p:sp>
        <p:nvSpPr>
          <p:cNvPr id="3" name="Tijdelijke aanduiding voor inhoud 2"/>
          <p:cNvSpPr>
            <a:spLocks noGrp="1"/>
          </p:cNvSpPr>
          <p:nvPr>
            <p:ph idx="1"/>
          </p:nvPr>
        </p:nvSpPr>
        <p:spPr>
          <a:xfrm>
            <a:off x="1371600" y="1918741"/>
            <a:ext cx="9601200" cy="3948659"/>
          </a:xfrm>
        </p:spPr>
        <p:txBody>
          <a:bodyPr/>
          <a:lstStyle/>
          <a:p>
            <a:r>
              <a:rPr lang="en-US" dirty="0"/>
              <a:t>Contextuality</a:t>
            </a:r>
          </a:p>
          <a:p>
            <a:pPr lvl="1"/>
            <a:r>
              <a:rPr lang="en-US" dirty="0">
                <a:solidFill>
                  <a:schemeClr val="tx1"/>
                </a:solidFill>
              </a:rPr>
              <a:t>Context</a:t>
            </a:r>
          </a:p>
          <a:p>
            <a:pPr lvl="1"/>
            <a:r>
              <a:rPr lang="en-US" dirty="0">
                <a:solidFill>
                  <a:schemeClr val="tx1"/>
                </a:solidFill>
              </a:rPr>
              <a:t>Concepts</a:t>
            </a:r>
          </a:p>
          <a:p>
            <a:pPr lvl="1"/>
            <a:r>
              <a:rPr lang="en-US" dirty="0">
                <a:solidFill>
                  <a:srgbClr val="FF0000"/>
                </a:solidFill>
              </a:rPr>
              <a:t>Constitutive causality</a:t>
            </a:r>
          </a:p>
          <a:p>
            <a:r>
              <a:rPr lang="en-US" dirty="0"/>
              <a:t>Trustworthiness </a:t>
            </a:r>
          </a:p>
          <a:p>
            <a:r>
              <a:rPr lang="en-US" dirty="0"/>
              <a:t>Evidence</a:t>
            </a:r>
          </a:p>
          <a:p>
            <a:r>
              <a:rPr lang="en-US" dirty="0"/>
              <a:t>Getting going with interpretive research</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23018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58701"/>
            <a:ext cx="9601200" cy="930564"/>
          </a:xfrm>
        </p:spPr>
        <p:txBody>
          <a:bodyPr/>
          <a:lstStyle/>
          <a:p>
            <a:r>
              <a:rPr lang="en-US" dirty="0"/>
              <a:t>Causality</a:t>
            </a:r>
          </a:p>
        </p:txBody>
      </p:sp>
      <p:sp>
        <p:nvSpPr>
          <p:cNvPr id="3" name="Tijdelijke aanduiding voor inhoud 2"/>
          <p:cNvSpPr>
            <a:spLocks noGrp="1"/>
          </p:cNvSpPr>
          <p:nvPr>
            <p:ph idx="1"/>
          </p:nvPr>
        </p:nvSpPr>
        <p:spPr>
          <a:xfrm>
            <a:off x="914400" y="1616364"/>
            <a:ext cx="10439400" cy="4582824"/>
          </a:xfrm>
        </p:spPr>
        <p:txBody>
          <a:bodyPr>
            <a:normAutofit/>
          </a:bodyPr>
          <a:lstStyle/>
          <a:p>
            <a:r>
              <a:rPr lang="en-US" dirty="0"/>
              <a:t>Quid causality if you’re not </a:t>
            </a:r>
            <a:r>
              <a:rPr lang="en-US" dirty="0" err="1"/>
              <a:t>analysing</a:t>
            </a:r>
            <a:r>
              <a:rPr lang="en-US" dirty="0"/>
              <a:t> objective relationships between variables? How to explain social phenomena in an interpretive approach? </a:t>
            </a:r>
          </a:p>
          <a:p>
            <a:pPr marL="0" indent="0">
              <a:buNone/>
            </a:pPr>
            <a:endParaRPr lang="en-US" dirty="0"/>
          </a:p>
          <a:p>
            <a:r>
              <a:rPr lang="en-US" dirty="0"/>
              <a:t>“Constitutive causality”: explain through embedded meanings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1012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2890" y="420329"/>
            <a:ext cx="9601200" cy="858187"/>
          </a:xfrm>
        </p:spPr>
        <p:txBody>
          <a:bodyPr/>
          <a:lstStyle/>
          <a:p>
            <a:r>
              <a:rPr lang="en-US" dirty="0"/>
              <a:t>Causality: two sources</a:t>
            </a:r>
          </a:p>
        </p:txBody>
      </p:sp>
      <p:sp>
        <p:nvSpPr>
          <p:cNvPr id="3" name="Tijdelijke aanduiding voor inhoud 2"/>
          <p:cNvSpPr>
            <a:spLocks noGrp="1"/>
          </p:cNvSpPr>
          <p:nvPr>
            <p:ph idx="1"/>
          </p:nvPr>
        </p:nvSpPr>
        <p:spPr>
          <a:xfrm>
            <a:off x="838200" y="1690688"/>
            <a:ext cx="10515600" cy="4486275"/>
          </a:xfrm>
        </p:spPr>
        <p:txBody>
          <a:bodyPr>
            <a:normAutofit/>
          </a:bodyPr>
          <a:lstStyle/>
          <a:p>
            <a:pPr marL="514350" indent="-514350">
              <a:buAutoNum type="arabicPeriod"/>
            </a:pPr>
            <a:r>
              <a:rPr lang="en-US" b="1" dirty="0"/>
              <a:t>Individual intentions.</a:t>
            </a:r>
          </a:p>
          <a:p>
            <a:pPr marL="514350" indent="-514350">
              <a:buAutoNum type="arabicPeriod"/>
            </a:pPr>
            <a:endParaRPr lang="en-US" b="1" dirty="0"/>
          </a:p>
          <a:p>
            <a:r>
              <a:rPr lang="en-US" dirty="0"/>
              <a:t>Weber: what motivates people? </a:t>
            </a:r>
          </a:p>
          <a:p>
            <a:r>
              <a:rPr lang="en-US" dirty="0"/>
              <a:t>Methodological individualism: you look at how individuals use particular scripts, and how their conception of ideals and values feed into particular types of actions and consequences</a:t>
            </a:r>
          </a:p>
          <a:p>
            <a:r>
              <a:rPr lang="en-US" dirty="0"/>
              <a:t>For example:</a:t>
            </a:r>
          </a:p>
          <a:p>
            <a:pPr lvl="1"/>
            <a:r>
              <a:rPr lang="en-US" dirty="0"/>
              <a:t>The meanings of sports cars for (some) young people, and how this feeds into social actions</a:t>
            </a:r>
          </a:p>
          <a:p>
            <a:pPr lvl="1"/>
            <a:r>
              <a:rPr lang="en-US" dirty="0" err="1"/>
              <a:t>Analysing</a:t>
            </a:r>
            <a:r>
              <a:rPr lang="en-US" dirty="0"/>
              <a:t> individuals’ strategies for acquiring status, a better position at the labor market,…</a:t>
            </a:r>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9647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63402"/>
          </a:xfrm>
        </p:spPr>
        <p:txBody>
          <a:bodyPr/>
          <a:lstStyle/>
          <a:p>
            <a:r>
              <a:rPr lang="en-US" dirty="0"/>
              <a:t>Causality</a:t>
            </a:r>
          </a:p>
        </p:txBody>
      </p:sp>
      <p:sp>
        <p:nvSpPr>
          <p:cNvPr id="3" name="Tijdelijke aanduiding voor inhoud 2"/>
          <p:cNvSpPr>
            <a:spLocks noGrp="1"/>
          </p:cNvSpPr>
          <p:nvPr>
            <p:ph idx="1"/>
          </p:nvPr>
        </p:nvSpPr>
        <p:spPr>
          <a:xfrm>
            <a:off x="838200" y="1825625"/>
            <a:ext cx="10515600" cy="4351338"/>
          </a:xfrm>
        </p:spPr>
        <p:txBody>
          <a:bodyPr>
            <a:normAutofit/>
          </a:bodyPr>
          <a:lstStyle/>
          <a:p>
            <a:pPr marL="0" indent="0">
              <a:buNone/>
            </a:pPr>
            <a:r>
              <a:rPr lang="en-US" b="1" dirty="0"/>
              <a:t>2. Contextual explanations</a:t>
            </a:r>
          </a:p>
          <a:p>
            <a:endParaRPr lang="en-US" dirty="0"/>
          </a:p>
          <a:p>
            <a:r>
              <a:rPr lang="en-US" dirty="0"/>
              <a:t>Understand actors in and through the context in which they live</a:t>
            </a:r>
          </a:p>
          <a:p>
            <a:endParaRPr lang="en-US" dirty="0"/>
          </a:p>
          <a:p>
            <a:r>
              <a:rPr lang="en-US" dirty="0"/>
              <a:t>For example: </a:t>
            </a:r>
          </a:p>
          <a:p>
            <a:pPr lvl="1"/>
            <a:r>
              <a:rPr lang="en-US" dirty="0"/>
              <a:t>Analyzing a neighborhood: how urban identities, socio-economic and spatial composition of different urban areas influences the way people behave in particular streets, and how they talk about their neighborhood</a:t>
            </a:r>
          </a:p>
          <a:p>
            <a:pPr lvl="1"/>
            <a:r>
              <a:rPr lang="en-US" dirty="0"/>
              <a:t>Historical, power-infused settings (do not) co-create a collective refugee identity</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3770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08285"/>
          </a:xfrm>
        </p:spPr>
        <p:txBody>
          <a:bodyPr/>
          <a:lstStyle/>
          <a:p>
            <a:r>
              <a:rPr lang="en-US" dirty="0"/>
              <a:t>Overview</a:t>
            </a:r>
          </a:p>
        </p:txBody>
      </p:sp>
      <p:sp>
        <p:nvSpPr>
          <p:cNvPr id="3" name="Tijdelijke aanduiding voor inhoud 2"/>
          <p:cNvSpPr>
            <a:spLocks noGrp="1"/>
          </p:cNvSpPr>
          <p:nvPr>
            <p:ph idx="1"/>
          </p:nvPr>
        </p:nvSpPr>
        <p:spPr>
          <a:xfrm>
            <a:off x="1371600" y="1813810"/>
            <a:ext cx="9601200" cy="4053590"/>
          </a:xfrm>
        </p:spPr>
        <p:txBody>
          <a:bodyPr>
            <a:normAutofit/>
          </a:bodyPr>
          <a:lstStyle/>
          <a:p>
            <a:r>
              <a:rPr lang="en-US" dirty="0"/>
              <a:t>Contextuality</a:t>
            </a:r>
          </a:p>
          <a:p>
            <a:r>
              <a:rPr lang="en-US" dirty="0"/>
              <a:t>Trustworthiness</a:t>
            </a:r>
          </a:p>
          <a:p>
            <a:pPr lvl="1"/>
            <a:r>
              <a:rPr lang="en-US" dirty="0">
                <a:solidFill>
                  <a:srgbClr val="FF0000"/>
                </a:solidFill>
              </a:rPr>
              <a:t>Criteria of good research</a:t>
            </a:r>
          </a:p>
          <a:p>
            <a:pPr lvl="1"/>
            <a:r>
              <a:rPr lang="en-US" dirty="0"/>
              <a:t>Where do data come from</a:t>
            </a:r>
          </a:p>
          <a:p>
            <a:pPr lvl="1"/>
            <a:r>
              <a:rPr lang="en-US" dirty="0"/>
              <a:t>Checking for trustworthiness</a:t>
            </a:r>
          </a:p>
          <a:p>
            <a:r>
              <a:rPr lang="en-US" dirty="0"/>
              <a:t>Evidence</a:t>
            </a:r>
          </a:p>
          <a:p>
            <a:r>
              <a:rPr lang="en-US" dirty="0"/>
              <a:t>Getting going with interpretive research</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410695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3321"/>
            <a:ext cx="10515600" cy="886881"/>
          </a:xfrm>
        </p:spPr>
        <p:txBody>
          <a:bodyPr/>
          <a:lstStyle/>
          <a:p>
            <a:r>
              <a:rPr lang="en-US" dirty="0"/>
              <a:t>Criteria of good research</a:t>
            </a:r>
          </a:p>
        </p:txBody>
      </p:sp>
      <p:sp>
        <p:nvSpPr>
          <p:cNvPr id="3" name="Tijdelijke aanduiding voor inhoud 2"/>
          <p:cNvSpPr>
            <a:spLocks noGrp="1"/>
          </p:cNvSpPr>
          <p:nvPr>
            <p:ph idx="1"/>
          </p:nvPr>
        </p:nvSpPr>
        <p:spPr>
          <a:xfrm>
            <a:off x="838199" y="1524833"/>
            <a:ext cx="6761813" cy="4772728"/>
          </a:xfrm>
        </p:spPr>
        <p:txBody>
          <a:bodyPr>
            <a:normAutofit/>
          </a:bodyPr>
          <a:lstStyle/>
          <a:p>
            <a:r>
              <a:rPr lang="en-US" dirty="0"/>
              <a:t>Recall: Positivist criteria (validity, reliability, replicability) all rest on removing the researcher from the scene.</a:t>
            </a:r>
          </a:p>
          <a:p>
            <a:r>
              <a:rPr lang="en-US" dirty="0"/>
              <a:t>Analyzing reality from an external point of view (“objectively”) requires a certain physical, social and emotional distance from that reality</a:t>
            </a:r>
          </a:p>
          <a:p>
            <a:pPr marL="285750" indent="-285750"/>
            <a:r>
              <a:rPr lang="en-US" dirty="0"/>
              <a:t>“Bias” = when this distance is breached</a:t>
            </a:r>
          </a:p>
          <a:p>
            <a:pPr marL="742950" lvl="1" indent="-285750"/>
            <a:r>
              <a:rPr lang="en-US" sz="2600" dirty="0"/>
              <a:t>E.g. training interviewers so that they apply the same codes, ask the same questions…</a:t>
            </a:r>
          </a:p>
          <a:p>
            <a:pPr marL="0" indent="0">
              <a:buNone/>
            </a:pPr>
            <a:endParaRPr lang="en-US" dirty="0"/>
          </a:p>
          <a:p>
            <a:pPr lvl="1"/>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26</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00" y="1265512"/>
            <a:ext cx="4157548" cy="2751365"/>
          </a:xfrm>
          <a:prstGeom prst="rect">
            <a:avLst/>
          </a:prstGeom>
        </p:spPr>
      </p:pic>
    </p:spTree>
    <p:extLst>
      <p:ext uri="{BB962C8B-B14F-4D97-AF65-F5344CB8AC3E}">
        <p14:creationId xmlns:p14="http://schemas.microsoft.com/office/powerpoint/2010/main" val="174443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1875" y="206115"/>
            <a:ext cx="9601200" cy="843196"/>
          </a:xfrm>
        </p:spPr>
        <p:txBody>
          <a:bodyPr/>
          <a:lstStyle/>
          <a:p>
            <a:r>
              <a:rPr lang="en-US" dirty="0"/>
              <a:t>Bias in positivist research</a:t>
            </a:r>
          </a:p>
        </p:txBody>
      </p:sp>
      <p:sp>
        <p:nvSpPr>
          <p:cNvPr id="3" name="Tijdelijke aanduiding voor inhoud 2"/>
          <p:cNvSpPr>
            <a:spLocks noGrp="1"/>
          </p:cNvSpPr>
          <p:nvPr>
            <p:ph idx="1"/>
          </p:nvPr>
        </p:nvSpPr>
        <p:spPr>
          <a:xfrm>
            <a:off x="951875" y="1415630"/>
            <a:ext cx="10771909" cy="4671436"/>
          </a:xfrm>
        </p:spPr>
        <p:txBody>
          <a:bodyPr>
            <a:normAutofit/>
          </a:bodyPr>
          <a:lstStyle/>
          <a:p>
            <a:r>
              <a:rPr lang="en-US" dirty="0"/>
              <a:t>Emotionally too close</a:t>
            </a:r>
          </a:p>
          <a:p>
            <a:pPr lvl="1"/>
            <a:r>
              <a:rPr lang="en-US" dirty="0"/>
              <a:t>Identifying with or against respondents (e.g. racists, elite, prostitutes,…)</a:t>
            </a:r>
          </a:p>
          <a:p>
            <a:pPr lvl="1"/>
            <a:r>
              <a:rPr lang="en-US" dirty="0"/>
              <a:t>No neutral assessment of the evidence</a:t>
            </a:r>
          </a:p>
          <a:p>
            <a:endParaRPr lang="en-US" dirty="0"/>
          </a:p>
          <a:p>
            <a:r>
              <a:rPr lang="en-US" dirty="0"/>
              <a:t>Cognitively too close</a:t>
            </a:r>
          </a:p>
          <a:p>
            <a:pPr lvl="1"/>
            <a:r>
              <a:rPr lang="en-US" dirty="0"/>
              <a:t>Confirmation basis</a:t>
            </a:r>
          </a:p>
          <a:p>
            <a:pPr lvl="1"/>
            <a:r>
              <a:rPr lang="en-US" dirty="0"/>
              <a:t>Laboratory: double-blind procedures</a:t>
            </a:r>
          </a:p>
          <a:p>
            <a:r>
              <a:rPr lang="en-US" dirty="0"/>
              <a:t>Physical presence</a:t>
            </a:r>
          </a:p>
          <a:p>
            <a:pPr lvl="1"/>
            <a:r>
              <a:rPr lang="en-US" dirty="0"/>
              <a:t>The presence of the researcher affect the answers of the interviewers.</a:t>
            </a:r>
          </a:p>
          <a:p>
            <a:pPr marL="530352" lvl="1" indent="0">
              <a:buNone/>
            </a:pPr>
            <a:endParaRPr lang="en-US" dirty="0"/>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66245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4420" y="207364"/>
            <a:ext cx="9601200" cy="783236"/>
          </a:xfrm>
        </p:spPr>
        <p:txBody>
          <a:bodyPr/>
          <a:lstStyle/>
          <a:p>
            <a:r>
              <a:rPr lang="en-US" dirty="0"/>
              <a:t>Bias in Interpretive research</a:t>
            </a:r>
          </a:p>
        </p:txBody>
      </p:sp>
      <p:sp>
        <p:nvSpPr>
          <p:cNvPr id="3" name="Tijdelijke aanduiding voor inhoud 2"/>
          <p:cNvSpPr>
            <a:spLocks noGrp="1"/>
          </p:cNvSpPr>
          <p:nvPr>
            <p:ph idx="1"/>
          </p:nvPr>
        </p:nvSpPr>
        <p:spPr>
          <a:xfrm>
            <a:off x="884420" y="1469036"/>
            <a:ext cx="10088380" cy="4398364"/>
          </a:xfrm>
        </p:spPr>
        <p:txBody>
          <a:bodyPr>
            <a:normAutofit/>
          </a:bodyPr>
          <a:lstStyle/>
          <a:p>
            <a:r>
              <a:rPr lang="en-US" dirty="0"/>
              <a:t>These criteria and assumptions do not fit well with interpretivists’ attention to context, local knowledge and constitutional causality</a:t>
            </a:r>
          </a:p>
          <a:p>
            <a:endParaRPr lang="en-US" dirty="0"/>
          </a:p>
          <a:p>
            <a:r>
              <a:rPr lang="en-US" dirty="0"/>
              <a:t>Interpretive researchers assume that social phenomena are:</a:t>
            </a:r>
          </a:p>
          <a:p>
            <a:pPr lvl="1"/>
            <a:r>
              <a:rPr lang="en-US" dirty="0"/>
              <a:t>Dynamic, fluid, historical (reality is not stable)</a:t>
            </a:r>
          </a:p>
          <a:p>
            <a:pPr lvl="1"/>
            <a:r>
              <a:rPr lang="en-US" dirty="0"/>
              <a:t>Co-produced, embodied, situated (you don’t </a:t>
            </a:r>
            <a:r>
              <a:rPr lang="en-US" i="1" dirty="0"/>
              <a:t>collect</a:t>
            </a:r>
            <a:r>
              <a:rPr lang="en-US" dirty="0"/>
              <a:t> data)</a:t>
            </a:r>
          </a:p>
          <a:p>
            <a:endParaRPr lang="en-US" dirty="0">
              <a:sym typeface="Wingdings" panose="05000000000000000000" pitchFamily="2" charset="2"/>
            </a:endParaRPr>
          </a:p>
          <a:p>
            <a:r>
              <a:rPr lang="en-US" dirty="0">
                <a:sym typeface="Wingdings" panose="05000000000000000000" pitchFamily="2" charset="2"/>
              </a:rPr>
              <a:t>Interpretivism: ideal researcher is the instrument him/herself (rather than a nuisance whose impact needs to be limited by procedures and controls)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0684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9894757" cy="928416"/>
          </a:xfrm>
        </p:spPr>
        <p:txBody>
          <a:bodyPr/>
          <a:lstStyle/>
          <a:p>
            <a:r>
              <a:rPr lang="en-US" dirty="0"/>
              <a:t>Bias vs partiality</a:t>
            </a:r>
          </a:p>
        </p:txBody>
      </p:sp>
      <p:sp>
        <p:nvSpPr>
          <p:cNvPr id="3" name="Tijdelijke aanduiding voor inhoud 2"/>
          <p:cNvSpPr>
            <a:spLocks noGrp="1"/>
          </p:cNvSpPr>
          <p:nvPr>
            <p:ph idx="1"/>
          </p:nvPr>
        </p:nvSpPr>
        <p:spPr>
          <a:xfrm>
            <a:off x="984978" y="1428453"/>
            <a:ext cx="9601200" cy="3581400"/>
          </a:xfrm>
        </p:spPr>
        <p:txBody>
          <a:bodyPr>
            <a:normAutofit lnSpcReduction="10000"/>
          </a:bodyPr>
          <a:lstStyle/>
          <a:p>
            <a:r>
              <a:rPr lang="en-US" dirty="0"/>
              <a:t>“Bias” is a problematic notion in interpretive research</a:t>
            </a:r>
          </a:p>
          <a:p>
            <a:r>
              <a:rPr lang="en-US" dirty="0"/>
              <a:t>Interpretive researchers try to understand meaning-making in actors’ own settings, without artificial controls</a:t>
            </a:r>
          </a:p>
          <a:p>
            <a:endParaRPr lang="en-US" dirty="0"/>
          </a:p>
          <a:p>
            <a:r>
              <a:rPr lang="en-US" dirty="0"/>
              <a:t>Researchers enter settings knowing that “their embodied selves constitute the primary instrument for accessing and making sense of those individual and community meaning-making processes.”</a:t>
            </a:r>
          </a:p>
          <a:p>
            <a:pPr lvl="1"/>
            <a:r>
              <a:rPr lang="en-US" dirty="0"/>
              <a:t>Researchers are never interchangeable</a:t>
            </a:r>
          </a:p>
          <a:p>
            <a:pPr lvl="1"/>
            <a:r>
              <a:rPr lang="en-US" dirty="0"/>
              <a:t>Always embodied</a:t>
            </a:r>
          </a:p>
          <a:p>
            <a:pPr lvl="1"/>
            <a:r>
              <a:rPr lang="en-US" b="1" dirty="0"/>
              <a:t>Always a partial perspective</a:t>
            </a:r>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9115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What</a:t>
            </a:r>
            <a:r>
              <a:rPr lang="nl-BE" dirty="0"/>
              <a:t> is </a:t>
            </a:r>
            <a:r>
              <a:rPr lang="nl-BE" dirty="0" err="1"/>
              <a:t>this</a:t>
            </a:r>
            <a:r>
              <a:rPr lang="nl-BE" dirty="0"/>
              <a:t>?</a:t>
            </a:r>
          </a:p>
        </p:txBody>
      </p:sp>
      <p:sp>
        <p:nvSpPr>
          <p:cNvPr id="3" name="Tijdelijke aanduiding voor inhoud 2"/>
          <p:cNvSpPr>
            <a:spLocks noGrp="1"/>
          </p:cNvSpPr>
          <p:nvPr>
            <p:ph idx="1"/>
          </p:nvPr>
        </p:nvSpPr>
        <p:spPr>
          <a:xfrm>
            <a:off x="934540" y="1983707"/>
            <a:ext cx="4867562" cy="4469679"/>
          </a:xfrm>
        </p:spPr>
        <p:txBody>
          <a:bodyPr>
            <a:normAutofit/>
          </a:bodyPr>
          <a:lstStyle/>
          <a:p>
            <a:r>
              <a:rPr lang="en-US" dirty="0"/>
              <a:t>Is it currently being used?</a:t>
            </a:r>
            <a:br>
              <a:rPr lang="en-US" dirty="0"/>
            </a:br>
            <a:br>
              <a:rPr lang="en-US" dirty="0"/>
            </a:br>
            <a:r>
              <a:rPr lang="en-US" dirty="0"/>
              <a:t>Talk to people, observe how the object is used: what do people do with it, where do they keep it, how is made, for what occasions is it used, who is forbidden from using it,…</a:t>
            </a:r>
          </a:p>
          <a:p>
            <a:endParaRPr lang="nl-BE" dirty="0"/>
          </a:p>
          <a:p>
            <a:pPr marL="0" indent="0">
              <a:buNone/>
            </a:pPr>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0" y="1609725"/>
            <a:ext cx="5708073" cy="4281055"/>
          </a:xfrm>
          <a:prstGeom prst="rect">
            <a:avLst/>
          </a:prstGeom>
        </p:spPr>
      </p:pic>
    </p:spTree>
    <p:extLst>
      <p:ext uri="{BB962C8B-B14F-4D97-AF65-F5344CB8AC3E}">
        <p14:creationId xmlns:p14="http://schemas.microsoft.com/office/powerpoint/2010/main" val="572971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28207"/>
          </a:xfrm>
        </p:spPr>
        <p:txBody>
          <a:bodyPr/>
          <a:lstStyle/>
          <a:p>
            <a:r>
              <a:rPr lang="en-US" dirty="0"/>
              <a:t>Criteria of good research</a:t>
            </a:r>
          </a:p>
        </p:txBody>
      </p:sp>
      <p:sp>
        <p:nvSpPr>
          <p:cNvPr id="3" name="Tijdelijke aanduiding voor inhoud 2"/>
          <p:cNvSpPr>
            <a:spLocks noGrp="1"/>
          </p:cNvSpPr>
          <p:nvPr>
            <p:ph idx="1"/>
          </p:nvPr>
        </p:nvSpPr>
        <p:spPr>
          <a:xfrm>
            <a:off x="884420" y="1663908"/>
            <a:ext cx="10088380" cy="4203492"/>
          </a:xfrm>
        </p:spPr>
        <p:txBody>
          <a:bodyPr>
            <a:normAutofit/>
          </a:bodyPr>
          <a:lstStyle/>
          <a:p>
            <a:r>
              <a:rPr lang="en-US" dirty="0"/>
              <a:t>Interpretive researchers have other ways of making their research “trustworthy”, besides validity, reliability, replicability,…</a:t>
            </a:r>
          </a:p>
          <a:p>
            <a:endParaRPr lang="en-US" dirty="0"/>
          </a:p>
          <a:p>
            <a:r>
              <a:rPr lang="en-US" dirty="0"/>
              <a:t>“These practices begin from the position that there is no place to stand outside of the social world that allows a view of truth unmediated by human language and embeddedness in circumstance.” (SS&amp;Y)</a:t>
            </a:r>
          </a:p>
          <a:p>
            <a:endParaRPr lang="en-US" dirty="0"/>
          </a:p>
          <a:p>
            <a:r>
              <a:rPr lang="en-US" dirty="0"/>
              <a:t>“The search for knowledge… begins wherever the scientist initially finds her- or himself…” (SS&amp;Y)</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1585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83236"/>
          </a:xfrm>
        </p:spPr>
        <p:txBody>
          <a:bodyPr/>
          <a:lstStyle/>
          <a:p>
            <a:r>
              <a:rPr lang="en-US" dirty="0"/>
              <a:t>Overview</a:t>
            </a:r>
          </a:p>
        </p:txBody>
      </p:sp>
      <p:sp>
        <p:nvSpPr>
          <p:cNvPr id="3" name="Tijdelijke aanduiding voor inhoud 2"/>
          <p:cNvSpPr>
            <a:spLocks noGrp="1"/>
          </p:cNvSpPr>
          <p:nvPr>
            <p:ph idx="1"/>
          </p:nvPr>
        </p:nvSpPr>
        <p:spPr>
          <a:xfrm>
            <a:off x="959370" y="1768839"/>
            <a:ext cx="10013430" cy="4098561"/>
          </a:xfrm>
        </p:spPr>
        <p:txBody>
          <a:bodyPr>
            <a:normAutofit/>
          </a:bodyPr>
          <a:lstStyle/>
          <a:p>
            <a:r>
              <a:rPr lang="en-US" dirty="0"/>
              <a:t>Contextuality</a:t>
            </a:r>
          </a:p>
          <a:p>
            <a:r>
              <a:rPr lang="en-US" dirty="0"/>
              <a:t>Trustworthiness</a:t>
            </a:r>
          </a:p>
          <a:p>
            <a:pPr lvl="1"/>
            <a:r>
              <a:rPr lang="en-US" dirty="0">
                <a:solidFill>
                  <a:schemeClr val="tx1"/>
                </a:solidFill>
              </a:rPr>
              <a:t>Criteria of good research</a:t>
            </a:r>
          </a:p>
          <a:p>
            <a:pPr lvl="1"/>
            <a:r>
              <a:rPr lang="en-US" dirty="0">
                <a:solidFill>
                  <a:srgbClr val="FF0000"/>
                </a:solidFill>
              </a:rPr>
              <a:t>Where do data come from</a:t>
            </a:r>
          </a:p>
          <a:p>
            <a:pPr lvl="1"/>
            <a:r>
              <a:rPr lang="en-US" dirty="0"/>
              <a:t>Checking for trustworthiness</a:t>
            </a:r>
          </a:p>
          <a:p>
            <a:r>
              <a:rPr lang="en-US" dirty="0"/>
              <a:t>Evidence</a:t>
            </a:r>
          </a:p>
          <a:p>
            <a:r>
              <a:rPr lang="en-US" dirty="0"/>
              <a:t>Getting going with interpretive research</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94180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8029" y="346587"/>
            <a:ext cx="9601200" cy="813216"/>
          </a:xfrm>
        </p:spPr>
        <p:txBody>
          <a:bodyPr/>
          <a:lstStyle/>
          <a:p>
            <a:r>
              <a:rPr lang="en-US" dirty="0"/>
              <a:t>Where do data come from?</a:t>
            </a:r>
          </a:p>
        </p:txBody>
      </p:sp>
      <p:sp>
        <p:nvSpPr>
          <p:cNvPr id="3" name="Tijdelijke aanduiding voor inhoud 2"/>
          <p:cNvSpPr>
            <a:spLocks noGrp="1"/>
          </p:cNvSpPr>
          <p:nvPr>
            <p:ph idx="1"/>
          </p:nvPr>
        </p:nvSpPr>
        <p:spPr>
          <a:xfrm>
            <a:off x="824459" y="1618938"/>
            <a:ext cx="10148341" cy="4248462"/>
          </a:xfrm>
        </p:spPr>
        <p:txBody>
          <a:bodyPr>
            <a:normAutofit/>
          </a:bodyPr>
          <a:lstStyle/>
          <a:p>
            <a:r>
              <a:rPr lang="en-US" dirty="0"/>
              <a:t>Positivism: data (“what is given”) is to be </a:t>
            </a:r>
            <a:r>
              <a:rPr lang="en-US" i="1" dirty="0"/>
              <a:t>collected</a:t>
            </a:r>
            <a:r>
              <a:rPr lang="en-US" dirty="0"/>
              <a:t> by the researcher. You assume a distinction between researcher and reality. </a:t>
            </a:r>
          </a:p>
          <a:p>
            <a:endParaRPr lang="en-US" dirty="0"/>
          </a:p>
          <a:p>
            <a:r>
              <a:rPr lang="en-US" dirty="0"/>
              <a:t>Interpretivism: world and researcher are entwined. Data do not already exist, they are not out there, but </a:t>
            </a:r>
            <a:r>
              <a:rPr lang="en-US" b="1" dirty="0"/>
              <a:t>co-generated, co-created by the researcher and his/her respondents. </a:t>
            </a:r>
          </a:p>
          <a:p>
            <a:pPr lvl="1"/>
            <a:r>
              <a:rPr lang="en-US" dirty="0"/>
              <a:t>E.g. interpretive epistemology: strictly speaking there is no objective reality that can be seen from an external point of view. There are only active, partial constructions of reality.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4191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410" y="685800"/>
            <a:ext cx="10073390" cy="858187"/>
          </a:xfrm>
        </p:spPr>
        <p:txBody>
          <a:bodyPr/>
          <a:lstStyle/>
          <a:p>
            <a:r>
              <a:rPr lang="en-US"/>
              <a:t>Where do data come from?</a:t>
            </a:r>
          </a:p>
        </p:txBody>
      </p:sp>
      <p:sp>
        <p:nvSpPr>
          <p:cNvPr id="3" name="Tijdelijke aanduiding voor inhoud 2"/>
          <p:cNvSpPr>
            <a:spLocks noGrp="1"/>
          </p:cNvSpPr>
          <p:nvPr>
            <p:ph idx="1"/>
          </p:nvPr>
        </p:nvSpPr>
        <p:spPr>
          <a:xfrm>
            <a:off x="899410" y="1543987"/>
            <a:ext cx="10073390" cy="4323413"/>
          </a:xfrm>
        </p:spPr>
        <p:txBody>
          <a:bodyPr>
            <a:normAutofit lnSpcReduction="10000"/>
          </a:bodyPr>
          <a:lstStyle/>
          <a:p>
            <a:r>
              <a:rPr lang="en-US" dirty="0"/>
              <a:t>Respondents interpret reality themselves</a:t>
            </a:r>
          </a:p>
          <a:p>
            <a:endParaRPr lang="en-US" dirty="0"/>
          </a:p>
          <a:p>
            <a:r>
              <a:rPr lang="en-US" dirty="0"/>
              <a:t>Key role of informants</a:t>
            </a:r>
          </a:p>
          <a:p>
            <a:pPr lvl="1"/>
            <a:r>
              <a:rPr lang="en-US" dirty="0"/>
              <a:t>e.g. </a:t>
            </a:r>
            <a:r>
              <a:rPr lang="en-US" dirty="0" err="1"/>
              <a:t>Beloni</a:t>
            </a:r>
            <a:r>
              <a:rPr lang="en-US" dirty="0"/>
              <a:t>: important role of her key informants. </a:t>
            </a:r>
          </a:p>
          <a:p>
            <a:pPr lvl="1"/>
            <a:r>
              <a:rPr lang="en-US" dirty="0"/>
              <a:t>Sometimes key-informants become co-authors (e.g. refugee studies)</a:t>
            </a:r>
          </a:p>
          <a:p>
            <a:endParaRPr lang="en-US" dirty="0"/>
          </a:p>
          <a:p>
            <a:r>
              <a:rPr lang="en-US" dirty="0"/>
              <a:t>Developing emic concepts</a:t>
            </a:r>
          </a:p>
          <a:p>
            <a:pPr lvl="1"/>
            <a:r>
              <a:rPr lang="en-US" dirty="0"/>
              <a:t>E.g. “gambling”</a:t>
            </a:r>
          </a:p>
          <a:p>
            <a:pPr lvl="1"/>
            <a:r>
              <a:rPr lang="en-US" dirty="0"/>
              <a:t>E.g. being “hospitable”</a:t>
            </a:r>
          </a:p>
          <a:p>
            <a:r>
              <a:rPr lang="en-US" dirty="0">
                <a:sym typeface="Wingdings" panose="05000000000000000000" pitchFamily="2" charset="2"/>
              </a:rPr>
              <a:t>Intrusion/change can help you learn something</a:t>
            </a:r>
          </a:p>
          <a:p>
            <a:pPr lvl="1"/>
            <a:r>
              <a:rPr lang="en-US" dirty="0">
                <a:sym typeface="Wingdings" panose="05000000000000000000" pitchFamily="2" charset="2"/>
              </a:rPr>
              <a:t>E.g. Garfinkel’s ethnomethodology</a:t>
            </a:r>
          </a:p>
          <a:p>
            <a:pPr lvl="1"/>
            <a:endParaRPr lang="en-US" dirty="0"/>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71248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9272" y="542709"/>
            <a:ext cx="9601200" cy="708285"/>
          </a:xfrm>
        </p:spPr>
        <p:txBody>
          <a:bodyPr/>
          <a:lstStyle/>
          <a:p>
            <a:r>
              <a:rPr lang="en-US" dirty="0"/>
              <a:t>Who the researcher is, matters</a:t>
            </a:r>
          </a:p>
        </p:txBody>
      </p:sp>
      <p:sp>
        <p:nvSpPr>
          <p:cNvPr id="3" name="Tijdelijke aanduiding voor inhoud 2"/>
          <p:cNvSpPr>
            <a:spLocks noGrp="1"/>
          </p:cNvSpPr>
          <p:nvPr>
            <p:ph idx="1"/>
          </p:nvPr>
        </p:nvSpPr>
        <p:spPr>
          <a:xfrm>
            <a:off x="1109272" y="1543987"/>
            <a:ext cx="9863528" cy="4323413"/>
          </a:xfrm>
        </p:spPr>
        <p:txBody>
          <a:bodyPr>
            <a:normAutofit/>
          </a:bodyPr>
          <a:lstStyle/>
          <a:p>
            <a:r>
              <a:rPr lang="en-US" dirty="0"/>
              <a:t>Everyone (and not only researcher) has unique prior knowledge</a:t>
            </a:r>
          </a:p>
          <a:p>
            <a:endParaRPr lang="en-US" dirty="0"/>
          </a:p>
          <a:p>
            <a:r>
              <a:rPr lang="en-US" dirty="0"/>
              <a:t>Different (intellectual, social, emotional) resources harbor (slightly) different results, as researchers will emphasize other aspects of a social phenomenon. </a:t>
            </a:r>
          </a:p>
          <a:p>
            <a:endParaRPr lang="en-US" dirty="0"/>
          </a:p>
          <a:p>
            <a:r>
              <a:rPr lang="en-US" dirty="0"/>
              <a:t>Participants also “read” the researcher: they interpret who (s)he is, what (s)he wants, what (s)he is doing…</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6422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43197"/>
          </a:xfrm>
        </p:spPr>
        <p:txBody>
          <a:bodyPr/>
          <a:lstStyle/>
          <a:p>
            <a:r>
              <a:rPr lang="en-US" dirty="0"/>
              <a:t>Who the researcher is, matters</a:t>
            </a:r>
          </a:p>
        </p:txBody>
      </p:sp>
      <p:sp>
        <p:nvSpPr>
          <p:cNvPr id="3" name="Tijdelijke aanduiding voor inhoud 2"/>
          <p:cNvSpPr>
            <a:spLocks noGrp="1"/>
          </p:cNvSpPr>
          <p:nvPr>
            <p:ph idx="1"/>
          </p:nvPr>
        </p:nvSpPr>
        <p:spPr/>
        <p:txBody>
          <a:bodyPr>
            <a:normAutofit lnSpcReduction="10000"/>
          </a:bodyPr>
          <a:lstStyle/>
          <a:p>
            <a:r>
              <a:rPr lang="en-US" dirty="0"/>
              <a:t>E.g. interviewing Syrian men and women…</a:t>
            </a:r>
          </a:p>
          <a:p>
            <a:pPr lvl="1"/>
            <a:r>
              <a:rPr lang="en-US" sz="2600" dirty="0"/>
              <a:t>&lt;-&gt; </a:t>
            </a:r>
            <a:r>
              <a:rPr lang="en-US" sz="2600" dirty="0" err="1"/>
              <a:t>intercoder</a:t>
            </a:r>
            <a:r>
              <a:rPr lang="en-US" sz="2600" dirty="0"/>
              <a:t> </a:t>
            </a:r>
            <a:r>
              <a:rPr lang="en-US" sz="2600" dirty="0" err="1"/>
              <a:t>realibility</a:t>
            </a:r>
            <a:r>
              <a:rPr lang="en-US" sz="2600" dirty="0"/>
              <a:t> in positivist approaches: should be precisely the same</a:t>
            </a:r>
          </a:p>
          <a:p>
            <a:pPr lvl="1"/>
            <a:r>
              <a:rPr lang="en-US" sz="2600" dirty="0"/>
              <a:t>Different researcher with particular skills and identity</a:t>
            </a:r>
          </a:p>
          <a:p>
            <a:pPr lvl="1"/>
            <a:r>
              <a:rPr lang="en-US" sz="2600" dirty="0"/>
              <a:t>Not so much true/untrue</a:t>
            </a:r>
          </a:p>
          <a:p>
            <a:pPr lvl="1"/>
            <a:r>
              <a:rPr lang="en-US" sz="2600" dirty="0"/>
              <a:t>More relevant: revealing intersection between gender, power and religion</a:t>
            </a:r>
          </a:p>
          <a:p>
            <a:pPr lvl="1"/>
            <a:r>
              <a:rPr lang="en-US" sz="2600" dirty="0"/>
              <a:t>Continuous “reflexivity”: reflecting about your own identity, actions and expectations</a:t>
            </a:r>
            <a:endParaRPr lang="nl-BE" sz="2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82006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2387" y="361335"/>
            <a:ext cx="9601200" cy="843197"/>
          </a:xfrm>
        </p:spPr>
        <p:txBody>
          <a:bodyPr/>
          <a:lstStyle/>
          <a:p>
            <a:r>
              <a:rPr lang="en-US" dirty="0"/>
              <a:t>Who the researcher is, matters</a:t>
            </a:r>
          </a:p>
        </p:txBody>
      </p:sp>
      <p:sp>
        <p:nvSpPr>
          <p:cNvPr id="3" name="Tijdelijke aanduiding voor inhoud 2"/>
          <p:cNvSpPr>
            <a:spLocks noGrp="1"/>
          </p:cNvSpPr>
          <p:nvPr>
            <p:ph idx="1"/>
          </p:nvPr>
        </p:nvSpPr>
        <p:spPr>
          <a:xfrm>
            <a:off x="1371600" y="1681316"/>
            <a:ext cx="9601200" cy="4186084"/>
          </a:xfrm>
        </p:spPr>
        <p:txBody>
          <a:bodyPr/>
          <a:lstStyle/>
          <a:p>
            <a:r>
              <a:rPr lang="en-US" dirty="0"/>
              <a:t>In advance: reflect how your persona might have an impact on your research, on the setting, people, actions…</a:t>
            </a:r>
          </a:p>
          <a:p>
            <a:pPr marL="0" indent="0">
              <a:buNone/>
            </a:pPr>
            <a:endParaRPr lang="en-US" dirty="0"/>
          </a:p>
          <a:p>
            <a:r>
              <a:rPr lang="en-US" dirty="0"/>
              <a:t>e.g. doing research with homeless youngsters: you need particular street skills, social skills, listening skills to become credible, to gain their trust, to understand them. These are skills you don’t need when you stay behind your desk conducting regression analyses. </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27632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1014214"/>
          </a:xfrm>
        </p:spPr>
        <p:txBody>
          <a:bodyPr/>
          <a:lstStyle/>
          <a:p>
            <a:r>
              <a:rPr lang="en-US" dirty="0"/>
              <a:t>What about lies, then? </a:t>
            </a:r>
          </a:p>
        </p:txBody>
      </p:sp>
      <p:sp>
        <p:nvSpPr>
          <p:cNvPr id="3" name="Tijdelijke aanduiding voor inhoud 2"/>
          <p:cNvSpPr>
            <a:spLocks noGrp="1"/>
          </p:cNvSpPr>
          <p:nvPr>
            <p:ph idx="1"/>
          </p:nvPr>
        </p:nvSpPr>
        <p:spPr/>
        <p:txBody>
          <a:bodyPr>
            <a:normAutofit/>
          </a:bodyPr>
          <a:lstStyle/>
          <a:p>
            <a:r>
              <a:rPr lang="en-US" dirty="0"/>
              <a:t>“It is not that researcher cannot detect lies, but that lies, rumors, inventions, denials, evasions and silences are </a:t>
            </a:r>
            <a:r>
              <a:rPr lang="en-US" b="1" dirty="0"/>
              <a:t>themselves potentially data that are relevant </a:t>
            </a:r>
            <a:r>
              <a:rPr lang="en-US" dirty="0"/>
              <a:t>to the unfolding analysis.” (SS&amp;Y)</a:t>
            </a:r>
          </a:p>
          <a:p>
            <a:endParaRPr lang="en-US" dirty="0"/>
          </a:p>
          <a:p>
            <a:r>
              <a:rPr lang="en-US" dirty="0"/>
              <a:t>Interpretive researchers are as interested in the frontstage as in the backstage: they are interested in symbolic boundary work, strategies of the self, performances,…</a:t>
            </a:r>
          </a:p>
          <a:p>
            <a:pPr lvl="1"/>
            <a:r>
              <a:rPr lang="en-US" dirty="0"/>
              <a:t>E.g. </a:t>
            </a:r>
            <a:r>
              <a:rPr lang="en-US" dirty="0" err="1"/>
              <a:t>Gofmann</a:t>
            </a:r>
            <a:r>
              <a:rPr lang="en-US" dirty="0"/>
              <a:t>, </a:t>
            </a:r>
            <a:r>
              <a:rPr lang="en-US" i="1" dirty="0"/>
              <a:t>Stigma</a:t>
            </a:r>
            <a:r>
              <a:rPr lang="en-US" dirty="0"/>
              <a:t>, </a:t>
            </a:r>
            <a:r>
              <a:rPr lang="en-US" i="1" dirty="0"/>
              <a:t>The presentation of self</a:t>
            </a:r>
            <a:r>
              <a:rPr lang="en-US" dirty="0"/>
              <a:t> </a:t>
            </a:r>
            <a:r>
              <a:rPr lang="en-US" i="1" dirty="0"/>
              <a:t>in everyday life</a:t>
            </a:r>
          </a:p>
          <a:p>
            <a:pPr lvl="1"/>
            <a:r>
              <a:rPr lang="en-US" dirty="0"/>
              <a:t>E.g. Lamont, </a:t>
            </a:r>
            <a:r>
              <a:rPr lang="en-US" i="1" dirty="0"/>
              <a:t>Money, Morals and Manners</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1239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31446"/>
            <a:ext cx="9601200" cy="678305"/>
          </a:xfrm>
        </p:spPr>
        <p:txBody>
          <a:bodyPr>
            <a:normAutofit fontScale="90000"/>
          </a:bodyPr>
          <a:lstStyle/>
          <a:p>
            <a:r>
              <a:rPr lang="en-US" dirty="0"/>
              <a:t>What about lies, then? </a:t>
            </a:r>
          </a:p>
        </p:txBody>
      </p:sp>
      <p:sp>
        <p:nvSpPr>
          <p:cNvPr id="3" name="Tijdelijke aanduiding voor inhoud 2"/>
          <p:cNvSpPr>
            <a:spLocks noGrp="1"/>
          </p:cNvSpPr>
          <p:nvPr>
            <p:ph idx="1"/>
          </p:nvPr>
        </p:nvSpPr>
        <p:spPr>
          <a:xfrm>
            <a:off x="979100" y="1574877"/>
            <a:ext cx="10233800" cy="4917997"/>
          </a:xfrm>
        </p:spPr>
        <p:txBody>
          <a:bodyPr>
            <a:normAutofit/>
          </a:bodyPr>
          <a:lstStyle/>
          <a:p>
            <a:r>
              <a:rPr lang="en-US" dirty="0"/>
              <a:t>E.g. Syrian refugees: socially desirable answers about working aspirations?</a:t>
            </a:r>
          </a:p>
          <a:p>
            <a:pPr lvl="1"/>
            <a:r>
              <a:rPr lang="en-US" sz="2600" dirty="0"/>
              <a:t>understanding the context in which they act</a:t>
            </a:r>
          </a:p>
          <a:p>
            <a:pPr lvl="1"/>
            <a:r>
              <a:rPr lang="en-US" sz="2600" dirty="0"/>
              <a:t>understanding their intentions (why are they here, how do they want to appear?)</a:t>
            </a:r>
          </a:p>
          <a:p>
            <a:pPr lvl="1"/>
            <a:r>
              <a:rPr lang="en-US" sz="2600" dirty="0"/>
              <a:t>Observe their statements and actions in different settings</a:t>
            </a:r>
            <a:endParaRPr lang="en-US"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7248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83236"/>
          </a:xfrm>
        </p:spPr>
        <p:txBody>
          <a:bodyPr/>
          <a:lstStyle/>
          <a:p>
            <a:r>
              <a:rPr lang="en-US" dirty="0"/>
              <a:t>Overview</a:t>
            </a:r>
          </a:p>
        </p:txBody>
      </p:sp>
      <p:sp>
        <p:nvSpPr>
          <p:cNvPr id="3" name="Tijdelijke aanduiding voor inhoud 2"/>
          <p:cNvSpPr>
            <a:spLocks noGrp="1"/>
          </p:cNvSpPr>
          <p:nvPr>
            <p:ph idx="1"/>
          </p:nvPr>
        </p:nvSpPr>
        <p:spPr>
          <a:xfrm>
            <a:off x="974361" y="2038662"/>
            <a:ext cx="9998439" cy="3828738"/>
          </a:xfrm>
        </p:spPr>
        <p:txBody>
          <a:bodyPr>
            <a:normAutofit/>
          </a:bodyPr>
          <a:lstStyle/>
          <a:p>
            <a:r>
              <a:rPr lang="en-US" dirty="0"/>
              <a:t>Contextuality</a:t>
            </a:r>
          </a:p>
          <a:p>
            <a:r>
              <a:rPr lang="en-US" dirty="0"/>
              <a:t>Trustworthiness</a:t>
            </a:r>
          </a:p>
          <a:p>
            <a:pPr lvl="1"/>
            <a:r>
              <a:rPr lang="en-US" dirty="0">
                <a:solidFill>
                  <a:schemeClr val="tx1"/>
                </a:solidFill>
              </a:rPr>
              <a:t>Criteria of good research</a:t>
            </a:r>
          </a:p>
          <a:p>
            <a:pPr lvl="1"/>
            <a:r>
              <a:rPr lang="en-US" dirty="0">
                <a:solidFill>
                  <a:schemeClr val="tx1"/>
                </a:solidFill>
              </a:rPr>
              <a:t>Where do data come from</a:t>
            </a:r>
          </a:p>
          <a:p>
            <a:pPr lvl="1"/>
            <a:r>
              <a:rPr lang="en-US" dirty="0">
                <a:solidFill>
                  <a:srgbClr val="FF0000"/>
                </a:solidFill>
              </a:rPr>
              <a:t>Checking for trustworthiness</a:t>
            </a:r>
          </a:p>
          <a:p>
            <a:r>
              <a:rPr lang="en-US" dirty="0"/>
              <a:t>Evidence</a:t>
            </a:r>
          </a:p>
          <a:p>
            <a:r>
              <a:rPr lang="en-US" dirty="0"/>
              <a:t>Getting going with interpretive research</a:t>
            </a:r>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69175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70252"/>
          </a:xfrm>
        </p:spPr>
        <p:txBody>
          <a:bodyPr/>
          <a:lstStyle/>
          <a:p>
            <a:r>
              <a:rPr lang="en-US" dirty="0"/>
              <a:t>The positivist perspective</a:t>
            </a:r>
          </a:p>
        </p:txBody>
      </p:sp>
      <p:sp>
        <p:nvSpPr>
          <p:cNvPr id="3" name="Tijdelijke aanduiding voor inhoud 2"/>
          <p:cNvSpPr>
            <a:spLocks noGrp="1"/>
          </p:cNvSpPr>
          <p:nvPr>
            <p:ph idx="1"/>
          </p:nvPr>
        </p:nvSpPr>
        <p:spPr>
          <a:xfrm>
            <a:off x="951345" y="1514764"/>
            <a:ext cx="10402455" cy="4662199"/>
          </a:xfrm>
        </p:spPr>
        <p:txBody>
          <a:bodyPr>
            <a:normAutofit/>
          </a:bodyPr>
          <a:lstStyle/>
          <a:p>
            <a:r>
              <a:rPr lang="en-US" b="1" dirty="0"/>
              <a:t>You start by formulating definitions of concepts (conceptualization), operationalize those concepts so that you can develop specific hypotheses that you can test. </a:t>
            </a:r>
            <a:r>
              <a:rPr lang="en-US" dirty="0"/>
              <a:t>“this object is X. It’s main use is Y. It is sold and bought mostly by those kind of people, there and then.”</a:t>
            </a:r>
          </a:p>
          <a:p>
            <a:endParaRPr lang="en-US" dirty="0"/>
          </a:p>
          <a:p>
            <a:r>
              <a:rPr lang="en-US" dirty="0"/>
              <a:t>You have to know in advance what it is, so that you can ask specific questions about the object…</a:t>
            </a:r>
          </a:p>
          <a:p>
            <a:pPr lvl="1"/>
            <a:r>
              <a:rPr lang="en-US" dirty="0"/>
              <a:t>e.g. you could inquire into consumption, production, what type of people possess or buy this type of object (e.g. class, profession, city/countryside), where do they buy this object, how much is it worth, how have the prices fluctuated over time,…</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059832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04614"/>
            <a:ext cx="9601200" cy="843197"/>
          </a:xfrm>
        </p:spPr>
        <p:txBody>
          <a:bodyPr/>
          <a:lstStyle/>
          <a:p>
            <a:r>
              <a:rPr lang="en-US" dirty="0"/>
              <a:t>Checking for “trustworthiness”</a:t>
            </a:r>
          </a:p>
        </p:txBody>
      </p:sp>
      <p:sp>
        <p:nvSpPr>
          <p:cNvPr id="3" name="Tijdelijke aanduiding voor inhoud 2"/>
          <p:cNvSpPr>
            <a:spLocks noGrp="1"/>
          </p:cNvSpPr>
          <p:nvPr>
            <p:ph idx="1"/>
          </p:nvPr>
        </p:nvSpPr>
        <p:spPr>
          <a:xfrm>
            <a:off x="1371600" y="1528997"/>
            <a:ext cx="9601200" cy="4924389"/>
          </a:xfrm>
        </p:spPr>
        <p:txBody>
          <a:bodyPr/>
          <a:lstStyle/>
          <a:p>
            <a:r>
              <a:rPr lang="en-US" dirty="0"/>
              <a:t>Criteria for assessing whether interpretive research is trustworthy or not…</a:t>
            </a:r>
          </a:p>
          <a:p>
            <a:endParaRPr lang="en-US" dirty="0"/>
          </a:p>
          <a:p>
            <a:pPr marL="514350" indent="-514350">
              <a:buFont typeface="+mj-lt"/>
              <a:buAutoNum type="arabicPeriod"/>
            </a:pPr>
            <a:r>
              <a:rPr lang="en-US" dirty="0"/>
              <a:t>Reflexivity…</a:t>
            </a:r>
          </a:p>
          <a:p>
            <a:pPr marL="514350" indent="-514350">
              <a:buFont typeface="+mj-lt"/>
              <a:buAutoNum type="arabicPeriod"/>
            </a:pPr>
            <a:r>
              <a:rPr lang="en-US" dirty="0"/>
              <a:t>Strategies for data analysis</a:t>
            </a:r>
          </a:p>
          <a:p>
            <a:pPr marL="514350" indent="-514350">
              <a:buFont typeface="+mj-lt"/>
              <a:buAutoNum type="arabicPeriod"/>
            </a:pPr>
            <a:r>
              <a:rPr lang="en-US" dirty="0"/>
              <a:t>“Member checking”</a:t>
            </a:r>
          </a:p>
          <a:p>
            <a:endParaRPr lang="en-US" dirty="0"/>
          </a:p>
          <a:p>
            <a:r>
              <a:rPr lang="en-US" dirty="0"/>
              <a:t>Schwartz-</a:t>
            </a:r>
            <a:r>
              <a:rPr lang="en-US" dirty="0" err="1"/>
              <a:t>Shea</a:t>
            </a:r>
            <a:r>
              <a:rPr lang="en-US" dirty="0"/>
              <a:t>, P. &amp; </a:t>
            </a:r>
            <a:r>
              <a:rPr lang="en-US" dirty="0" err="1"/>
              <a:t>Yanow</a:t>
            </a:r>
            <a:r>
              <a:rPr lang="en-US" dirty="0"/>
              <a:t>, D. (2012) </a:t>
            </a:r>
            <a:r>
              <a:rPr lang="en-US" i="1" dirty="0"/>
              <a:t>Interpretive research design. Concepts and processes.</a:t>
            </a:r>
            <a:r>
              <a:rPr lang="en-US" dirty="0"/>
              <a:t> New York: Routledge, pp91-114 (</a:t>
            </a:r>
            <a:r>
              <a:rPr lang="en-US" dirty="0" err="1"/>
              <a:t>ch</a:t>
            </a:r>
            <a:r>
              <a:rPr lang="en-US" dirty="0"/>
              <a:t> 6).</a:t>
            </a:r>
          </a:p>
          <a:p>
            <a:pPr marL="0" indent="0">
              <a:buNone/>
            </a:pPr>
            <a:endParaRPr lang="en-US" dirty="0"/>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70301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1162" y="336009"/>
            <a:ext cx="9601200" cy="1014214"/>
          </a:xfrm>
        </p:spPr>
        <p:txBody>
          <a:bodyPr/>
          <a:lstStyle/>
          <a:p>
            <a:r>
              <a:rPr lang="en-US" dirty="0"/>
              <a:t>1. Reflexivity</a:t>
            </a:r>
          </a:p>
        </p:txBody>
      </p:sp>
      <p:sp>
        <p:nvSpPr>
          <p:cNvPr id="3" name="Tijdelijke aanduiding voor inhoud 2"/>
          <p:cNvSpPr>
            <a:spLocks noGrp="1"/>
          </p:cNvSpPr>
          <p:nvPr>
            <p:ph idx="1"/>
          </p:nvPr>
        </p:nvSpPr>
        <p:spPr>
          <a:xfrm>
            <a:off x="959370" y="1350223"/>
            <a:ext cx="10013430" cy="4664661"/>
          </a:xfrm>
        </p:spPr>
        <p:txBody>
          <a:bodyPr/>
          <a:lstStyle/>
          <a:p>
            <a:r>
              <a:rPr lang="en-US" dirty="0"/>
              <a:t>“a researcher’s active consideration of and engagement with the ways in which his own sense-making and the particular circumstances that might have affected it, throughout all phases of the research process, relate to the knowledge claims he ultimately advances in written form.”</a:t>
            </a:r>
          </a:p>
          <a:p>
            <a:r>
              <a:rPr lang="en-US" dirty="0"/>
              <a:t>“</a:t>
            </a:r>
            <a:r>
              <a:rPr lang="en-US" dirty="0" err="1"/>
              <a:t>transparancy</a:t>
            </a:r>
            <a:r>
              <a:rPr lang="en-US" dirty="0"/>
              <a:t> of knowledge generation”: where do your interpretations come from?</a:t>
            </a:r>
          </a:p>
          <a:p>
            <a:r>
              <a:rPr lang="en-US" dirty="0"/>
              <a:t>Ethical reflexivity: by maintaining a close proximity to research participants, your personal sense of responsibility is strengthened</a:t>
            </a:r>
          </a:p>
          <a:p>
            <a:pPr lvl="1"/>
            <a:r>
              <a:rPr lang="en-US" dirty="0"/>
              <a:t>You often have more intimate knowledges of their lives</a:t>
            </a:r>
          </a:p>
          <a:p>
            <a:pPr lvl="1"/>
            <a:r>
              <a:rPr lang="en-US" dirty="0"/>
              <a:t>Only strangers can remain neutral</a:t>
            </a:r>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436453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4380" y="360953"/>
            <a:ext cx="9601200" cy="813216"/>
          </a:xfrm>
        </p:spPr>
        <p:txBody>
          <a:bodyPr/>
          <a:lstStyle/>
          <a:p>
            <a:r>
              <a:rPr lang="en-US" dirty="0"/>
              <a:t>1. Reflexivity</a:t>
            </a:r>
          </a:p>
        </p:txBody>
      </p:sp>
      <p:sp>
        <p:nvSpPr>
          <p:cNvPr id="3" name="Tijdelijke aanduiding voor inhoud 2"/>
          <p:cNvSpPr>
            <a:spLocks noGrp="1"/>
          </p:cNvSpPr>
          <p:nvPr>
            <p:ph idx="1"/>
          </p:nvPr>
        </p:nvSpPr>
        <p:spPr>
          <a:xfrm>
            <a:off x="944380" y="1401097"/>
            <a:ext cx="10028420" cy="4466303"/>
          </a:xfrm>
        </p:spPr>
        <p:txBody>
          <a:bodyPr>
            <a:normAutofit/>
          </a:bodyPr>
          <a:lstStyle/>
          <a:p>
            <a:r>
              <a:rPr lang="en-US" dirty="0"/>
              <a:t>At the design stage, reflect systematically about:</a:t>
            </a:r>
          </a:p>
          <a:p>
            <a:pPr lvl="1"/>
            <a:r>
              <a:rPr lang="en-US" dirty="0"/>
              <a:t>Researcher’s characteristics (demographic, socially, emotionally,…)</a:t>
            </a:r>
          </a:p>
          <a:p>
            <a:pPr lvl="1"/>
            <a:r>
              <a:rPr lang="en-US" dirty="0"/>
              <a:t>Physical locations in the field setting: access to persons and ideas, vulnerabilities…</a:t>
            </a:r>
          </a:p>
          <a:p>
            <a:pPr lvl="1"/>
            <a:endParaRPr lang="en-US" dirty="0"/>
          </a:p>
          <a:p>
            <a:r>
              <a:rPr lang="en-US" dirty="0"/>
              <a:t>Writing stage</a:t>
            </a:r>
          </a:p>
          <a:p>
            <a:pPr lvl="1"/>
            <a:r>
              <a:rPr lang="en-US" dirty="0"/>
              <a:t>Continuous self-reflection on your interpretations, theories, how you respond emotionally to events, people, sites, documents… Trace how your insights emerged: where did you get this interpretation from? How did the context impact that interpretation? </a:t>
            </a:r>
          </a:p>
          <a:p>
            <a:pPr lvl="1"/>
            <a:r>
              <a:rPr lang="en-US" dirty="0"/>
              <a:t>Reflect on the impact of your research community (e.g. Hochschild, Lamont,…)</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655693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9469" y="272845"/>
            <a:ext cx="9601200" cy="888167"/>
          </a:xfrm>
        </p:spPr>
        <p:txBody>
          <a:bodyPr/>
          <a:lstStyle/>
          <a:p>
            <a:r>
              <a:rPr lang="en-US" dirty="0"/>
              <a:t>2. Strategies for data analysis</a:t>
            </a:r>
          </a:p>
        </p:txBody>
      </p:sp>
      <p:sp>
        <p:nvSpPr>
          <p:cNvPr id="3" name="Tijdelijke aanduiding voor inhoud 2"/>
          <p:cNvSpPr>
            <a:spLocks noGrp="1"/>
          </p:cNvSpPr>
          <p:nvPr>
            <p:ph idx="1"/>
          </p:nvPr>
        </p:nvSpPr>
        <p:spPr>
          <a:xfrm>
            <a:off x="809469" y="1454046"/>
            <a:ext cx="10156402" cy="5267429"/>
          </a:xfrm>
        </p:spPr>
        <p:txBody>
          <a:bodyPr>
            <a:normAutofit/>
          </a:bodyPr>
          <a:lstStyle/>
          <a:p>
            <a:r>
              <a:rPr lang="en-US" dirty="0"/>
              <a:t>Don’t focus on “getting the facts right”, but on understanding the nuances of various experiences more fully</a:t>
            </a:r>
          </a:p>
          <a:p>
            <a:pPr lvl="1"/>
            <a:r>
              <a:rPr lang="en-US" dirty="0"/>
              <a:t>Can only be learned over time</a:t>
            </a:r>
          </a:p>
          <a:p>
            <a:pPr lvl="1"/>
            <a:r>
              <a:rPr lang="en-US" dirty="0"/>
              <a:t>Hence you need to suspend your judgment: avoid rising too quickly on a pattern, answer or interpretation</a:t>
            </a:r>
          </a:p>
          <a:p>
            <a:pPr marL="0" lvl="1"/>
            <a:endParaRPr lang="en-US" dirty="0"/>
          </a:p>
          <a:p>
            <a:pPr marL="0" lvl="1"/>
            <a:r>
              <a:rPr lang="en-US" sz="2800" dirty="0"/>
              <a:t>Instead: </a:t>
            </a:r>
          </a:p>
          <a:p>
            <a:pPr marL="457200" lvl="2"/>
            <a:r>
              <a:rPr lang="en-US" sz="2400" dirty="0"/>
              <a:t>“Following up surprises”</a:t>
            </a:r>
          </a:p>
          <a:p>
            <a:pPr marL="457200" lvl="2"/>
            <a:r>
              <a:rPr lang="en-US" sz="2400" dirty="0"/>
              <a:t>Search for tensions in your explanations and/or negative cases (to which cases do you struggle to apply your initial interpretation?)</a:t>
            </a:r>
          </a:p>
          <a:p>
            <a:pPr marL="457200" lvl="2"/>
            <a:r>
              <a:rPr lang="en-US" sz="2400" dirty="0"/>
              <a:t>Search for evidence that will force you to challenge your initial impressions, pet theories or favored explanations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0577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07364"/>
            <a:ext cx="9601200" cy="783236"/>
          </a:xfrm>
        </p:spPr>
        <p:txBody>
          <a:bodyPr/>
          <a:lstStyle/>
          <a:p>
            <a:r>
              <a:rPr lang="en-US" dirty="0"/>
              <a:t>3. Member-checking</a:t>
            </a:r>
          </a:p>
        </p:txBody>
      </p:sp>
      <p:sp>
        <p:nvSpPr>
          <p:cNvPr id="3" name="Tijdelijke aanduiding voor inhoud 2"/>
          <p:cNvSpPr>
            <a:spLocks noGrp="1"/>
          </p:cNvSpPr>
          <p:nvPr>
            <p:ph idx="1"/>
          </p:nvPr>
        </p:nvSpPr>
        <p:spPr>
          <a:xfrm>
            <a:off x="914400" y="1469036"/>
            <a:ext cx="10058400" cy="4398364"/>
          </a:xfrm>
        </p:spPr>
        <p:txBody>
          <a:bodyPr>
            <a:normAutofit lnSpcReduction="10000"/>
          </a:bodyPr>
          <a:lstStyle/>
          <a:p>
            <a:r>
              <a:rPr lang="en-US" dirty="0"/>
              <a:t>“Sending or bringing written material involving the people studied back to them.”</a:t>
            </a:r>
          </a:p>
          <a:p>
            <a:r>
              <a:rPr lang="en-US" dirty="0"/>
              <a:t>Do your interpretations  clarify or make explicit what they implicitly assume? Can they recognize themselves in your descriptions? How do they respond?</a:t>
            </a:r>
          </a:p>
          <a:p>
            <a:r>
              <a:rPr lang="en-US" dirty="0"/>
              <a:t>How do different respondents react to the same interpretation? What does that tell you? </a:t>
            </a:r>
          </a:p>
          <a:p>
            <a:r>
              <a:rPr lang="en-US" dirty="0"/>
              <a:t>Almost impossible to get it right for everyone</a:t>
            </a:r>
          </a:p>
          <a:p>
            <a:r>
              <a:rPr lang="en-US" dirty="0"/>
              <a:t>You can include some of these comments in your research (appendix, during your interpretations,…)</a:t>
            </a:r>
          </a:p>
          <a:p>
            <a:endParaRPr lang="en-US" dirty="0"/>
          </a:p>
          <a:p>
            <a:r>
              <a:rPr lang="en-US" dirty="0"/>
              <a:t>Not always appropriate</a:t>
            </a:r>
          </a:p>
          <a:p>
            <a:pPr lvl="1"/>
            <a:r>
              <a:rPr lang="en-US" dirty="0"/>
              <a:t>Anonymity or confidentiality…</a:t>
            </a:r>
          </a:p>
          <a:p>
            <a:pPr lvl="1"/>
            <a:r>
              <a:rPr lang="en-US" dirty="0"/>
              <a:t>Politically or economically sensitive</a:t>
            </a:r>
          </a:p>
          <a:p>
            <a:pPr lvl="1"/>
            <a:r>
              <a:rPr lang="en-US" dirty="0"/>
              <a:t>Sometimes e-mail or mail may not be appropriate</a:t>
            </a:r>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9121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13216"/>
          </a:xfrm>
        </p:spPr>
        <p:txBody>
          <a:bodyPr/>
          <a:lstStyle/>
          <a:p>
            <a:r>
              <a:rPr lang="en-US" dirty="0"/>
              <a:t>Overview</a:t>
            </a:r>
          </a:p>
        </p:txBody>
      </p:sp>
      <p:sp>
        <p:nvSpPr>
          <p:cNvPr id="3" name="Tijdelijke aanduiding voor inhoud 2"/>
          <p:cNvSpPr>
            <a:spLocks noGrp="1"/>
          </p:cNvSpPr>
          <p:nvPr>
            <p:ph idx="1"/>
          </p:nvPr>
        </p:nvSpPr>
        <p:spPr>
          <a:xfrm>
            <a:off x="974361" y="1603948"/>
            <a:ext cx="9998439" cy="4263452"/>
          </a:xfrm>
        </p:spPr>
        <p:txBody>
          <a:bodyPr>
            <a:normAutofit/>
          </a:bodyPr>
          <a:lstStyle/>
          <a:p>
            <a:r>
              <a:rPr lang="en-US" dirty="0"/>
              <a:t>Contextuality</a:t>
            </a:r>
          </a:p>
          <a:p>
            <a:r>
              <a:rPr lang="en-US" dirty="0"/>
              <a:t>Trustworthiness</a:t>
            </a:r>
          </a:p>
          <a:p>
            <a:pPr lvl="1"/>
            <a:r>
              <a:rPr lang="en-US" dirty="0"/>
              <a:t>Criteria of good research</a:t>
            </a:r>
          </a:p>
          <a:p>
            <a:pPr lvl="1"/>
            <a:r>
              <a:rPr lang="en-US" dirty="0"/>
              <a:t>Where do data come from</a:t>
            </a:r>
          </a:p>
          <a:p>
            <a:pPr lvl="1"/>
            <a:r>
              <a:rPr lang="en-US" dirty="0"/>
              <a:t>Checking for trustworthiness</a:t>
            </a:r>
          </a:p>
          <a:p>
            <a:r>
              <a:rPr lang="en-US" dirty="0">
                <a:solidFill>
                  <a:srgbClr val="FF0000"/>
                </a:solidFill>
              </a:rPr>
              <a:t>Evidence</a:t>
            </a:r>
          </a:p>
          <a:p>
            <a:r>
              <a:rPr lang="en-US" dirty="0"/>
              <a:t>Getting going with interpretive research</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3487761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83236"/>
          </a:xfrm>
        </p:spPr>
        <p:txBody>
          <a:bodyPr/>
          <a:lstStyle/>
          <a:p>
            <a:r>
              <a:rPr lang="en-US" dirty="0"/>
              <a:t>Evidence</a:t>
            </a:r>
          </a:p>
        </p:txBody>
      </p:sp>
      <p:sp>
        <p:nvSpPr>
          <p:cNvPr id="3" name="Tijdelijke aanduiding voor inhoud 2"/>
          <p:cNvSpPr>
            <a:spLocks noGrp="1"/>
          </p:cNvSpPr>
          <p:nvPr>
            <p:ph idx="1"/>
          </p:nvPr>
        </p:nvSpPr>
        <p:spPr>
          <a:xfrm>
            <a:off x="1120000" y="2005012"/>
            <a:ext cx="10233800" cy="4351338"/>
          </a:xfrm>
        </p:spPr>
        <p:txBody>
          <a:bodyPr>
            <a:normAutofit/>
          </a:bodyPr>
          <a:lstStyle/>
          <a:p>
            <a:r>
              <a:rPr lang="en-US" dirty="0"/>
              <a:t>Usually associated with positivism: hard evidence, evidence-based policies,…</a:t>
            </a:r>
          </a:p>
          <a:p>
            <a:r>
              <a:rPr lang="en-US" dirty="0"/>
              <a:t>Often seen as problematic in interpretative research: “merely subjective”, difficult to convince others,…</a:t>
            </a:r>
          </a:p>
          <a:p>
            <a:pPr marL="0" indent="0">
              <a:buNone/>
            </a:pPr>
            <a:endParaRPr lang="en-US" dirty="0"/>
          </a:p>
          <a:p>
            <a:r>
              <a:rPr lang="en-US" dirty="0"/>
              <a:t>Yet there are strategies for providing evidence, and criteria for judging whether these interpretations are adequate… </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6643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351" y="685800"/>
            <a:ext cx="10852879" cy="1014214"/>
          </a:xfrm>
        </p:spPr>
        <p:txBody>
          <a:bodyPr>
            <a:noAutofit/>
          </a:bodyPr>
          <a:lstStyle/>
          <a:p>
            <a:r>
              <a:rPr lang="en-US" sz="4000" dirty="0"/>
              <a:t>How to build up evidence for an interpretation</a:t>
            </a:r>
          </a:p>
        </p:txBody>
      </p:sp>
      <p:sp>
        <p:nvSpPr>
          <p:cNvPr id="3" name="Tijdelijke aanduiding voor inhoud 2"/>
          <p:cNvSpPr>
            <a:spLocks noGrp="1"/>
          </p:cNvSpPr>
          <p:nvPr>
            <p:ph idx="1"/>
          </p:nvPr>
        </p:nvSpPr>
        <p:spPr>
          <a:xfrm>
            <a:off x="989351" y="1828800"/>
            <a:ext cx="9983449" cy="4038600"/>
          </a:xfrm>
        </p:spPr>
        <p:txBody>
          <a:bodyPr>
            <a:normAutofit/>
          </a:bodyPr>
          <a:lstStyle/>
          <a:p>
            <a:r>
              <a:rPr lang="en-US" dirty="0"/>
              <a:t>Concentrate on </a:t>
            </a:r>
            <a:r>
              <a:rPr lang="en-US" b="1" dirty="0"/>
              <a:t>variety in your data</a:t>
            </a:r>
            <a:r>
              <a:rPr lang="en-US" dirty="0"/>
              <a:t>: a fit between your interpretations and a wide range of actions, settings, discourses, persons, temporalities,…</a:t>
            </a:r>
          </a:p>
          <a:p>
            <a:endParaRPr lang="en-US" dirty="0"/>
          </a:p>
          <a:p>
            <a:r>
              <a:rPr lang="en-US" dirty="0"/>
              <a:t>“Terms gain their meaning from their place within an extensive network, and in order to understand these terms,[</a:t>
            </a:r>
            <a:r>
              <a:rPr lang="en-US" dirty="0" err="1"/>
              <a:t>reseachers</a:t>
            </a:r>
            <a:r>
              <a:rPr lang="en-US" dirty="0"/>
              <a:t>] must be fully trace the entire network.” (</a:t>
            </a:r>
            <a:r>
              <a:rPr lang="en-US" dirty="0" err="1"/>
              <a:t>Brandwein</a:t>
            </a:r>
            <a:r>
              <a:rPr lang="en-US" dirty="0"/>
              <a:t> in SS&amp;Y, p86).</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062536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10485620" cy="1014214"/>
          </a:xfrm>
        </p:spPr>
        <p:txBody>
          <a:bodyPr>
            <a:noAutofit/>
          </a:bodyPr>
          <a:lstStyle/>
          <a:p>
            <a:r>
              <a:rPr lang="en-US" sz="4000" dirty="0"/>
              <a:t>How to build up evidence for an interpretation</a:t>
            </a:r>
          </a:p>
        </p:txBody>
      </p:sp>
      <p:sp>
        <p:nvSpPr>
          <p:cNvPr id="3" name="Tijdelijke aanduiding voor inhoud 2"/>
          <p:cNvSpPr>
            <a:spLocks noGrp="1"/>
          </p:cNvSpPr>
          <p:nvPr>
            <p:ph idx="1"/>
          </p:nvPr>
        </p:nvSpPr>
        <p:spPr>
          <a:xfrm>
            <a:off x="1034321" y="1700014"/>
            <a:ext cx="9938479" cy="4167386"/>
          </a:xfrm>
        </p:spPr>
        <p:txBody>
          <a:bodyPr>
            <a:normAutofit/>
          </a:bodyPr>
          <a:lstStyle/>
          <a:p>
            <a:pPr marL="514350" indent="-514350">
              <a:buFont typeface="+mj-lt"/>
              <a:buAutoNum type="arabicPeriod"/>
            </a:pPr>
            <a:r>
              <a:rPr lang="en-US" dirty="0"/>
              <a:t>What counts as evidence? </a:t>
            </a:r>
          </a:p>
          <a:p>
            <a:pPr marL="514350" indent="-514350">
              <a:buFont typeface="+mj-lt"/>
              <a:buAutoNum type="arabicPeriod"/>
            </a:pPr>
            <a:r>
              <a:rPr lang="en-US" dirty="0"/>
              <a:t>Mapping for exposure</a:t>
            </a:r>
          </a:p>
          <a:p>
            <a:pPr marL="514350" indent="-514350">
              <a:buFont typeface="+mj-lt"/>
              <a:buAutoNum type="arabicPeriod"/>
            </a:pPr>
            <a:r>
              <a:rPr lang="en-US" dirty="0"/>
              <a:t>Mapping for intertextuality</a:t>
            </a:r>
          </a:p>
          <a:p>
            <a:pPr marL="514350" indent="-514350">
              <a:buFont typeface="+mj-lt"/>
              <a:buAutoNum type="arabicPeriod"/>
            </a:pPr>
            <a:r>
              <a:rPr lang="en-US" dirty="0"/>
              <a:t>Fieldnotes</a:t>
            </a:r>
          </a:p>
          <a:p>
            <a:pPr marL="514350" indent="-514350">
              <a:buFont typeface="+mj-lt"/>
              <a:buAutoNum type="arabicPeriod"/>
            </a:pPr>
            <a:r>
              <a:rPr lang="en-US" dirty="0"/>
              <a:t>Embedded Experience</a:t>
            </a:r>
          </a:p>
          <a:p>
            <a:pPr marL="514350" indent="-514350">
              <a:buFont typeface="+mj-lt"/>
              <a:buAutoNum type="arabicPeriod"/>
            </a:pPr>
            <a:r>
              <a:rPr lang="en-US" dirty="0"/>
              <a:t>Metaphors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070198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9430" y="264706"/>
            <a:ext cx="9601200" cy="858187"/>
          </a:xfrm>
        </p:spPr>
        <p:txBody>
          <a:bodyPr/>
          <a:lstStyle/>
          <a:p>
            <a:r>
              <a:rPr lang="en-US" dirty="0"/>
              <a:t>1. What counts as evidence?</a:t>
            </a:r>
          </a:p>
        </p:txBody>
      </p:sp>
      <p:sp>
        <p:nvSpPr>
          <p:cNvPr id="3" name="Tijdelijke aanduiding voor inhoud 2"/>
          <p:cNvSpPr>
            <a:spLocks noGrp="1"/>
          </p:cNvSpPr>
          <p:nvPr>
            <p:ph idx="1"/>
          </p:nvPr>
        </p:nvSpPr>
        <p:spPr>
          <a:xfrm>
            <a:off x="869430" y="1708879"/>
            <a:ext cx="10103370" cy="4158521"/>
          </a:xfrm>
        </p:spPr>
        <p:txBody>
          <a:bodyPr>
            <a:normAutofit/>
          </a:bodyPr>
          <a:lstStyle/>
          <a:p>
            <a:r>
              <a:rPr lang="en-US" dirty="0"/>
              <a:t>Evidence can be anything, depending on the puzzle you’re tracing</a:t>
            </a:r>
          </a:p>
          <a:p>
            <a:endParaRPr lang="en-US" dirty="0"/>
          </a:p>
          <a:p>
            <a:r>
              <a:rPr lang="en-US" dirty="0"/>
              <a:t>For example:</a:t>
            </a:r>
          </a:p>
          <a:p>
            <a:pPr lvl="1"/>
            <a:r>
              <a:rPr lang="en-US" dirty="0"/>
              <a:t>Change in media perspectives on minorities after 9/11: quantitative and qualitative analysis, interviews with journalists, focus groups with audience members, social media analyses,…</a:t>
            </a:r>
          </a:p>
          <a:p>
            <a:pPr lvl="1"/>
            <a:r>
              <a:rPr lang="en-US" dirty="0"/>
              <a:t>Stories on mental hospitals in the 1950s: can emerge from oral histories, administrative archives, photographs, reports,…</a:t>
            </a:r>
          </a:p>
          <a:p>
            <a:pPr lvl="1"/>
            <a:r>
              <a:rPr lang="en-US" dirty="0"/>
              <a:t>Experience of a neighborhood: analyzing buildings, designs of the streets, interactions, police patrols, parties,…</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29695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13216"/>
          </a:xfrm>
        </p:spPr>
        <p:txBody>
          <a:bodyPr/>
          <a:lstStyle/>
          <a:p>
            <a:r>
              <a:rPr lang="en-US" dirty="0"/>
              <a:t>The interpretive perspective</a:t>
            </a:r>
          </a:p>
        </p:txBody>
      </p:sp>
      <p:sp>
        <p:nvSpPr>
          <p:cNvPr id="3" name="Tijdelijke aanduiding voor inhoud 2"/>
          <p:cNvSpPr>
            <a:spLocks noGrp="1"/>
          </p:cNvSpPr>
          <p:nvPr>
            <p:ph idx="1"/>
          </p:nvPr>
        </p:nvSpPr>
        <p:spPr>
          <a:xfrm>
            <a:off x="767772" y="1730430"/>
            <a:ext cx="10808855" cy="4722956"/>
          </a:xfrm>
        </p:spPr>
        <p:txBody>
          <a:bodyPr>
            <a:normAutofit/>
          </a:bodyPr>
          <a:lstStyle/>
          <a:p>
            <a:r>
              <a:rPr lang="en-US" dirty="0"/>
              <a:t>Interpretive researchers: do not go to the field with their concepts and perspectives ready to be applied. </a:t>
            </a:r>
          </a:p>
          <a:p>
            <a:endParaRPr lang="en-US" dirty="0"/>
          </a:p>
          <a:p>
            <a:r>
              <a:rPr lang="en-US" dirty="0"/>
              <a:t>Rather: they want to understand how these concepts, roles, objects, meanings </a:t>
            </a:r>
            <a:r>
              <a:rPr lang="en-US" b="1" dirty="0"/>
              <a:t>are used in the field</a:t>
            </a:r>
            <a:r>
              <a:rPr lang="en-US" dirty="0"/>
              <a:t>. </a:t>
            </a:r>
          </a:p>
          <a:p>
            <a:endParaRPr lang="en-US" dirty="0"/>
          </a:p>
          <a:p>
            <a:r>
              <a:rPr lang="en-US" dirty="0"/>
              <a:t>“In interpretive research, we seek to understand what a thing “is” by learning </a:t>
            </a:r>
            <a:r>
              <a:rPr lang="en-US" b="1" dirty="0"/>
              <a:t>what it does, how particular people use it, in particular contexts. </a:t>
            </a:r>
            <a:r>
              <a:rPr lang="en-US" dirty="0"/>
              <a:t>That is, interpretive research focuses on </a:t>
            </a:r>
            <a:r>
              <a:rPr lang="en-US" b="1" dirty="0"/>
              <a:t>context-specific meanings</a:t>
            </a:r>
            <a:r>
              <a:rPr lang="en-US" dirty="0"/>
              <a:t>, rather than seeking generalized meaning abstracted from particular contexts.” (SS&amp;Y)</a:t>
            </a:r>
          </a:p>
          <a:p>
            <a:endParaRPr lang="en-US"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811033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4380" y="308488"/>
            <a:ext cx="9601200" cy="798226"/>
          </a:xfrm>
        </p:spPr>
        <p:txBody>
          <a:bodyPr/>
          <a:lstStyle/>
          <a:p>
            <a:r>
              <a:rPr lang="en-US" dirty="0"/>
              <a:t>1. What counts as evidence?</a:t>
            </a:r>
          </a:p>
        </p:txBody>
      </p:sp>
      <p:sp>
        <p:nvSpPr>
          <p:cNvPr id="3" name="Tijdelijke aanduiding voor inhoud 2"/>
          <p:cNvSpPr>
            <a:spLocks noGrp="1"/>
          </p:cNvSpPr>
          <p:nvPr>
            <p:ph idx="1"/>
          </p:nvPr>
        </p:nvSpPr>
        <p:spPr>
          <a:xfrm>
            <a:off x="944380" y="1798820"/>
            <a:ext cx="10028420" cy="4068580"/>
          </a:xfrm>
        </p:spPr>
        <p:txBody>
          <a:bodyPr>
            <a:normAutofit/>
          </a:bodyPr>
          <a:lstStyle/>
          <a:p>
            <a:r>
              <a:rPr lang="en-US" dirty="0"/>
              <a:t>You need a fit between your research topic and the right type of data</a:t>
            </a:r>
          </a:p>
          <a:p>
            <a:pPr lvl="1"/>
            <a:endParaRPr lang="en-US" dirty="0"/>
          </a:p>
          <a:p>
            <a:pPr lvl="1"/>
            <a:r>
              <a:rPr lang="en-US" dirty="0"/>
              <a:t>e.g. if you’re interested in interactions between doctors and patients: you cannot limit yourself to in-depth interviews with doctors or with patients, or read statistical reports on the number and types of consultations. You will need to conduct some form of observation of these interactions.</a:t>
            </a:r>
          </a:p>
          <a:p>
            <a:pPr lvl="1"/>
            <a:endParaRPr lang="en-US" dirty="0"/>
          </a:p>
          <a:p>
            <a:pPr lvl="1"/>
            <a:r>
              <a:rPr lang="en-US" dirty="0"/>
              <a:t>e.g. interviewing war journalists about their practices and experiences in and around Syria: interviews with fixers, content analysis, autobiographical documents, knowledge of the Syrian conflict,…</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1113324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4420" y="264706"/>
            <a:ext cx="9601200" cy="903157"/>
          </a:xfrm>
        </p:spPr>
        <p:txBody>
          <a:bodyPr/>
          <a:lstStyle/>
          <a:p>
            <a:r>
              <a:rPr lang="en-US" dirty="0"/>
              <a:t>2. Mapping for exposure</a:t>
            </a:r>
          </a:p>
        </p:txBody>
      </p:sp>
      <p:sp>
        <p:nvSpPr>
          <p:cNvPr id="3" name="Tijdelijke aanduiding voor inhoud 2"/>
          <p:cNvSpPr>
            <a:spLocks noGrp="1"/>
          </p:cNvSpPr>
          <p:nvPr>
            <p:ph idx="1"/>
          </p:nvPr>
        </p:nvSpPr>
        <p:spPr>
          <a:xfrm>
            <a:off x="884420" y="1283111"/>
            <a:ext cx="10088380" cy="4584290"/>
          </a:xfrm>
        </p:spPr>
        <p:txBody>
          <a:bodyPr>
            <a:normAutofit/>
          </a:bodyPr>
          <a:lstStyle/>
          <a:p>
            <a:r>
              <a:rPr lang="en-US" dirty="0"/>
              <a:t>Expose yourself to a variety of meanings and positions</a:t>
            </a:r>
          </a:p>
          <a:p>
            <a:pPr lvl="1"/>
            <a:r>
              <a:rPr lang="en-US" dirty="0"/>
              <a:t>e.g. different </a:t>
            </a:r>
            <a:r>
              <a:rPr lang="en-US" dirty="0" err="1"/>
              <a:t>neighbourhood</a:t>
            </a:r>
            <a:r>
              <a:rPr lang="en-US" dirty="0"/>
              <a:t>(s) in a city, or different streets in a </a:t>
            </a:r>
            <a:r>
              <a:rPr lang="en-US" dirty="0" err="1"/>
              <a:t>neighbourhood</a:t>
            </a:r>
            <a:endParaRPr lang="en-US" dirty="0"/>
          </a:p>
          <a:p>
            <a:pPr lvl="1"/>
            <a:r>
              <a:rPr lang="en-US" dirty="0"/>
              <a:t>e.g. positions within an </a:t>
            </a:r>
            <a:r>
              <a:rPr lang="en-US" dirty="0" err="1"/>
              <a:t>organisation</a:t>
            </a:r>
            <a:r>
              <a:rPr lang="en-US" dirty="0"/>
              <a:t> (coordinator, internship, street-level social worker,…)</a:t>
            </a:r>
          </a:p>
          <a:p>
            <a:pPr lvl="1"/>
            <a:r>
              <a:rPr lang="en-US" dirty="0"/>
              <a:t>e.g. positions in a certain field (shelter for homeless people: different </a:t>
            </a:r>
            <a:r>
              <a:rPr lang="en-US" dirty="0" err="1"/>
              <a:t>organisations</a:t>
            </a:r>
            <a:r>
              <a:rPr lang="en-US" dirty="0"/>
              <a:t> working in that sector)</a:t>
            </a:r>
          </a:p>
          <a:p>
            <a:endParaRPr lang="en-US" dirty="0"/>
          </a:p>
          <a:p>
            <a:r>
              <a:rPr lang="en-US" dirty="0"/>
              <a:t>Locating documents that enable you to map different, perhaps contentious views: it may lead you to documents or archives that you could not plan for in the initial research design</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8091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5910" y="211052"/>
            <a:ext cx="9601200" cy="779548"/>
          </a:xfrm>
        </p:spPr>
        <p:txBody>
          <a:bodyPr/>
          <a:lstStyle/>
          <a:p>
            <a:r>
              <a:rPr lang="en-US" dirty="0"/>
              <a:t>2. Mapping for exposure</a:t>
            </a:r>
          </a:p>
        </p:txBody>
      </p:sp>
      <p:sp>
        <p:nvSpPr>
          <p:cNvPr id="3" name="Tijdelijke aanduiding voor inhoud 2"/>
          <p:cNvSpPr>
            <a:spLocks noGrp="1"/>
          </p:cNvSpPr>
          <p:nvPr>
            <p:ph idx="1"/>
          </p:nvPr>
        </p:nvSpPr>
        <p:spPr>
          <a:xfrm>
            <a:off x="1371600" y="1209367"/>
            <a:ext cx="10117394" cy="5088193"/>
          </a:xfrm>
        </p:spPr>
        <p:txBody>
          <a:bodyPr>
            <a:normAutofit/>
          </a:bodyPr>
          <a:lstStyle/>
          <a:p>
            <a:r>
              <a:rPr lang="en-US" dirty="0"/>
              <a:t>Finding out where relevant data can be found</a:t>
            </a:r>
          </a:p>
          <a:p>
            <a:pPr lvl="1"/>
            <a:r>
              <a:rPr lang="en-US" dirty="0"/>
              <a:t>initial meetings with different actors involved</a:t>
            </a:r>
          </a:p>
          <a:p>
            <a:pPr lvl="1"/>
            <a:r>
              <a:rPr lang="en-US" dirty="0"/>
              <a:t>media reports &amp; google</a:t>
            </a:r>
          </a:p>
          <a:p>
            <a:pPr lvl="1"/>
            <a:r>
              <a:rPr lang="en-US" dirty="0"/>
              <a:t>visiting the setting</a:t>
            </a:r>
          </a:p>
          <a:p>
            <a:pPr lvl="1"/>
            <a:r>
              <a:rPr lang="en-US" dirty="0"/>
              <a:t>shadowing individuals</a:t>
            </a:r>
          </a:p>
          <a:p>
            <a:pPr lvl="1"/>
            <a:r>
              <a:rPr lang="en-US" dirty="0"/>
              <a:t>Prior knowledge that you continuously revise (p88)</a:t>
            </a:r>
          </a:p>
          <a:p>
            <a:pPr lvl="1"/>
            <a:endParaRPr lang="en-US" dirty="0"/>
          </a:p>
          <a:p>
            <a:r>
              <a:rPr lang="en-US" dirty="0"/>
              <a:t>This actually represents a large share of interpretive research work: continuously looking for relevant data</a:t>
            </a:r>
          </a:p>
          <a:p>
            <a:pPr lvl="1"/>
            <a:r>
              <a:rPr lang="en-US" dirty="0"/>
              <a:t>In contrast to positivist research: one survey, one database that is usually already at your disposal…</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820288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4420" y="294686"/>
            <a:ext cx="9601200" cy="828207"/>
          </a:xfrm>
        </p:spPr>
        <p:txBody>
          <a:bodyPr/>
          <a:lstStyle/>
          <a:p>
            <a:r>
              <a:rPr lang="en-US" dirty="0"/>
              <a:t>3. Mapping for intertextuality</a:t>
            </a:r>
          </a:p>
        </p:txBody>
      </p:sp>
      <p:sp>
        <p:nvSpPr>
          <p:cNvPr id="3" name="Tijdelijke aanduiding voor inhoud 2"/>
          <p:cNvSpPr>
            <a:spLocks noGrp="1"/>
          </p:cNvSpPr>
          <p:nvPr>
            <p:ph idx="1"/>
          </p:nvPr>
        </p:nvSpPr>
        <p:spPr>
          <a:xfrm>
            <a:off x="884420" y="1356853"/>
            <a:ext cx="10088380" cy="4510548"/>
          </a:xfrm>
        </p:spPr>
        <p:txBody>
          <a:bodyPr>
            <a:normAutofit/>
          </a:bodyPr>
          <a:lstStyle/>
          <a:p>
            <a:r>
              <a:rPr lang="en-US" dirty="0"/>
              <a:t>“Intertextuality” comes from literary analysis (</a:t>
            </a:r>
            <a:r>
              <a:rPr lang="en-US" dirty="0" err="1"/>
              <a:t>Kristeva</a:t>
            </a:r>
            <a:r>
              <a:rPr lang="en-US" dirty="0"/>
              <a:t>, Bakhtin)</a:t>
            </a:r>
          </a:p>
          <a:p>
            <a:pPr lvl="1"/>
            <a:r>
              <a:rPr lang="en-US" dirty="0"/>
              <a:t>Traditionally: references to other texts</a:t>
            </a:r>
          </a:p>
          <a:p>
            <a:pPr lvl="1"/>
            <a:r>
              <a:rPr lang="en-US" dirty="0"/>
              <a:t>E.g. It rained “for forty days and forty nights” refers to Noah’s arch</a:t>
            </a:r>
          </a:p>
          <a:p>
            <a:pPr lvl="1"/>
            <a:r>
              <a:rPr lang="en-US" dirty="0"/>
              <a:t>E.g. building a Christmas crib for refugees</a:t>
            </a:r>
          </a:p>
          <a:p>
            <a:pPr lvl="1"/>
            <a:r>
              <a:rPr lang="en-US" dirty="0"/>
              <a:t>E.g. many NASA spaceships are named after Star Trek vehicles, on request</a:t>
            </a:r>
          </a:p>
          <a:p>
            <a:pPr lvl="1"/>
            <a:endParaRPr lang="en-US" dirty="0"/>
          </a:p>
          <a:p>
            <a:r>
              <a:rPr lang="en-US" dirty="0"/>
              <a:t>In interpretive social sciences: the researcher sees links between different “texts”, between different types of data</a:t>
            </a:r>
          </a:p>
          <a:p>
            <a:pPr lvl="1"/>
            <a:r>
              <a:rPr lang="en-US" dirty="0"/>
              <a:t>E.g. comparing what Rwandan genocide perpetrators said in interviews with what was noted in official letters of confession: understanding coping mechanisms and discursive rationalizations… (Fuji 2008)</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2488651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4361" y="256706"/>
            <a:ext cx="9601200" cy="858187"/>
          </a:xfrm>
        </p:spPr>
        <p:txBody>
          <a:bodyPr/>
          <a:lstStyle/>
          <a:p>
            <a:r>
              <a:rPr lang="en-US" dirty="0"/>
              <a:t>3. Mapping for intertextuality</a:t>
            </a:r>
          </a:p>
        </p:txBody>
      </p:sp>
      <p:sp>
        <p:nvSpPr>
          <p:cNvPr id="3" name="Tijdelijke aanduiding voor inhoud 2"/>
          <p:cNvSpPr>
            <a:spLocks noGrp="1"/>
          </p:cNvSpPr>
          <p:nvPr>
            <p:ph idx="1"/>
          </p:nvPr>
        </p:nvSpPr>
        <p:spPr>
          <a:xfrm>
            <a:off x="974361" y="1430595"/>
            <a:ext cx="11107711" cy="4741606"/>
          </a:xfrm>
        </p:spPr>
        <p:txBody>
          <a:bodyPr>
            <a:normAutofit/>
          </a:bodyPr>
          <a:lstStyle/>
          <a:p>
            <a:pPr marL="0" lvl="1"/>
            <a:r>
              <a:rPr lang="en-US" sz="2800" dirty="0"/>
              <a:t>Positivism: finding patterns across a large amount of (similar) observations</a:t>
            </a:r>
          </a:p>
          <a:p>
            <a:pPr marL="0" lvl="1"/>
            <a:endParaRPr lang="en-US" sz="2800" dirty="0"/>
          </a:p>
          <a:p>
            <a:pPr marL="0" lvl="1"/>
            <a:r>
              <a:rPr lang="en-US" sz="2800" dirty="0"/>
              <a:t>Interpretivism: building evidence through </a:t>
            </a:r>
            <a:r>
              <a:rPr lang="en-US" sz="2800" b="1" dirty="0"/>
              <a:t>a wide range of elements </a:t>
            </a:r>
            <a:r>
              <a:rPr lang="en-US" sz="2800" dirty="0"/>
              <a:t>(cases, instances, actors, words, feelings, situations, spaces, temporalities,…).</a:t>
            </a:r>
          </a:p>
          <a:p>
            <a:pPr marL="0" lvl="1"/>
            <a:endParaRPr lang="en-US" sz="2800" dirty="0"/>
          </a:p>
          <a:p>
            <a:pPr marL="0" lvl="1"/>
            <a:r>
              <a:rPr lang="en-US" sz="2800" dirty="0"/>
              <a:t>Hence you have to demonstrate that your interpretation makes sense </a:t>
            </a:r>
            <a:r>
              <a:rPr lang="en-US" sz="2800" b="1" dirty="0"/>
              <a:t>across a wide range of concrete situations</a:t>
            </a:r>
            <a:r>
              <a:rPr lang="en-US" sz="2800" dirty="0"/>
              <a:t>. </a:t>
            </a:r>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3373855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13216"/>
          </a:xfrm>
        </p:spPr>
        <p:txBody>
          <a:bodyPr/>
          <a:lstStyle/>
          <a:p>
            <a:r>
              <a:rPr lang="nl-BE" dirty="0"/>
              <a:t>4. </a:t>
            </a:r>
            <a:r>
              <a:rPr lang="en-US" dirty="0"/>
              <a:t>Fieldnotes</a:t>
            </a:r>
          </a:p>
        </p:txBody>
      </p:sp>
      <p:sp>
        <p:nvSpPr>
          <p:cNvPr id="3" name="Tijdelijke aanduiding voor inhoud 2"/>
          <p:cNvSpPr>
            <a:spLocks noGrp="1"/>
          </p:cNvSpPr>
          <p:nvPr>
            <p:ph idx="1"/>
          </p:nvPr>
        </p:nvSpPr>
        <p:spPr>
          <a:xfrm>
            <a:off x="899652" y="1769806"/>
            <a:ext cx="10837646" cy="4402394"/>
          </a:xfrm>
        </p:spPr>
        <p:txBody>
          <a:bodyPr>
            <a:normAutofit/>
          </a:bodyPr>
          <a:lstStyle/>
          <a:p>
            <a:r>
              <a:rPr lang="en-US" dirty="0"/>
              <a:t>Write down as much as you can, a voice recorder can also work. </a:t>
            </a:r>
            <a:br>
              <a:rPr lang="en-US" dirty="0"/>
            </a:br>
            <a:r>
              <a:rPr lang="en-US" dirty="0"/>
              <a:t>Either can sometimes be difficult though…</a:t>
            </a:r>
          </a:p>
          <a:p>
            <a:endParaRPr lang="en-US" dirty="0"/>
          </a:p>
          <a:p>
            <a:r>
              <a:rPr lang="en-US" dirty="0"/>
              <a:t>Not only in participant observation: in any kind of data collection.</a:t>
            </a:r>
          </a:p>
          <a:p>
            <a:pPr lvl="1"/>
            <a:r>
              <a:rPr lang="en-US" dirty="0"/>
              <a:t>Interviews, focus groups, informal conversations, staff meetings, workshops, when you read particular media stories,… always note down a thick description of the context of your encounters and reflections.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3046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1014214"/>
          </a:xfrm>
        </p:spPr>
        <p:txBody>
          <a:bodyPr/>
          <a:lstStyle/>
          <a:p>
            <a:r>
              <a:rPr lang="en-US" dirty="0"/>
              <a:t>5. Embodied experiences</a:t>
            </a:r>
          </a:p>
        </p:txBody>
      </p:sp>
      <p:sp>
        <p:nvSpPr>
          <p:cNvPr id="3" name="Tijdelijke aanduiding voor inhoud 2"/>
          <p:cNvSpPr>
            <a:spLocks noGrp="1"/>
          </p:cNvSpPr>
          <p:nvPr>
            <p:ph idx="1"/>
          </p:nvPr>
        </p:nvSpPr>
        <p:spPr>
          <a:xfrm>
            <a:off x="1049311" y="1873770"/>
            <a:ext cx="9923489" cy="3993630"/>
          </a:xfrm>
        </p:spPr>
        <p:txBody>
          <a:bodyPr/>
          <a:lstStyle/>
          <a:p>
            <a:r>
              <a:rPr lang="en-US" dirty="0"/>
              <a:t>Being there, seeing, smelling, hearing reality as people you are studying do. </a:t>
            </a:r>
          </a:p>
          <a:p>
            <a:r>
              <a:rPr lang="en-US" dirty="0"/>
              <a:t>You will probably get closer to what things mean to people by fully using your senses, than by handing out questionnaires. </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4189056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5406" y="309676"/>
            <a:ext cx="9601200" cy="873177"/>
          </a:xfrm>
        </p:spPr>
        <p:txBody>
          <a:bodyPr/>
          <a:lstStyle/>
          <a:p>
            <a:r>
              <a:rPr lang="en-US" dirty="0"/>
              <a:t>6. Metaphors</a:t>
            </a:r>
          </a:p>
        </p:txBody>
      </p:sp>
      <p:sp>
        <p:nvSpPr>
          <p:cNvPr id="3" name="Tijdelijke aanduiding voor inhoud 2"/>
          <p:cNvSpPr>
            <a:spLocks noGrp="1"/>
          </p:cNvSpPr>
          <p:nvPr>
            <p:ph idx="1"/>
          </p:nvPr>
        </p:nvSpPr>
        <p:spPr>
          <a:xfrm>
            <a:off x="1004341" y="1533833"/>
            <a:ext cx="9968459" cy="4333568"/>
          </a:xfrm>
        </p:spPr>
        <p:txBody>
          <a:bodyPr/>
          <a:lstStyle/>
          <a:p>
            <a:r>
              <a:rPr lang="en-US" dirty="0"/>
              <a:t>Goal is to understand respondents’ experiences most adequately. Hence metaphors or allegories can work particularly well, as long as they fit logically with your interpretation, and practically with your phenomenon</a:t>
            </a:r>
          </a:p>
          <a:p>
            <a:pPr marL="0" indent="0">
              <a:buNone/>
            </a:pPr>
            <a:endParaRPr lang="en-US" dirty="0"/>
          </a:p>
          <a:p>
            <a:r>
              <a:rPr lang="en-US" dirty="0"/>
              <a:t>Go back to your respondents, check if the metaphors express how they experience things…</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1323861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98226"/>
          </a:xfrm>
        </p:spPr>
        <p:txBody>
          <a:bodyPr/>
          <a:lstStyle/>
          <a:p>
            <a:r>
              <a:rPr lang="en-US" dirty="0"/>
              <a:t>Overview</a:t>
            </a:r>
          </a:p>
        </p:txBody>
      </p:sp>
      <p:sp>
        <p:nvSpPr>
          <p:cNvPr id="3" name="Tijdelijke aanduiding voor inhoud 2"/>
          <p:cNvSpPr>
            <a:spLocks noGrp="1"/>
          </p:cNvSpPr>
          <p:nvPr>
            <p:ph idx="1"/>
          </p:nvPr>
        </p:nvSpPr>
        <p:spPr>
          <a:xfrm>
            <a:off x="1004341" y="1843790"/>
            <a:ext cx="9968459" cy="4023610"/>
          </a:xfrm>
        </p:spPr>
        <p:txBody>
          <a:bodyPr>
            <a:normAutofit/>
          </a:bodyPr>
          <a:lstStyle/>
          <a:p>
            <a:r>
              <a:rPr lang="en-US" dirty="0"/>
              <a:t>Contextuality</a:t>
            </a:r>
          </a:p>
          <a:p>
            <a:r>
              <a:rPr lang="en-US" dirty="0"/>
              <a:t>Trustworthiness</a:t>
            </a:r>
          </a:p>
          <a:p>
            <a:pPr lvl="1"/>
            <a:r>
              <a:rPr lang="en-US" dirty="0"/>
              <a:t>Criteria of good research</a:t>
            </a:r>
          </a:p>
          <a:p>
            <a:pPr lvl="1"/>
            <a:r>
              <a:rPr lang="en-US" dirty="0"/>
              <a:t>Where do data come from</a:t>
            </a:r>
          </a:p>
          <a:p>
            <a:pPr lvl="1"/>
            <a:r>
              <a:rPr lang="en-US" dirty="0"/>
              <a:t>Checking for trustworthiness</a:t>
            </a:r>
          </a:p>
          <a:p>
            <a:r>
              <a:rPr lang="en-US" dirty="0"/>
              <a:t>Evidence</a:t>
            </a:r>
          </a:p>
          <a:p>
            <a:r>
              <a:rPr lang="en-US" dirty="0">
                <a:solidFill>
                  <a:srgbClr val="FF0000"/>
                </a:solidFill>
              </a:rPr>
              <a:t>Getting going with interpretive research</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3091687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413" y="343383"/>
            <a:ext cx="9601200" cy="684833"/>
          </a:xfrm>
        </p:spPr>
        <p:txBody>
          <a:bodyPr>
            <a:normAutofit/>
          </a:bodyPr>
          <a:lstStyle/>
          <a:p>
            <a:r>
              <a:rPr lang="en-GB" sz="4000" dirty="0"/>
              <a:t>Getting going…</a:t>
            </a:r>
          </a:p>
        </p:txBody>
      </p:sp>
      <p:sp>
        <p:nvSpPr>
          <p:cNvPr id="3" name="Tijdelijke aanduiding voor inhoud 2"/>
          <p:cNvSpPr>
            <a:spLocks noGrp="1"/>
          </p:cNvSpPr>
          <p:nvPr>
            <p:ph idx="1"/>
          </p:nvPr>
        </p:nvSpPr>
        <p:spPr>
          <a:xfrm>
            <a:off x="1371599" y="1651819"/>
            <a:ext cx="10014155" cy="4520381"/>
          </a:xfrm>
        </p:spPr>
        <p:txBody>
          <a:bodyPr>
            <a:normAutofit/>
          </a:bodyPr>
          <a:lstStyle/>
          <a:p>
            <a:r>
              <a:rPr lang="en-GB" dirty="0"/>
              <a:t>Positivist approach: planning &amp; timing</a:t>
            </a:r>
          </a:p>
          <a:p>
            <a:pPr lvl="1"/>
            <a:r>
              <a:rPr lang="en-GB" dirty="0"/>
              <a:t>Linear process from theory to data to writing up results</a:t>
            </a:r>
          </a:p>
          <a:p>
            <a:pPr lvl="1"/>
            <a:r>
              <a:rPr lang="en-GB" dirty="0"/>
              <a:t>Clear separation between data collection and analysis</a:t>
            </a:r>
          </a:p>
          <a:p>
            <a:endParaRPr lang="en-GB" dirty="0"/>
          </a:p>
          <a:p>
            <a:r>
              <a:rPr lang="en-GB" dirty="0"/>
              <a:t>Interpretive research: flexibility &amp; adaptability</a:t>
            </a:r>
          </a:p>
          <a:p>
            <a:pPr lvl="1"/>
            <a:r>
              <a:rPr lang="en-GB" dirty="0"/>
              <a:t>Abduction, hermeneutical circle: data collection, analysis, reading and writing as an iterative, recursive process</a:t>
            </a:r>
          </a:p>
          <a:p>
            <a:pPr lvl="1"/>
            <a:r>
              <a:rPr lang="en-GB" dirty="0"/>
              <a:t>You start with “some sense of a research question” (SS&amp;Y, p54)</a:t>
            </a:r>
          </a:p>
          <a:p>
            <a:pPr lvl="1"/>
            <a:r>
              <a:rPr lang="en-GB" dirty="0"/>
              <a:t>Continuously looking for relevant data: actors, places, objects, temporalities, words, feelings, figures of speech,…</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347742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907852"/>
          </a:xfrm>
        </p:spPr>
        <p:txBody>
          <a:bodyPr/>
          <a:lstStyle/>
          <a:p>
            <a:r>
              <a:rPr lang="en-US" dirty="0"/>
              <a:t>The interpretive perspective</a:t>
            </a:r>
          </a:p>
        </p:txBody>
      </p:sp>
      <p:sp>
        <p:nvSpPr>
          <p:cNvPr id="3" name="Tijdelijke aanduiding voor inhoud 2"/>
          <p:cNvSpPr>
            <a:spLocks noGrp="1"/>
          </p:cNvSpPr>
          <p:nvPr>
            <p:ph idx="1"/>
          </p:nvPr>
        </p:nvSpPr>
        <p:spPr>
          <a:xfrm>
            <a:off x="979100" y="1847850"/>
            <a:ext cx="10233800" cy="4351338"/>
          </a:xfrm>
        </p:spPr>
        <p:txBody>
          <a:bodyPr/>
          <a:lstStyle/>
          <a:p>
            <a:r>
              <a:rPr lang="en-US" dirty="0"/>
              <a:t>Same thing with learning a new language: you’ll have to ask people what particular words mean (“</a:t>
            </a:r>
            <a:r>
              <a:rPr lang="en-US" dirty="0" err="1"/>
              <a:t>sowieso</a:t>
            </a:r>
            <a:r>
              <a:rPr lang="en-US" dirty="0"/>
              <a:t>”, “</a:t>
            </a:r>
            <a:r>
              <a:rPr lang="en-US" dirty="0" err="1"/>
              <a:t>yallla</a:t>
            </a:r>
            <a:r>
              <a:rPr lang="en-US" dirty="0"/>
              <a:t>”), find out how these words are used…</a:t>
            </a:r>
          </a:p>
          <a:p>
            <a:endParaRPr lang="en-US" dirty="0"/>
          </a:p>
          <a:p>
            <a:r>
              <a:rPr lang="en-US" dirty="0"/>
              <a:t>Similar to other interpretive questions:</a:t>
            </a:r>
          </a:p>
          <a:p>
            <a:pPr lvl="1"/>
            <a:endParaRPr lang="en-US" dirty="0"/>
          </a:p>
          <a:p>
            <a:pPr lvl="1"/>
            <a:r>
              <a:rPr lang="en-US" dirty="0"/>
              <a:t>What does “integration” mean to different people?</a:t>
            </a:r>
          </a:p>
          <a:p>
            <a:pPr lvl="1"/>
            <a:endParaRPr lang="en-US" dirty="0"/>
          </a:p>
          <a:p>
            <a:pPr lvl="1"/>
            <a:r>
              <a:rPr lang="en-US" dirty="0"/>
              <a:t>Solidarity, success, status, independency, self-expression, equality,…</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6119074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Getting going…</a:t>
            </a:r>
          </a:p>
        </p:txBody>
      </p:sp>
      <p:sp>
        <p:nvSpPr>
          <p:cNvPr id="3" name="Tijdelijke aanduiding voor inhoud 2"/>
          <p:cNvSpPr>
            <a:spLocks noGrp="1"/>
          </p:cNvSpPr>
          <p:nvPr>
            <p:ph idx="1"/>
          </p:nvPr>
        </p:nvSpPr>
        <p:spPr>
          <a:xfrm>
            <a:off x="1295400" y="1638300"/>
            <a:ext cx="9601200" cy="3581400"/>
          </a:xfrm>
        </p:spPr>
        <p:txBody>
          <a:bodyPr>
            <a:normAutofit/>
          </a:bodyPr>
          <a:lstStyle/>
          <a:p>
            <a:r>
              <a:rPr lang="en-GB" dirty="0"/>
              <a:t>However: you do need some preparation…</a:t>
            </a:r>
          </a:p>
          <a:p>
            <a:endParaRPr lang="en-GB" dirty="0"/>
          </a:p>
          <a:p>
            <a:r>
              <a:rPr lang="en-GB" dirty="0"/>
              <a:t>Three particular issues are crucial in reflecting on your interpretive research</a:t>
            </a:r>
          </a:p>
          <a:p>
            <a:pPr lvl="1"/>
            <a:r>
              <a:rPr lang="en-GB" dirty="0"/>
              <a:t>Access to and choice of settings, actors, events, archives, materials,…</a:t>
            </a:r>
          </a:p>
          <a:p>
            <a:pPr lvl="1"/>
            <a:r>
              <a:rPr lang="en-GB" dirty="0"/>
              <a:t>Positionality: relation with respondents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25891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340" y="219735"/>
            <a:ext cx="9601200" cy="858187"/>
          </a:xfrm>
        </p:spPr>
        <p:txBody>
          <a:bodyPr/>
          <a:lstStyle/>
          <a:p>
            <a:r>
              <a:rPr lang="en-US" dirty="0"/>
              <a:t>Where &amp; When?</a:t>
            </a:r>
          </a:p>
        </p:txBody>
      </p:sp>
      <p:sp>
        <p:nvSpPr>
          <p:cNvPr id="3" name="Tijdelijke aanduiding voor inhoud 2"/>
          <p:cNvSpPr>
            <a:spLocks noGrp="1"/>
          </p:cNvSpPr>
          <p:nvPr>
            <p:ph idx="1"/>
          </p:nvPr>
        </p:nvSpPr>
        <p:spPr>
          <a:xfrm>
            <a:off x="929390" y="1238865"/>
            <a:ext cx="10043410" cy="4628535"/>
          </a:xfrm>
        </p:spPr>
        <p:txBody>
          <a:bodyPr>
            <a:normAutofit/>
          </a:bodyPr>
          <a:lstStyle/>
          <a:p>
            <a:r>
              <a:rPr lang="en-US" dirty="0"/>
              <a:t>Where to meet respondents:</a:t>
            </a:r>
          </a:p>
          <a:p>
            <a:pPr lvl="1"/>
            <a:r>
              <a:rPr lang="en-US" dirty="0"/>
              <a:t>E.g.: refugees: at their homes, reception </a:t>
            </a:r>
            <a:r>
              <a:rPr lang="en-US" dirty="0" err="1"/>
              <a:t>centres</a:t>
            </a:r>
            <a:r>
              <a:rPr lang="en-US" dirty="0"/>
              <a:t>, at university, my home, public bar,…</a:t>
            </a:r>
          </a:p>
          <a:p>
            <a:pPr lvl="1"/>
            <a:r>
              <a:rPr lang="en-US" dirty="0"/>
              <a:t>E.g. </a:t>
            </a:r>
            <a:r>
              <a:rPr lang="en-US" dirty="0" err="1"/>
              <a:t>Walby</a:t>
            </a:r>
            <a:r>
              <a:rPr lang="en-US" dirty="0"/>
              <a:t> (2010): background noise of coffee shops, park benches: urban anonymity </a:t>
            </a:r>
          </a:p>
          <a:p>
            <a:pPr lvl="1"/>
            <a:r>
              <a:rPr lang="en-US" dirty="0"/>
              <a:t>E.g. Anthropologists in coffee shops, squats, ghettos,…</a:t>
            </a:r>
          </a:p>
          <a:p>
            <a:endParaRPr lang="en-US" dirty="0"/>
          </a:p>
          <a:p>
            <a:r>
              <a:rPr lang="en-US" dirty="0"/>
              <a:t>When:</a:t>
            </a:r>
          </a:p>
          <a:p>
            <a:pPr lvl="1"/>
            <a:r>
              <a:rPr lang="en-US" dirty="0"/>
              <a:t>Office hours, evenings, weekends,…</a:t>
            </a:r>
          </a:p>
          <a:p>
            <a:pPr lvl="1"/>
            <a:r>
              <a:rPr lang="en-US" dirty="0"/>
              <a:t>Flexible, open planning</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9252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370" y="278507"/>
            <a:ext cx="9601200" cy="828207"/>
          </a:xfrm>
        </p:spPr>
        <p:txBody>
          <a:bodyPr/>
          <a:lstStyle/>
          <a:p>
            <a:r>
              <a:rPr lang="nl-BE" dirty="0"/>
              <a:t>Access</a:t>
            </a:r>
          </a:p>
        </p:txBody>
      </p:sp>
      <p:sp>
        <p:nvSpPr>
          <p:cNvPr id="3" name="Tijdelijke aanduiding voor inhoud 2"/>
          <p:cNvSpPr>
            <a:spLocks noGrp="1"/>
          </p:cNvSpPr>
          <p:nvPr>
            <p:ph idx="1"/>
          </p:nvPr>
        </p:nvSpPr>
        <p:spPr>
          <a:xfrm>
            <a:off x="959370" y="1327354"/>
            <a:ext cx="10013430" cy="4955459"/>
          </a:xfrm>
        </p:spPr>
        <p:txBody>
          <a:bodyPr>
            <a:normAutofit/>
          </a:bodyPr>
          <a:lstStyle/>
          <a:p>
            <a:r>
              <a:rPr lang="en-US" sz="2400" dirty="0"/>
              <a:t>Formal access: permission from superiors</a:t>
            </a:r>
          </a:p>
          <a:p>
            <a:pPr lvl="1"/>
            <a:r>
              <a:rPr lang="en-US" sz="2400" dirty="0"/>
              <a:t>Sometimes: officially apply for permission</a:t>
            </a:r>
          </a:p>
          <a:p>
            <a:pPr lvl="1"/>
            <a:r>
              <a:rPr lang="en-US" sz="2400" dirty="0"/>
              <a:t>Convincing superiors: confidentiality, mutual benefits,…</a:t>
            </a:r>
          </a:p>
          <a:p>
            <a:pPr lvl="1"/>
            <a:r>
              <a:rPr lang="en-US" sz="2400" dirty="0"/>
              <a:t>Helps if you were or are an insider (e.g. journalists)</a:t>
            </a:r>
          </a:p>
          <a:p>
            <a:pPr lvl="1"/>
            <a:r>
              <a:rPr lang="en-US" sz="2400" dirty="0"/>
              <a:t>E.g. refugees: </a:t>
            </a:r>
            <a:r>
              <a:rPr lang="en-US" sz="2400" dirty="0" err="1"/>
              <a:t>Fedasil</a:t>
            </a:r>
            <a:r>
              <a:rPr lang="en-US" sz="2400" dirty="0"/>
              <a:t>, social organizations,…</a:t>
            </a:r>
          </a:p>
          <a:p>
            <a:pPr marL="0" lvl="1"/>
            <a:endParaRPr lang="en-US" sz="2800" dirty="0"/>
          </a:p>
          <a:p>
            <a:pPr marL="457200" lvl="1" indent="-457200"/>
            <a:r>
              <a:rPr lang="en-US" sz="2800" dirty="0"/>
              <a:t>Social access: whether or not people let you into their lives</a:t>
            </a:r>
          </a:p>
          <a:p>
            <a:pPr marL="687600" lvl="2"/>
            <a:r>
              <a:rPr lang="en-US" sz="2400" dirty="0"/>
              <a:t>You have to build up relations (“rapports”) with people</a:t>
            </a:r>
          </a:p>
          <a:p>
            <a:pPr marL="687600" lvl="2"/>
            <a:r>
              <a:rPr lang="en-US" sz="2400" dirty="0"/>
              <a:t>This can happen gradually or suddenly</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7425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9682" y="281234"/>
            <a:ext cx="9601200" cy="768246"/>
          </a:xfrm>
        </p:spPr>
        <p:txBody>
          <a:bodyPr/>
          <a:lstStyle/>
          <a:p>
            <a:r>
              <a:rPr lang="nl-BE" dirty="0"/>
              <a:t>Building up relations</a:t>
            </a:r>
          </a:p>
        </p:txBody>
      </p:sp>
      <p:sp>
        <p:nvSpPr>
          <p:cNvPr id="3" name="Tijdelijke aanduiding voor inhoud 2"/>
          <p:cNvSpPr>
            <a:spLocks noGrp="1"/>
          </p:cNvSpPr>
          <p:nvPr>
            <p:ph idx="1"/>
          </p:nvPr>
        </p:nvSpPr>
        <p:spPr>
          <a:xfrm>
            <a:off x="869431" y="1474839"/>
            <a:ext cx="10358524" cy="4771613"/>
          </a:xfrm>
        </p:spPr>
        <p:txBody>
          <a:bodyPr>
            <a:normAutofit/>
          </a:bodyPr>
          <a:lstStyle/>
          <a:p>
            <a:r>
              <a:rPr lang="en-US" sz="2200" dirty="0"/>
              <a:t>Positivism: distance</a:t>
            </a:r>
          </a:p>
          <a:p>
            <a:pPr lvl="1"/>
            <a:r>
              <a:rPr lang="en-US" sz="2200" dirty="0"/>
              <a:t>The professional/expert researches the passive subject</a:t>
            </a:r>
          </a:p>
          <a:p>
            <a:pPr lvl="1"/>
            <a:r>
              <a:rPr lang="en-US" sz="2200" dirty="0"/>
              <a:t>Their interactions are clearly bounded in time</a:t>
            </a:r>
          </a:p>
          <a:p>
            <a:pPr lvl="1"/>
            <a:r>
              <a:rPr lang="en-US" sz="2200" dirty="0"/>
              <a:t>And often regulated through contracts, consent forms,…</a:t>
            </a:r>
          </a:p>
          <a:p>
            <a:pPr marL="0" indent="0">
              <a:buNone/>
            </a:pPr>
            <a:endParaRPr lang="en-US" sz="2200" dirty="0"/>
          </a:p>
          <a:p>
            <a:r>
              <a:rPr lang="en-US" sz="2200" dirty="0"/>
              <a:t>Interpretive: proximity</a:t>
            </a:r>
          </a:p>
          <a:p>
            <a:pPr lvl="1"/>
            <a:r>
              <a:rPr lang="en-US" sz="2200" dirty="0"/>
              <a:t>Informants are crucial not only in providing information but in opening doors</a:t>
            </a:r>
          </a:p>
          <a:p>
            <a:pPr lvl="1"/>
            <a:r>
              <a:rPr lang="en-US" sz="2200" dirty="0"/>
              <a:t>Keeping in touch over a longer period of time</a:t>
            </a:r>
          </a:p>
          <a:p>
            <a:pPr lvl="1"/>
            <a:r>
              <a:rPr lang="en-US" sz="2200" dirty="0"/>
              <a:t>Stay in touch with a wider range of actors in the setting you’re going to research, not only the key respondents (e.g. archive, teachers, social workers, policy-makers, party members, neighbors,…)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241656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127" y="587086"/>
            <a:ext cx="9601200" cy="705138"/>
          </a:xfrm>
        </p:spPr>
        <p:txBody>
          <a:bodyPr/>
          <a:lstStyle/>
          <a:p>
            <a:r>
              <a:rPr lang="en-US" dirty="0"/>
              <a:t>So… What is this?</a:t>
            </a:r>
          </a:p>
        </p:txBody>
      </p:sp>
      <p:sp>
        <p:nvSpPr>
          <p:cNvPr id="3" name="Tijdelijke aanduiding voor inhoud 2"/>
          <p:cNvSpPr>
            <a:spLocks noGrp="1"/>
          </p:cNvSpPr>
          <p:nvPr>
            <p:ph idx="1"/>
          </p:nvPr>
        </p:nvSpPr>
        <p:spPr>
          <a:xfrm>
            <a:off x="6049818" y="1567007"/>
            <a:ext cx="5645728" cy="4351338"/>
          </a:xfrm>
        </p:spPr>
        <p:txBody>
          <a:bodyPr>
            <a:normAutofit/>
          </a:bodyPr>
          <a:lstStyle/>
          <a:p>
            <a:r>
              <a:rPr lang="en-US" dirty="0"/>
              <a:t>“Glove “stretchers.”</a:t>
            </a:r>
          </a:p>
          <a:p>
            <a:r>
              <a:rPr lang="en-US" dirty="0"/>
              <a:t>They were used by the British in Victorian times to stretch the fingers of gloves, making it easier to get the glove on.</a:t>
            </a:r>
          </a:p>
          <a:p>
            <a:r>
              <a:rPr lang="en-US" dirty="0"/>
              <a:t>At the time it was fashionable to wear gloves a size smaller than your hand: beauty ideals of small, delicate hands. </a:t>
            </a:r>
          </a:p>
          <a:p>
            <a:endParaRPr lang="en-US"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7</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45" y="1567007"/>
            <a:ext cx="5200073" cy="3900055"/>
          </a:xfrm>
          <a:prstGeom prst="rect">
            <a:avLst/>
          </a:prstGeom>
        </p:spPr>
      </p:pic>
    </p:spTree>
    <p:extLst>
      <p:ext uri="{BB962C8B-B14F-4D97-AF65-F5344CB8AC3E}">
        <p14:creationId xmlns:p14="http://schemas.microsoft.com/office/powerpoint/2010/main" val="16100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08285"/>
          </a:xfrm>
        </p:spPr>
        <p:txBody>
          <a:bodyPr/>
          <a:lstStyle/>
          <a:p>
            <a:r>
              <a:rPr lang="en-US" dirty="0"/>
              <a:t>Glove stretchers</a:t>
            </a:r>
          </a:p>
        </p:txBody>
      </p:sp>
      <p:sp>
        <p:nvSpPr>
          <p:cNvPr id="3" name="Tijdelijke aanduiding voor inhoud 2"/>
          <p:cNvSpPr>
            <a:spLocks noGrp="1"/>
          </p:cNvSpPr>
          <p:nvPr>
            <p:ph idx="1"/>
          </p:nvPr>
        </p:nvSpPr>
        <p:spPr>
          <a:xfrm>
            <a:off x="766618" y="1895185"/>
            <a:ext cx="10448636" cy="4643727"/>
          </a:xfrm>
        </p:spPr>
        <p:txBody>
          <a:bodyPr>
            <a:normAutofit/>
          </a:bodyPr>
          <a:lstStyle/>
          <a:p>
            <a:r>
              <a:rPr lang="en-US" dirty="0"/>
              <a:t>How a word, an object, a ritual, a ceremony or an act is used in particular contexts, reveals </a:t>
            </a:r>
            <a:r>
              <a:rPr lang="en-US" b="1" dirty="0"/>
              <a:t>assumed, unspoken, or taken-for-granted ideas about a range of values, beliefs and/or feelings.</a:t>
            </a:r>
          </a:p>
          <a:p>
            <a:endParaRPr lang="en-US" b="1" dirty="0"/>
          </a:p>
          <a:p>
            <a:r>
              <a:rPr lang="en-US" dirty="0"/>
              <a:t>The glove stretcher: values of modesty, dignity, respectability, beliefs about what constitutes “proper” dress, and what it means to cover your hands with gloves in terms of status, class, femininity and so on. </a:t>
            </a:r>
          </a:p>
          <a:p>
            <a:pPr marL="0"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53973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618" y="501650"/>
            <a:ext cx="9601200" cy="862455"/>
          </a:xfrm>
        </p:spPr>
        <p:txBody>
          <a:bodyPr/>
          <a:lstStyle/>
          <a:p>
            <a:r>
              <a:rPr lang="en-US" dirty="0"/>
              <a:t>Glove stretchers</a:t>
            </a:r>
          </a:p>
        </p:txBody>
      </p:sp>
      <p:sp>
        <p:nvSpPr>
          <p:cNvPr id="3" name="Tijdelijke aanduiding voor inhoud 2"/>
          <p:cNvSpPr>
            <a:spLocks noGrp="1"/>
          </p:cNvSpPr>
          <p:nvPr>
            <p:ph idx="1"/>
          </p:nvPr>
        </p:nvSpPr>
        <p:spPr>
          <a:xfrm>
            <a:off x="871682" y="1712623"/>
            <a:ext cx="10448636" cy="4643727"/>
          </a:xfrm>
        </p:spPr>
        <p:txBody>
          <a:bodyPr>
            <a:normAutofit/>
          </a:bodyPr>
          <a:lstStyle/>
          <a:p>
            <a:r>
              <a:rPr lang="en-US" dirty="0"/>
              <a:t>Understanding what an object is can tell us a lot about the world of which it is a part. </a:t>
            </a:r>
          </a:p>
          <a:p>
            <a:endParaRPr lang="en-US" dirty="0"/>
          </a:p>
          <a:p>
            <a:r>
              <a:rPr lang="en-US" dirty="0"/>
              <a:t>This holds for all kinds of social elements: words, phrases, images, objects, feelings, thoughts, actions,… </a:t>
            </a:r>
          </a:p>
          <a:p>
            <a:pPr marL="0" indent="0">
              <a:buNone/>
            </a:pPr>
            <a:r>
              <a:rPr lang="en-US" dirty="0"/>
              <a:t> </a:t>
            </a:r>
          </a:p>
          <a:p>
            <a:r>
              <a:rPr lang="en-US" dirty="0"/>
              <a:t>In other words: the interpretive approach starts from a strong focus on </a:t>
            </a:r>
            <a:r>
              <a:rPr lang="en-US" b="1" dirty="0"/>
              <a:t>context</a:t>
            </a:r>
            <a:r>
              <a:rPr lang="en-US" dirty="0"/>
              <a:t> and on </a:t>
            </a:r>
            <a:r>
              <a:rPr lang="en-US" b="1" dirty="0"/>
              <a:t>the “native” perspective</a:t>
            </a:r>
            <a:r>
              <a:rPr lang="en-US" dirty="0"/>
              <a:t>: what does it mean to particular people? </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618417668"/>
      </p:ext>
    </p:extLst>
  </p:cSld>
  <p:clrMapOvr>
    <a:masterClrMapping/>
  </p:clrMapOvr>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{BE24456D-8456-9648-A514-524BE03F8B1F}tf10001072</Template>
  <TotalTime>3656</TotalTime>
  <Words>4563</Words>
  <Application>Microsoft Macintosh PowerPoint</Application>
  <PresentationFormat>Widescreen</PresentationFormat>
  <Paragraphs>494</Paragraphs>
  <Slides>63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Calibri</vt:lpstr>
      <vt:lpstr>Franklin Gothic Book</vt:lpstr>
      <vt:lpstr>Crop</vt:lpstr>
      <vt:lpstr>Theory construction</vt:lpstr>
      <vt:lpstr>What is this?</vt:lpstr>
      <vt:lpstr>What is this?</vt:lpstr>
      <vt:lpstr>The positivist perspective</vt:lpstr>
      <vt:lpstr>The interpretive perspective</vt:lpstr>
      <vt:lpstr>The interpretive perspective</vt:lpstr>
      <vt:lpstr>So… What is this?</vt:lpstr>
      <vt:lpstr>Glove stretchers</vt:lpstr>
      <vt:lpstr>Glove stretchers</vt:lpstr>
      <vt:lpstr>Overview</vt:lpstr>
      <vt:lpstr>Overview</vt:lpstr>
      <vt:lpstr>Context</vt:lpstr>
      <vt:lpstr>Context</vt:lpstr>
      <vt:lpstr>What about generalisation? </vt:lpstr>
      <vt:lpstr>Concepts</vt:lpstr>
      <vt:lpstr>Concepts</vt:lpstr>
      <vt:lpstr>Sensitizing concepts</vt:lpstr>
      <vt:lpstr>Sensitizing concepts</vt:lpstr>
      <vt:lpstr>Sensitizing concepts</vt:lpstr>
      <vt:lpstr>Sensitizing concepts</vt:lpstr>
      <vt:lpstr>Overview</vt:lpstr>
      <vt:lpstr>Causality</vt:lpstr>
      <vt:lpstr>Causality: two sources</vt:lpstr>
      <vt:lpstr>Causality</vt:lpstr>
      <vt:lpstr>Overview</vt:lpstr>
      <vt:lpstr>Criteria of good research</vt:lpstr>
      <vt:lpstr>Bias in positivist research</vt:lpstr>
      <vt:lpstr>Bias in Interpretive research</vt:lpstr>
      <vt:lpstr>Bias vs partiality</vt:lpstr>
      <vt:lpstr>Criteria of good research</vt:lpstr>
      <vt:lpstr>Overview</vt:lpstr>
      <vt:lpstr>Where do data come from?</vt:lpstr>
      <vt:lpstr>Where do data come from?</vt:lpstr>
      <vt:lpstr>Who the researcher is, matters</vt:lpstr>
      <vt:lpstr>Who the researcher is, matters</vt:lpstr>
      <vt:lpstr>Who the researcher is, matters</vt:lpstr>
      <vt:lpstr>What about lies, then? </vt:lpstr>
      <vt:lpstr>What about lies, then? </vt:lpstr>
      <vt:lpstr>Overview</vt:lpstr>
      <vt:lpstr>Checking for “trustworthiness”</vt:lpstr>
      <vt:lpstr>1. Reflexivity</vt:lpstr>
      <vt:lpstr>1. Reflexivity</vt:lpstr>
      <vt:lpstr>2. Strategies for data analysis</vt:lpstr>
      <vt:lpstr>3. Member-checking</vt:lpstr>
      <vt:lpstr>Overview</vt:lpstr>
      <vt:lpstr>Evidence</vt:lpstr>
      <vt:lpstr>How to build up evidence for an interpretation</vt:lpstr>
      <vt:lpstr>How to build up evidence for an interpretation</vt:lpstr>
      <vt:lpstr>1. What counts as evidence?</vt:lpstr>
      <vt:lpstr>1. What counts as evidence?</vt:lpstr>
      <vt:lpstr>2. Mapping for exposure</vt:lpstr>
      <vt:lpstr>2. Mapping for exposure</vt:lpstr>
      <vt:lpstr>3. Mapping for intertextuality</vt:lpstr>
      <vt:lpstr>3. Mapping for intertextuality</vt:lpstr>
      <vt:lpstr>4. Fieldnotes</vt:lpstr>
      <vt:lpstr>5. Embodied experiences</vt:lpstr>
      <vt:lpstr>6. Metaphors</vt:lpstr>
      <vt:lpstr>Overview</vt:lpstr>
      <vt:lpstr>Getting going…</vt:lpstr>
      <vt:lpstr>Getting going…</vt:lpstr>
      <vt:lpstr>Where &amp; When?</vt:lpstr>
      <vt:lpstr>Access</vt:lpstr>
      <vt:lpstr>Building up relations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264</cp:revision>
  <dcterms:created xsi:type="dcterms:W3CDTF">2014-09-12T02:17:01Z</dcterms:created>
  <dcterms:modified xsi:type="dcterms:W3CDTF">2019-11-26T12:40:20Z</dcterms:modified>
</cp:coreProperties>
</file>