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8" r:id="rId12"/>
    <p:sldId id="264" r:id="rId13"/>
    <p:sldId id="269" r:id="rId14"/>
    <p:sldId id="274" r:id="rId15"/>
    <p:sldId id="271" r:id="rId16"/>
    <p:sldId id="272" r:id="rId17"/>
    <p:sldId id="273" r:id="rId18"/>
    <p:sldId id="275" r:id="rId19"/>
    <p:sldId id="270" r:id="rId20"/>
    <p:sldId id="277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2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5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4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0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8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86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145AF5-0EB8-40DF-9F4E-E7FFAED0CBFE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EF8109-ACB4-46C2-837D-4A48442392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83CC2-C682-E9C6-9186-ED63B4B3B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Skloňování číslovek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BF9C19-0CF4-2D09-CB59-1EB115971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353" y="4476093"/>
            <a:ext cx="10058400" cy="1143000"/>
          </a:xfrm>
        </p:spPr>
        <p:txBody>
          <a:bodyPr>
            <a:normAutofit/>
          </a:bodyPr>
          <a:lstStyle/>
          <a:p>
            <a:r>
              <a:rPr lang="cs-CZ" sz="2200" dirty="0"/>
              <a:t>Veronika Bondarenková</a:t>
            </a:r>
          </a:p>
        </p:txBody>
      </p:sp>
    </p:spTree>
    <p:extLst>
      <p:ext uri="{BB962C8B-B14F-4D97-AF65-F5344CB8AC3E}">
        <p14:creationId xmlns:p14="http://schemas.microsoft.com/office/powerpoint/2010/main" val="335827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D459CD8-5D88-FB03-5F49-DC274CD58F46}"/>
              </a:ext>
            </a:extLst>
          </p:cNvPr>
          <p:cNvSpPr txBox="1"/>
          <p:nvPr/>
        </p:nvSpPr>
        <p:spPr>
          <a:xfrm>
            <a:off x="780481" y="621689"/>
            <a:ext cx="10631038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Naopak při </a:t>
            </a:r>
            <a:r>
              <a:rPr lang="cs-CZ" sz="2000" b="1" dirty="0"/>
              <a:t>nominativu číslovky – je pád substantiva vždy závislý na číslovce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pokud by se tedy vypustila, musel by se pád substantiva změnit: </a:t>
            </a:r>
          </a:p>
          <a:p>
            <a:pPr lvl="1">
              <a:lnSpc>
                <a:spcPct val="200000"/>
              </a:lnSpc>
              <a:buClr>
                <a:schemeClr val="accent1"/>
              </a:buClr>
            </a:pPr>
            <a:r>
              <a:rPr lang="cs-CZ" sz="2000" dirty="0"/>
              <a:t>		</a:t>
            </a:r>
            <a:r>
              <a:rPr lang="ru-RU" i="1" dirty="0"/>
              <a:t>Пять нед</a:t>
            </a:r>
            <a:r>
              <a:rPr lang="ru-RU" i="1" u="sng" dirty="0"/>
              <a:t>е</a:t>
            </a:r>
            <a:r>
              <a:rPr lang="ru-RU" i="1" dirty="0"/>
              <a:t>ль прошл</a:t>
            </a:r>
            <a:r>
              <a:rPr lang="ru-RU" i="1" u="sng" dirty="0"/>
              <a:t>о</a:t>
            </a:r>
            <a:r>
              <a:rPr lang="ru-RU" i="1" dirty="0"/>
              <a:t> – Нед</a:t>
            </a:r>
            <a:r>
              <a:rPr lang="ru-RU" i="1" u="sng" dirty="0"/>
              <a:t>е</a:t>
            </a:r>
            <a:r>
              <a:rPr lang="ru-RU" i="1" dirty="0"/>
              <a:t>ли прошл</a:t>
            </a:r>
            <a:r>
              <a:rPr lang="ru-RU" i="1" u="sng" dirty="0"/>
              <a:t>и</a:t>
            </a:r>
            <a:r>
              <a:rPr lang="ru-RU" i="1" dirty="0"/>
              <a:t> </a:t>
            </a:r>
            <a:r>
              <a:rPr lang="cs-CZ" dirty="0"/>
              <a:t>(nikoli *</a:t>
            </a:r>
            <a:r>
              <a:rPr lang="ru-RU" i="1" dirty="0"/>
              <a:t>Нед</a:t>
            </a:r>
            <a:r>
              <a:rPr lang="ru-RU" i="1" u="sng" dirty="0"/>
              <a:t>е</a:t>
            </a:r>
            <a:r>
              <a:rPr lang="ru-RU" i="1" dirty="0"/>
              <a:t>ль прошл</a:t>
            </a:r>
            <a:r>
              <a:rPr lang="ru-RU" i="1" u="sng" dirty="0"/>
              <a:t>о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endParaRPr lang="cs-CZ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Číslovky skupiny B jsou indiferentní k číslu </a:t>
            </a:r>
            <a:r>
              <a:rPr lang="cs-CZ" sz="2000" dirty="0"/>
              <a:t>(tj. jejich tvary nejsou ani singulár ani plurál) </a:t>
            </a:r>
            <a:r>
              <a:rPr lang="cs-CZ" sz="2000" b="1" dirty="0"/>
              <a:t>a v převážné většině i k rodu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Rozdíl mezi tvarem pro </a:t>
            </a:r>
            <a:r>
              <a:rPr lang="cs-CZ" sz="2000" b="1" dirty="0"/>
              <a:t>maskulinum a neutrum </a:t>
            </a:r>
            <a:r>
              <a:rPr lang="cs-CZ" sz="2000" dirty="0"/>
              <a:t>X </a:t>
            </a:r>
            <a:r>
              <a:rPr lang="cs-CZ" sz="2000" b="1" dirty="0"/>
              <a:t>femininum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mají jen tvary </a:t>
            </a:r>
            <a:r>
              <a:rPr lang="ru-RU" sz="2000" i="1" dirty="0"/>
              <a:t>два – две, полтор</a:t>
            </a:r>
            <a:r>
              <a:rPr lang="ru-RU" sz="2000" i="1" u="sng" dirty="0"/>
              <a:t>а</a:t>
            </a:r>
            <a:r>
              <a:rPr lang="ru-RU" sz="2000" i="1" dirty="0"/>
              <a:t> – полтор</a:t>
            </a:r>
            <a:r>
              <a:rPr lang="ru-RU" sz="2000" i="1" u="sng" dirty="0"/>
              <a:t>ы</a:t>
            </a:r>
            <a:r>
              <a:rPr lang="ru-RU" sz="2000" i="1" dirty="0"/>
              <a:t> </a:t>
            </a:r>
            <a:r>
              <a:rPr lang="cs-CZ" sz="2000" dirty="0"/>
              <a:t>(obě dvě pouze pro N)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 </a:t>
            </a:r>
            <a:r>
              <a:rPr lang="ru-RU" sz="2000" i="1" u="sng" dirty="0"/>
              <a:t>о</a:t>
            </a:r>
            <a:r>
              <a:rPr lang="ru-RU" sz="2000" i="1" dirty="0"/>
              <a:t>ба – </a:t>
            </a:r>
            <a:r>
              <a:rPr lang="ru-RU" sz="2000" i="1" u="sng" dirty="0"/>
              <a:t>о</a:t>
            </a:r>
            <a:r>
              <a:rPr lang="ru-RU" sz="2000" i="1" dirty="0"/>
              <a:t>бе </a:t>
            </a:r>
            <a:r>
              <a:rPr lang="cs-CZ" sz="2000" dirty="0"/>
              <a:t>(pro všechny pády, viz </a:t>
            </a:r>
            <a:r>
              <a:rPr lang="ru-RU" sz="2000" i="1" dirty="0"/>
              <a:t>об</a:t>
            </a:r>
            <a:r>
              <a:rPr lang="ru-RU" sz="2000" i="1" u="sng" dirty="0"/>
              <a:t>о</a:t>
            </a:r>
            <a:r>
              <a:rPr lang="ru-RU" sz="2000" i="1" dirty="0"/>
              <a:t>их – об</a:t>
            </a:r>
            <a:r>
              <a:rPr lang="ru-RU" sz="2000" i="1" u="sng" dirty="0"/>
              <a:t>е</a:t>
            </a:r>
            <a:r>
              <a:rPr lang="ru-RU" sz="2000" i="1" dirty="0"/>
              <a:t>их </a:t>
            </a:r>
            <a:r>
              <a:rPr lang="cs-CZ" sz="2000" dirty="0"/>
              <a:t>atd.)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=&gt;</a:t>
            </a:r>
            <a:r>
              <a:rPr lang="cs-CZ" sz="2000" dirty="0"/>
              <a:t> z toho plyne, že ve spojeních nominativu číslovek </a:t>
            </a:r>
            <a:r>
              <a:rPr lang="ru-RU" sz="2000" i="1" dirty="0"/>
              <a:t>два, </a:t>
            </a:r>
            <a:r>
              <a:rPr lang="ru-RU" sz="2000" i="1" u="sng" dirty="0"/>
              <a:t>о</a:t>
            </a:r>
            <a:r>
              <a:rPr lang="ru-RU" sz="2000" i="1" dirty="0"/>
              <a:t>ба, полтор</a:t>
            </a:r>
            <a:r>
              <a:rPr lang="ru-RU" sz="2000" i="1" u="sng" dirty="0"/>
              <a:t>а</a:t>
            </a:r>
            <a:r>
              <a:rPr lang="cs-CZ" sz="2000" i="1" dirty="0"/>
              <a:t> </a:t>
            </a:r>
            <a:r>
              <a:rPr lang="cs-CZ" sz="2000" b="1" dirty="0"/>
              <a:t>je substantivum ohledně pádu závislé na číslovce</a:t>
            </a:r>
            <a:r>
              <a:rPr lang="cs-CZ" sz="2000" dirty="0"/>
              <a:t> (číslovka ho řídí), avšak co se týče </a:t>
            </a:r>
            <a:r>
              <a:rPr lang="cs-CZ" sz="2000" b="1" dirty="0"/>
              <a:t>rodu – je číslovka závislá na substantivu </a:t>
            </a:r>
            <a:r>
              <a:rPr lang="cs-CZ" sz="2000" dirty="0"/>
              <a:t>(shoduje se s ním)</a:t>
            </a:r>
          </a:p>
        </p:txBody>
      </p:sp>
    </p:spTree>
    <p:extLst>
      <p:ext uri="{BB962C8B-B14F-4D97-AF65-F5344CB8AC3E}">
        <p14:creationId xmlns:p14="http://schemas.microsoft.com/office/powerpoint/2010/main" val="171786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5550D5A-914A-A550-6CC1-C2143448BE63}"/>
              </a:ext>
            </a:extLst>
          </p:cNvPr>
          <p:cNvSpPr txBox="1"/>
          <p:nvPr/>
        </p:nvSpPr>
        <p:spPr>
          <a:xfrm>
            <a:off x="780480" y="621308"/>
            <a:ext cx="10631038" cy="5615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c) </a:t>
            </a:r>
            <a:r>
              <a:rPr lang="cs-CZ" sz="2200" b="1" u="sng" dirty="0">
                <a:solidFill>
                  <a:schemeClr val="tx1"/>
                </a:solidFill>
              </a:rPr>
              <a:t>číslovky </a:t>
            </a:r>
            <a:r>
              <a:rPr lang="ru-RU" sz="2200" b="1" i="1" u="sng" dirty="0">
                <a:solidFill>
                  <a:schemeClr val="tx1"/>
                </a:solidFill>
              </a:rPr>
              <a:t>тысяча</a:t>
            </a:r>
            <a:r>
              <a:rPr lang="cs-CZ" sz="2200" b="1" u="sng" dirty="0">
                <a:solidFill>
                  <a:schemeClr val="tx1"/>
                </a:solidFill>
              </a:rPr>
              <a:t>, </a:t>
            </a:r>
            <a:r>
              <a:rPr lang="ru-RU" sz="2200" b="1" i="1" u="sng" dirty="0">
                <a:solidFill>
                  <a:schemeClr val="tx1"/>
                </a:solidFill>
              </a:rPr>
              <a:t>миллион, миллиард, биллион </a:t>
            </a:r>
            <a:r>
              <a:rPr lang="cs-CZ" sz="2200" b="1" u="sng" dirty="0">
                <a:solidFill>
                  <a:schemeClr val="tx1"/>
                </a:solidFill>
              </a:rPr>
              <a:t>a vyšší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Slova</a:t>
            </a:r>
            <a:r>
              <a:rPr lang="ru-RU" sz="2000" dirty="0"/>
              <a:t> </a:t>
            </a:r>
            <a:r>
              <a:rPr lang="ru-RU" sz="2000" i="1" dirty="0"/>
              <a:t>милли</a:t>
            </a:r>
            <a:r>
              <a:rPr lang="ru-RU" sz="2000" i="1" u="sng" dirty="0"/>
              <a:t>о</a:t>
            </a:r>
            <a:r>
              <a:rPr lang="ru-RU" sz="2000" i="1" dirty="0"/>
              <a:t>н, милли</a:t>
            </a:r>
            <a:r>
              <a:rPr lang="ru-RU" sz="2000" i="1" u="sng" dirty="0"/>
              <a:t>а</a:t>
            </a:r>
            <a:r>
              <a:rPr lang="ru-RU" sz="2000" i="1" dirty="0"/>
              <a:t>рд </a:t>
            </a:r>
            <a:r>
              <a:rPr lang="cs-CZ" sz="2000" dirty="0"/>
              <a:t>atd. </a:t>
            </a:r>
            <a:r>
              <a:rPr lang="cs-CZ" sz="2000" b="1" dirty="0"/>
              <a:t>ve všech pádech řídí pád substantiva</a:t>
            </a:r>
            <a:r>
              <a:rPr lang="cs-CZ" sz="2000" dirty="0"/>
              <a:t> a tím </a:t>
            </a:r>
            <a:r>
              <a:rPr lang="cs-CZ" sz="2000" b="1" dirty="0"/>
              <a:t>jsou totožná s</a:t>
            </a:r>
          </a:p>
          <a:p>
            <a:pPr>
              <a:buClr>
                <a:schemeClr val="accent1"/>
              </a:buClr>
            </a:pPr>
            <a:r>
              <a:rPr lang="cs-CZ" sz="2000" b="1" dirty="0"/>
              <a:t>	kvantitativními substantivy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Slovo </a:t>
            </a:r>
            <a:r>
              <a:rPr lang="ru-RU" sz="2000" i="1" dirty="0"/>
              <a:t>т</a:t>
            </a:r>
            <a:r>
              <a:rPr lang="ru-RU" sz="2000" i="1" u="sng" dirty="0"/>
              <a:t>ы</a:t>
            </a:r>
            <a:r>
              <a:rPr lang="ru-RU" sz="2000" i="1" dirty="0"/>
              <a:t>сяча</a:t>
            </a:r>
            <a:r>
              <a:rPr lang="cs-CZ" sz="2000" dirty="0"/>
              <a:t> může mít </a:t>
            </a:r>
            <a:r>
              <a:rPr lang="cs-CZ" sz="2000" b="1" dirty="0"/>
              <a:t>v nenominativních pádech spojení obou typů </a:t>
            </a:r>
            <a:r>
              <a:rPr lang="cs-CZ" sz="2000" dirty="0"/>
              <a:t>(</a:t>
            </a:r>
            <a:r>
              <a:rPr lang="cs-CZ" sz="2000" dirty="0" err="1"/>
              <a:t>Mel‘čuk</a:t>
            </a:r>
            <a:r>
              <a:rPr lang="cs-CZ" sz="2000" dirty="0"/>
              <a:t> 1985, 290)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Číslovky </a:t>
            </a:r>
            <a:r>
              <a:rPr lang="ru-RU" sz="2000" i="1" dirty="0"/>
              <a:t>тысяча</a:t>
            </a:r>
            <a:r>
              <a:rPr lang="cs-CZ" sz="2000" i="1" dirty="0"/>
              <a:t>, </a:t>
            </a:r>
            <a:r>
              <a:rPr lang="ru-RU" sz="2000" i="1" dirty="0"/>
              <a:t>миллион</a:t>
            </a:r>
            <a:r>
              <a:rPr lang="cs-CZ" sz="2000" i="1" dirty="0"/>
              <a:t> </a:t>
            </a:r>
            <a:r>
              <a:rPr lang="cs-CZ" sz="2000" dirty="0"/>
              <a:t>atd. </a:t>
            </a:r>
            <a:r>
              <a:rPr lang="cs-CZ" sz="2000" b="1" dirty="0"/>
              <a:t>mají vlastní rod </a:t>
            </a:r>
            <a:r>
              <a:rPr lang="cs-CZ" sz="2000" dirty="0"/>
              <a:t>(</a:t>
            </a:r>
            <a:r>
              <a:rPr lang="ru-RU" sz="2000" i="1" dirty="0"/>
              <a:t>п</a:t>
            </a:r>
            <a:r>
              <a:rPr lang="ru-RU" sz="2000" i="1" u="sng" dirty="0"/>
              <a:t>е</a:t>
            </a:r>
            <a:r>
              <a:rPr lang="ru-RU" sz="2000" i="1" dirty="0"/>
              <a:t>рвая т</a:t>
            </a:r>
            <a:r>
              <a:rPr lang="ru-RU" sz="2000" i="1" u="sng" dirty="0"/>
              <a:t>ы</a:t>
            </a:r>
            <a:r>
              <a:rPr lang="ru-RU" sz="2000" i="1" dirty="0"/>
              <a:t>сяча, посл</a:t>
            </a:r>
            <a:r>
              <a:rPr lang="ru-RU" sz="2000" i="1" u="sng" dirty="0"/>
              <a:t>е</a:t>
            </a:r>
            <a:r>
              <a:rPr lang="ru-RU" sz="2000" i="1" dirty="0"/>
              <a:t>дний милли</a:t>
            </a:r>
            <a:r>
              <a:rPr lang="ru-RU" sz="2000" i="1" u="sng" dirty="0"/>
              <a:t>о</a:t>
            </a:r>
            <a:r>
              <a:rPr lang="ru-RU" sz="2000" i="1" dirty="0"/>
              <a:t>н</a:t>
            </a:r>
            <a:r>
              <a:rPr lang="cs-CZ" sz="2000" dirty="0"/>
              <a:t>), </a:t>
            </a:r>
            <a:br>
              <a:rPr lang="cs-CZ" sz="2000" dirty="0"/>
            </a:br>
            <a:r>
              <a:rPr lang="cs-CZ" sz="2000" b="1" dirty="0"/>
              <a:t>číslo </a:t>
            </a:r>
            <a:r>
              <a:rPr lang="cs-CZ" sz="2000" dirty="0"/>
              <a:t>(</a:t>
            </a:r>
            <a:r>
              <a:rPr lang="ru-RU" sz="2000" i="1" dirty="0"/>
              <a:t>мн</a:t>
            </a:r>
            <a:r>
              <a:rPr lang="ru-RU" sz="2000" i="1" u="sng" dirty="0"/>
              <a:t>о</a:t>
            </a:r>
            <a:r>
              <a:rPr lang="ru-RU" sz="2000" i="1" dirty="0"/>
              <a:t>гие т</a:t>
            </a:r>
            <a:r>
              <a:rPr lang="ru-RU" sz="2000" i="1" u="sng" dirty="0"/>
              <a:t>ы</a:t>
            </a:r>
            <a:r>
              <a:rPr lang="ru-RU" sz="2000" i="1" dirty="0"/>
              <a:t>сячи, милли</a:t>
            </a:r>
            <a:r>
              <a:rPr lang="ru-RU" sz="2000" i="1" u="sng" dirty="0"/>
              <a:t>о</a:t>
            </a:r>
            <a:r>
              <a:rPr lang="ru-RU" sz="2000" i="1" dirty="0"/>
              <a:t>ны</a:t>
            </a:r>
            <a:r>
              <a:rPr lang="cs-CZ" sz="2000" dirty="0"/>
              <a:t>) </a:t>
            </a:r>
            <a:r>
              <a:rPr lang="cs-CZ" sz="2000" b="1" dirty="0"/>
              <a:t>a jejich A se v žádném čísle neshoduje s G -&gt;</a:t>
            </a:r>
            <a:r>
              <a:rPr lang="cs-CZ" sz="2000" dirty="0"/>
              <a:t> to znamená, že </a:t>
            </a:r>
            <a:r>
              <a:rPr lang="cs-CZ" sz="2000" b="1" u="sng" dirty="0"/>
              <a:t>se chovají jako neživotná substantiva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A1EDE4-0BE8-79BC-E926-38262F35B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3" t="32459" r="63594" b="53915"/>
          <a:stretch/>
        </p:blipFill>
        <p:spPr>
          <a:xfrm>
            <a:off x="1570692" y="1888700"/>
            <a:ext cx="3498827" cy="12429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1E4042-3D12-602B-7E83-3E5B05AE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45050" r="55828" b="46667"/>
          <a:stretch/>
        </p:blipFill>
        <p:spPr>
          <a:xfrm>
            <a:off x="4999566" y="2236001"/>
            <a:ext cx="6025479" cy="7688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AEBC66-F92B-BB8F-4925-3AEE1475A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" t="58689" r="74476" b="35191"/>
          <a:stretch/>
        </p:blipFill>
        <p:spPr>
          <a:xfrm>
            <a:off x="4450829" y="4049878"/>
            <a:ext cx="3290341" cy="5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41251-8499-3E3E-201D-3EB39913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3" y="327547"/>
            <a:ext cx="10755573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u="sng" spc="0" dirty="0"/>
              <a:t>Shrnutí</a:t>
            </a:r>
            <a:r>
              <a:rPr lang="cs-CZ" sz="4000" spc="0" dirty="0"/>
              <a:t> </a:t>
            </a:r>
            <a:br>
              <a:rPr lang="cs-CZ" sz="4000" spc="0" dirty="0"/>
            </a:br>
            <a:r>
              <a:rPr lang="cs-CZ" sz="4000" spc="0" dirty="0"/>
              <a:t>– paradigmatické tvary číslovek (rod a číslo)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CC25C-D9BB-1E9C-E0AB-02EED913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32" y="1900325"/>
            <a:ext cx="10611134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Z předchozích definic tří skupin základních číslovek vyplývá že: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200" b="1" dirty="0">
                <a:solidFill>
                  <a:schemeClr val="tx1"/>
                </a:solidFill>
              </a:rPr>
              <a:t>     a) </a:t>
            </a:r>
            <a:r>
              <a:rPr lang="cs-CZ" sz="2200" dirty="0">
                <a:solidFill>
                  <a:schemeClr val="tx1"/>
                </a:solidFill>
              </a:rPr>
              <a:t>číslovka </a:t>
            </a:r>
            <a:r>
              <a:rPr lang="ru-RU" sz="2200" i="1" dirty="0">
                <a:solidFill>
                  <a:schemeClr val="tx1"/>
                </a:solidFill>
              </a:rPr>
              <a:t>од</a:t>
            </a:r>
            <a:r>
              <a:rPr lang="ru-RU" sz="2200" i="1" u="sng" dirty="0">
                <a:solidFill>
                  <a:schemeClr val="tx1"/>
                </a:solidFill>
              </a:rPr>
              <a:t>и</a:t>
            </a:r>
            <a:r>
              <a:rPr lang="ru-RU" sz="2200" i="1" dirty="0">
                <a:solidFill>
                  <a:schemeClr val="tx1"/>
                </a:solidFill>
              </a:rPr>
              <a:t>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cs-CZ" sz="2200" b="1" dirty="0">
                <a:solidFill>
                  <a:schemeClr val="tx1"/>
                </a:solidFill>
              </a:rPr>
              <a:t>má paradigma jako adjektiva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200" dirty="0">
                <a:solidFill>
                  <a:schemeClr val="tx1"/>
                </a:solidFill>
              </a:rPr>
              <a:t>    </a:t>
            </a:r>
            <a:r>
              <a:rPr lang="cs-CZ" sz="2200" b="1" dirty="0">
                <a:solidFill>
                  <a:schemeClr val="tx1"/>
                </a:solidFill>
              </a:rPr>
              <a:t> b) </a:t>
            </a:r>
            <a:r>
              <a:rPr lang="cs-CZ" sz="2200" dirty="0">
                <a:solidFill>
                  <a:schemeClr val="tx1"/>
                </a:solidFill>
              </a:rPr>
              <a:t>číslovky od </a:t>
            </a:r>
            <a:r>
              <a:rPr lang="ru-RU" sz="2200" i="1" dirty="0">
                <a:solidFill>
                  <a:schemeClr val="tx1"/>
                </a:solidFill>
              </a:rPr>
              <a:t>два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po </a:t>
            </a:r>
            <a:r>
              <a:rPr lang="ru-RU" sz="2200" i="1" dirty="0">
                <a:solidFill>
                  <a:schemeClr val="tx1"/>
                </a:solidFill>
              </a:rPr>
              <a:t>девятьс</a:t>
            </a:r>
            <a:r>
              <a:rPr lang="ru-RU" sz="2200" i="1" u="sng" dirty="0">
                <a:solidFill>
                  <a:schemeClr val="tx1"/>
                </a:solidFill>
              </a:rPr>
              <a:t>о</a:t>
            </a:r>
            <a:r>
              <a:rPr lang="ru-RU" sz="2200" i="1" dirty="0">
                <a:solidFill>
                  <a:schemeClr val="tx1"/>
                </a:solidFill>
              </a:rPr>
              <a:t>т </a:t>
            </a:r>
            <a:r>
              <a:rPr lang="cs-CZ" sz="2200" b="1" dirty="0">
                <a:solidFill>
                  <a:schemeClr val="tx1"/>
                </a:solidFill>
              </a:rPr>
              <a:t>mají paradigma složené ze 6 pádů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z nich však </a:t>
            </a:r>
            <a:r>
              <a:rPr lang="ru-RU" sz="2200" i="1" dirty="0">
                <a:solidFill>
                  <a:schemeClr val="tx1"/>
                </a:solidFill>
              </a:rPr>
              <a:t>два</a:t>
            </a:r>
            <a:r>
              <a:rPr lang="ru-RU" sz="2200" dirty="0">
                <a:solidFill>
                  <a:schemeClr val="tx1"/>
                </a:solidFill>
              </a:rPr>
              <a:t> а </a:t>
            </a:r>
            <a:r>
              <a:rPr lang="ru-RU" sz="2200" i="1" dirty="0">
                <a:solidFill>
                  <a:schemeClr val="tx1"/>
                </a:solidFill>
              </a:rPr>
              <a:t>полтор</a:t>
            </a:r>
            <a:r>
              <a:rPr lang="ru-RU" sz="2200" i="1" u="sng" dirty="0">
                <a:solidFill>
                  <a:schemeClr val="tx1"/>
                </a:solidFill>
              </a:rPr>
              <a:t>а</a:t>
            </a:r>
            <a:r>
              <a:rPr lang="cs-CZ" sz="2200" dirty="0">
                <a:solidFill>
                  <a:schemeClr val="tx1"/>
                </a:solidFill>
              </a:rPr>
              <a:t> mají v nominativu 2 rody (ženský a neženský), tedy </a:t>
            </a:r>
            <a:r>
              <a:rPr lang="cs-CZ" sz="2200" b="1" dirty="0">
                <a:solidFill>
                  <a:schemeClr val="tx1"/>
                </a:solidFill>
              </a:rPr>
              <a:t>dohromady </a:t>
            </a:r>
            <a:br>
              <a:rPr lang="cs-CZ" sz="2200" b="1" dirty="0">
                <a:solidFill>
                  <a:schemeClr val="tx1"/>
                </a:solidFill>
              </a:rPr>
            </a:br>
            <a:r>
              <a:rPr lang="cs-CZ" sz="2200" b="1" dirty="0">
                <a:solidFill>
                  <a:schemeClr val="tx1"/>
                </a:solidFill>
              </a:rPr>
              <a:t>po 7 tvarech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a číslovka </a:t>
            </a:r>
            <a:r>
              <a:rPr lang="ru-RU" sz="2200" i="1" u="sng" dirty="0">
                <a:solidFill>
                  <a:schemeClr val="tx1"/>
                </a:solidFill>
              </a:rPr>
              <a:t>о</a:t>
            </a:r>
            <a:r>
              <a:rPr lang="ru-RU" sz="2200" i="1" dirty="0">
                <a:solidFill>
                  <a:schemeClr val="tx1"/>
                </a:solidFill>
              </a:rPr>
              <a:t>ба</a:t>
            </a:r>
            <a:r>
              <a:rPr lang="cs-CZ" sz="2200" dirty="0">
                <a:solidFill>
                  <a:schemeClr val="tx1"/>
                </a:solidFill>
              </a:rPr>
              <a:t> má paradigma dvou rodů pro všechny pády, </a:t>
            </a:r>
            <a:r>
              <a:rPr lang="cs-CZ" sz="2200" b="1" dirty="0">
                <a:solidFill>
                  <a:schemeClr val="tx1"/>
                </a:solidFill>
              </a:rPr>
              <a:t>dohromady tedy 12 tvarů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200" b="1" dirty="0">
                <a:solidFill>
                  <a:schemeClr val="tx1"/>
                </a:solidFill>
              </a:rPr>
              <a:t>     c)</a:t>
            </a:r>
            <a:r>
              <a:rPr lang="cs-CZ" sz="2200" dirty="0">
                <a:solidFill>
                  <a:schemeClr val="tx1"/>
                </a:solidFill>
              </a:rPr>
              <a:t> číslovky </a:t>
            </a:r>
            <a:r>
              <a:rPr lang="ru-RU" sz="2200" i="1" dirty="0">
                <a:solidFill>
                  <a:schemeClr val="tx1"/>
                </a:solidFill>
              </a:rPr>
              <a:t>т</a:t>
            </a:r>
            <a:r>
              <a:rPr lang="ru-RU" sz="2200" i="1" u="sng" dirty="0">
                <a:solidFill>
                  <a:schemeClr val="tx1"/>
                </a:solidFill>
              </a:rPr>
              <a:t>ы</a:t>
            </a:r>
            <a:r>
              <a:rPr lang="ru-RU" sz="2200" i="1" dirty="0">
                <a:solidFill>
                  <a:schemeClr val="tx1"/>
                </a:solidFill>
              </a:rPr>
              <a:t>сяча</a:t>
            </a:r>
            <a:r>
              <a:rPr lang="cs-CZ" sz="2200" dirty="0">
                <a:solidFill>
                  <a:schemeClr val="tx1"/>
                </a:solidFill>
              </a:rPr>
              <a:t>, </a:t>
            </a:r>
            <a:r>
              <a:rPr lang="ru-RU" sz="2200" i="1" dirty="0">
                <a:solidFill>
                  <a:schemeClr val="tx1"/>
                </a:solidFill>
              </a:rPr>
              <a:t>милли</a:t>
            </a:r>
            <a:r>
              <a:rPr lang="ru-RU" sz="2200" i="1" u="sng" dirty="0">
                <a:solidFill>
                  <a:schemeClr val="tx1"/>
                </a:solidFill>
              </a:rPr>
              <a:t>о</a:t>
            </a:r>
            <a:r>
              <a:rPr lang="ru-RU" sz="2200" i="1" dirty="0">
                <a:solidFill>
                  <a:schemeClr val="tx1"/>
                </a:solidFill>
              </a:rPr>
              <a:t>н, милли</a:t>
            </a:r>
            <a:r>
              <a:rPr lang="ru-RU" sz="2200" i="1" u="sng" dirty="0">
                <a:solidFill>
                  <a:schemeClr val="tx1"/>
                </a:solidFill>
              </a:rPr>
              <a:t>а</a:t>
            </a:r>
            <a:r>
              <a:rPr lang="ru-RU" sz="2200" i="1" dirty="0">
                <a:solidFill>
                  <a:schemeClr val="tx1"/>
                </a:solidFill>
              </a:rPr>
              <a:t>рд</a:t>
            </a:r>
            <a:r>
              <a:rPr lang="cs-CZ" sz="2200" i="1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atd. </a:t>
            </a:r>
            <a:r>
              <a:rPr lang="cs-CZ" sz="2200" b="1" dirty="0">
                <a:solidFill>
                  <a:schemeClr val="tx1"/>
                </a:solidFill>
              </a:rPr>
              <a:t>mají paradigma 6 pádů pro obě čísla</a:t>
            </a:r>
            <a:r>
              <a:rPr lang="cs-CZ" sz="2200" dirty="0">
                <a:solidFill>
                  <a:schemeClr val="tx1"/>
                </a:solidFill>
              </a:rPr>
              <a:t>, tj. jako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         substantiva, </a:t>
            </a:r>
            <a:r>
              <a:rPr lang="cs-CZ" sz="2200" b="1" dirty="0">
                <a:solidFill>
                  <a:schemeClr val="tx1"/>
                </a:solidFill>
              </a:rPr>
              <a:t>dohromady 12 tvarů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44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1A3DE-8769-89D8-7BD9-D1FCCE82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Flexe základních číslovek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56CF5-78DF-44D3-CFF8-E1C0D84B7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 hlediska flexe se dělí základní číslovky na tyto skupiny:</a:t>
            </a:r>
          </a:p>
          <a:p>
            <a:pPr marL="292608" lvl="1" indent="0">
              <a:lnSpc>
                <a:spcPct val="150000"/>
              </a:lnSpc>
              <a:buNone/>
            </a:pPr>
            <a:r>
              <a:rPr lang="cs-CZ" sz="2000" b="1" dirty="0"/>
              <a:t>1) </a:t>
            </a:r>
            <a:r>
              <a:rPr lang="ru-RU" sz="2000" i="1" dirty="0"/>
              <a:t>один</a:t>
            </a:r>
            <a:r>
              <a:rPr lang="ru-RU" sz="2000" dirty="0"/>
              <a:t> </a:t>
            </a:r>
            <a:r>
              <a:rPr lang="cs-CZ" sz="2000" dirty="0"/>
              <a:t>(s adjektivně-pronominální flexí)</a:t>
            </a:r>
          </a:p>
          <a:p>
            <a:pPr marL="292608" lvl="1" indent="0">
              <a:buNone/>
            </a:pPr>
            <a:r>
              <a:rPr lang="cs-CZ" sz="2000" b="1" dirty="0"/>
              <a:t>2) </a:t>
            </a:r>
            <a:r>
              <a:rPr lang="ru-RU" sz="2000" i="1" dirty="0"/>
              <a:t>два</a:t>
            </a:r>
          </a:p>
          <a:p>
            <a:pPr marL="292608" lvl="1" indent="0">
              <a:buNone/>
            </a:pPr>
            <a:r>
              <a:rPr lang="cs-CZ" sz="2000" b="1" dirty="0"/>
              <a:t>3) </a:t>
            </a:r>
            <a:r>
              <a:rPr lang="ru-RU" sz="2000" i="1" dirty="0"/>
              <a:t>оба</a:t>
            </a:r>
          </a:p>
          <a:p>
            <a:pPr marL="292608" lvl="1" indent="0">
              <a:buNone/>
            </a:pPr>
            <a:r>
              <a:rPr lang="cs-CZ" sz="2000" b="1" dirty="0"/>
              <a:t>4) </a:t>
            </a:r>
            <a:r>
              <a:rPr lang="ru-RU" sz="2000" i="1" dirty="0"/>
              <a:t>три, четыре</a:t>
            </a:r>
          </a:p>
          <a:p>
            <a:pPr marL="292608" lvl="1" indent="0">
              <a:buNone/>
            </a:pPr>
            <a:r>
              <a:rPr lang="ru-RU" sz="2000" b="1" dirty="0"/>
              <a:t>5</a:t>
            </a:r>
            <a:r>
              <a:rPr lang="cs-CZ" sz="2000" b="1" dirty="0"/>
              <a:t>) </a:t>
            </a:r>
            <a:r>
              <a:rPr lang="cs-CZ" sz="2000" dirty="0"/>
              <a:t>číslovky 5 – 20, 30, s trochu odlišnou skupinou 50 – 80</a:t>
            </a:r>
          </a:p>
          <a:p>
            <a:pPr marL="292608" lvl="1" indent="0">
              <a:buNone/>
            </a:pPr>
            <a:r>
              <a:rPr lang="cs-CZ" sz="2000" b="1" dirty="0"/>
              <a:t>6) </a:t>
            </a:r>
            <a:r>
              <a:rPr lang="ru-RU" sz="2000" i="1" dirty="0"/>
              <a:t>сорок, девяносто, сто</a:t>
            </a:r>
          </a:p>
          <a:p>
            <a:pPr marL="292608" lvl="1" indent="0">
              <a:buNone/>
            </a:pPr>
            <a:r>
              <a:rPr lang="ru-RU" sz="2000" b="1" dirty="0"/>
              <a:t>7</a:t>
            </a:r>
            <a:r>
              <a:rPr lang="cs-CZ" sz="2000" b="1" dirty="0"/>
              <a:t>)</a:t>
            </a:r>
            <a:r>
              <a:rPr lang="ru-RU" sz="2000" b="1" dirty="0"/>
              <a:t> </a:t>
            </a:r>
            <a:r>
              <a:rPr lang="ru-RU" sz="2000" i="1" dirty="0"/>
              <a:t>полтора</a:t>
            </a:r>
            <a:endParaRPr lang="cs-CZ" sz="2000" i="1" dirty="0"/>
          </a:p>
          <a:p>
            <a:pPr marL="292608" lvl="1" indent="0">
              <a:buNone/>
            </a:pPr>
            <a:r>
              <a:rPr lang="cs-CZ" sz="2000" b="1" dirty="0"/>
              <a:t>8) </a:t>
            </a:r>
            <a:r>
              <a:rPr lang="cs-CZ" sz="2000" dirty="0"/>
              <a:t>číslovky 200 – 900, s trochu odlišnými </a:t>
            </a:r>
            <a:r>
              <a:rPr lang="ru-RU" sz="2000" i="1" dirty="0"/>
              <a:t>двести, триста, четыреста</a:t>
            </a:r>
          </a:p>
          <a:p>
            <a:pPr marL="292608" lvl="1" indent="0">
              <a:buNone/>
            </a:pPr>
            <a:r>
              <a:rPr lang="ru-RU" sz="2000" b="1" dirty="0"/>
              <a:t>9</a:t>
            </a:r>
            <a:r>
              <a:rPr lang="cs-CZ" sz="2000" b="1" dirty="0"/>
              <a:t>) </a:t>
            </a:r>
            <a:r>
              <a:rPr lang="cs-CZ" sz="2000" dirty="0"/>
              <a:t>číslovky od 1000 a vyšší (se substantivní flexí)</a:t>
            </a:r>
          </a:p>
        </p:txBody>
      </p:sp>
    </p:spTree>
    <p:extLst>
      <p:ext uri="{BB962C8B-B14F-4D97-AF65-F5344CB8AC3E}">
        <p14:creationId xmlns:p14="http://schemas.microsoft.com/office/powerpoint/2010/main" val="273612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C06893-E7B1-8796-20D5-F72821F6693C}"/>
              </a:ext>
            </a:extLst>
          </p:cNvPr>
          <p:cNvSpPr txBox="1"/>
          <p:nvPr/>
        </p:nvSpPr>
        <p:spPr>
          <a:xfrm>
            <a:off x="780481" y="826025"/>
            <a:ext cx="1084741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1) </a:t>
            </a:r>
            <a:r>
              <a:rPr lang="ru-RU" sz="2200" b="1" i="1" u="sng" dirty="0"/>
              <a:t>один</a:t>
            </a:r>
            <a:endParaRPr lang="cs-CZ" sz="2200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Mezi zájmeny patřícími k adjektivně-pronominálnímu skloňování mají některá odlišný vokalismus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jednotlivých koncovek, takže v rámci typu s jednoslabičným koncovkami tvoří zvláštní případy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Nelze zde mluvit o vzorech ani o typech, protože (</a:t>
            </a:r>
            <a:r>
              <a:rPr lang="cs-CZ" sz="2000" b="1" dirty="0"/>
              <a:t>kromě stejného skloňování slov</a:t>
            </a:r>
            <a:r>
              <a:rPr lang="cs-CZ" sz="2000" b="1" i="1" dirty="0"/>
              <a:t> </a:t>
            </a:r>
            <a:r>
              <a:rPr lang="ru-RU" sz="2000" i="1" dirty="0"/>
              <a:t>сам, один </a:t>
            </a:r>
            <a:r>
              <a:rPr lang="cs-CZ" sz="2000" dirty="0"/>
              <a:t>a</a:t>
            </a:r>
          </a:p>
          <a:p>
            <a:pPr>
              <a:buClr>
                <a:schemeClr val="accent1"/>
              </a:buClr>
            </a:pPr>
            <a:r>
              <a:rPr lang="cs-CZ" sz="2000" i="1" dirty="0"/>
              <a:t>	</a:t>
            </a:r>
            <a:r>
              <a:rPr lang="ru-RU" sz="2000" i="1" dirty="0"/>
              <a:t>этот</a:t>
            </a:r>
            <a:r>
              <a:rPr lang="cs-CZ" sz="2000" dirty="0"/>
              <a:t>) </a:t>
            </a:r>
            <a:r>
              <a:rPr lang="cs-CZ" sz="2000" b="1" dirty="0"/>
              <a:t>jde o individuální případy</a:t>
            </a:r>
            <a:r>
              <a:rPr lang="cs-CZ" sz="2000" b="1" i="1" u="sng" dirty="0"/>
              <a:t> </a:t>
            </a:r>
          </a:p>
          <a:p>
            <a:pPr>
              <a:buClr>
                <a:schemeClr val="accent1"/>
              </a:buClr>
            </a:pPr>
            <a:endParaRPr lang="cs-CZ" sz="2200" b="1" i="1" u="sng" dirty="0"/>
          </a:p>
          <a:p>
            <a:pPr>
              <a:buClr>
                <a:schemeClr val="accent1"/>
              </a:buClr>
            </a:pPr>
            <a:endParaRPr lang="cs-CZ" sz="2200" b="1" i="1" u="sng" dirty="0"/>
          </a:p>
          <a:p>
            <a:pPr>
              <a:buClr>
                <a:schemeClr val="accent1"/>
              </a:buClr>
            </a:pPr>
            <a:r>
              <a:rPr lang="cs-CZ" sz="2200" b="1" dirty="0"/>
              <a:t>2) </a:t>
            </a:r>
            <a:r>
              <a:rPr lang="ru-RU" sz="2200" b="1" i="1" u="sng" dirty="0"/>
              <a:t>два</a:t>
            </a:r>
            <a:endParaRPr lang="cs-CZ" sz="2200" b="1" i="1" u="sng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F66859-C3A0-7CA9-32CC-A26399C73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31" t="41530" r="5419" b="39235"/>
          <a:stretch/>
        </p:blipFill>
        <p:spPr>
          <a:xfrm>
            <a:off x="2249492" y="3429000"/>
            <a:ext cx="7693015" cy="23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3ADC306-2A31-A7F9-50A3-3EFD69C64F26}"/>
              </a:ext>
            </a:extLst>
          </p:cNvPr>
          <p:cNvSpPr txBox="1"/>
          <p:nvPr/>
        </p:nvSpPr>
        <p:spPr>
          <a:xfrm>
            <a:off x="780481" y="683618"/>
            <a:ext cx="10847412" cy="330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3</a:t>
            </a:r>
            <a:r>
              <a:rPr lang="cs-CZ" sz="2200" b="1" i="1" dirty="0"/>
              <a:t>) </a:t>
            </a:r>
            <a:r>
              <a:rPr lang="ru-RU" sz="2200" b="1" i="1" u="sng" dirty="0"/>
              <a:t>оба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</a:t>
            </a:r>
            <a:r>
              <a:rPr lang="ru-RU" sz="2000" i="1" u="sng" dirty="0"/>
              <a:t>о</a:t>
            </a:r>
            <a:r>
              <a:rPr lang="ru-RU" sz="2000" i="1" dirty="0"/>
              <a:t>ба, </a:t>
            </a:r>
            <a:r>
              <a:rPr lang="ru-RU" sz="2000" i="1" u="sng" dirty="0"/>
              <a:t>о</a:t>
            </a:r>
            <a:r>
              <a:rPr lang="ru-RU" sz="2000" i="1" dirty="0"/>
              <a:t>бе</a:t>
            </a:r>
            <a:r>
              <a:rPr lang="cs-CZ" sz="2000" i="1" dirty="0"/>
              <a:t> </a:t>
            </a:r>
            <a:r>
              <a:rPr lang="cs-CZ" sz="2000" b="1" dirty="0"/>
              <a:t>stojí proti sobě nominativ a nenominativní pády</a:t>
            </a:r>
            <a:r>
              <a:rPr lang="cs-CZ" sz="2000" dirty="0"/>
              <a:t>, jako u všech základních číslovek typu B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N jsou specifické číslovkové koncovky, v nenominativních pádech nacházíme koncovky 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adjektivně-pronominálního typu.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Kmen je v nominativu /ob-/, v nenominativních pádech přibírá rozšíření /ob-oj-/ , /ob-ej-/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Rozdíl rodu </a:t>
            </a:r>
            <a:r>
              <a:rPr lang="cs-CZ" sz="2000" dirty="0"/>
              <a:t>je v N vyjádřen koncovkami /-a/ - /-e/ (identifikované podle </a:t>
            </a:r>
            <a:r>
              <a:rPr lang="ru-RU" sz="2000" i="1" dirty="0"/>
              <a:t>два, две</a:t>
            </a:r>
            <a:r>
              <a:rPr lang="cs-CZ" sz="2000" dirty="0"/>
              <a:t>), v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nenominativních pádech při totožných koncovkách rozdílem kmenů /ob-oj-/ - /ob-ej-/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13F197-BB59-EBD2-67F8-88CF1900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3" t="36175" r="5473" b="44262"/>
          <a:stretch/>
        </p:blipFill>
        <p:spPr>
          <a:xfrm>
            <a:off x="5678631" y="3816900"/>
            <a:ext cx="6043635" cy="18587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EACCCF-ADE7-0827-4C28-6DC977322030}"/>
              </a:ext>
            </a:extLst>
          </p:cNvPr>
          <p:cNvSpPr txBox="1"/>
          <p:nvPr/>
        </p:nvSpPr>
        <p:spPr>
          <a:xfrm>
            <a:off x="0" y="3749275"/>
            <a:ext cx="577300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-&gt; tím, že </a:t>
            </a:r>
            <a:r>
              <a:rPr lang="cs-CZ" sz="1800" u="sng" dirty="0"/>
              <a:t>signalizuje rod při shodě s plurálem</a:t>
            </a:r>
            <a:r>
              <a:rPr lang="cs-CZ" sz="1800" dirty="0"/>
              <a:t>, </a:t>
            </a:r>
            <a:r>
              <a:rPr lang="cs-CZ" dirty="0"/>
              <a:t>a tím, že </a:t>
            </a:r>
            <a:r>
              <a:rPr lang="cs-CZ" u="sng" dirty="0"/>
              <a:t>vyjadřuje rozdíly gramatického rodu různými podobami kmene </a:t>
            </a:r>
            <a:r>
              <a:rPr lang="cs-CZ" b="1" dirty="0"/>
              <a:t>=&gt; je slovo </a:t>
            </a:r>
            <a:r>
              <a:rPr lang="ru-RU" b="1" i="1" dirty="0"/>
              <a:t>оба</a:t>
            </a:r>
            <a:r>
              <a:rPr lang="cs-CZ" b="1" i="1" dirty="0"/>
              <a:t> </a:t>
            </a:r>
            <a:r>
              <a:rPr lang="cs-CZ" b="1" dirty="0"/>
              <a:t>naprosto ojedinělým a izolovaným případem v celé ruské flexi</a:t>
            </a:r>
          </a:p>
        </p:txBody>
      </p:sp>
    </p:spTree>
    <p:extLst>
      <p:ext uri="{BB962C8B-B14F-4D97-AF65-F5344CB8AC3E}">
        <p14:creationId xmlns:p14="http://schemas.microsoft.com/office/powerpoint/2010/main" val="190882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94E810-23E0-B075-0D76-AEA4110FEE06}"/>
              </a:ext>
            </a:extLst>
          </p:cNvPr>
          <p:cNvSpPr txBox="1"/>
          <p:nvPr/>
        </p:nvSpPr>
        <p:spPr>
          <a:xfrm>
            <a:off x="644998" y="607661"/>
            <a:ext cx="10902003" cy="521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4) </a:t>
            </a:r>
            <a:r>
              <a:rPr lang="ru-RU" sz="2200" b="1" i="1" u="sng" dirty="0"/>
              <a:t>три, четыре</a:t>
            </a:r>
            <a:endParaRPr lang="cs-CZ" sz="2200" b="1" i="1" u="sng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endParaRPr lang="cs-CZ" sz="2200" b="1" i="1" dirty="0"/>
          </a:p>
          <a:p>
            <a:pPr>
              <a:buClr>
                <a:schemeClr val="accent1"/>
              </a:buClr>
            </a:pPr>
            <a:r>
              <a:rPr lang="cs-CZ" sz="2200" b="1" dirty="0"/>
              <a:t>5) </a:t>
            </a:r>
            <a:r>
              <a:rPr lang="cs-CZ" sz="2200" b="1" u="sng" dirty="0"/>
              <a:t>Typ </a:t>
            </a:r>
            <a:r>
              <a:rPr lang="ru-RU" sz="2200" b="1" i="1" u="sng" dirty="0"/>
              <a:t>пять</a:t>
            </a:r>
            <a:r>
              <a:rPr lang="cs-CZ" sz="2200" b="1" i="1" u="sng" dirty="0"/>
              <a:t> </a:t>
            </a:r>
            <a:r>
              <a:rPr lang="cs-CZ" sz="2200" b="1" dirty="0"/>
              <a:t>(číslovky 5 – 20, 30, s trochu odlišnou skupinou 50 – 80)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Stejnou flexi, shodnou se singulárem 3. deklinace substantiv, mají číslovky 5 – 20, 30 a rovněž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číslovky </a:t>
            </a:r>
            <a:r>
              <a:rPr lang="ru-RU" sz="2000" i="1" dirty="0"/>
              <a:t>пятьдесят, шестьдесят, семьдесят, восемьдесят </a:t>
            </a:r>
            <a:r>
              <a:rPr lang="cs-CZ" sz="2000" dirty="0"/>
              <a:t>– </a:t>
            </a:r>
            <a:r>
              <a:rPr lang="cs-CZ" sz="2000" b="1" dirty="0"/>
              <a:t>dohromady 21 slov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Slova 5 – 30 mají normální flexi </a:t>
            </a:r>
            <a:r>
              <a:rPr lang="cs-CZ" sz="2000" dirty="0"/>
              <a:t>(kmen + koncovka, tzv. vnější flexe)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</a:t>
            </a:r>
            <a:r>
              <a:rPr lang="cs-CZ" sz="2000" b="1" dirty="0"/>
              <a:t> slovech 50 – 80 jsou dva kmeny a dvě (totožné) koncovky </a:t>
            </a:r>
            <a:r>
              <a:rPr lang="cs-CZ" sz="2000" dirty="0"/>
              <a:t>-&gt; vzniká i vnitřní flexe</a:t>
            </a:r>
          </a:p>
          <a:p>
            <a:pPr lvl="1">
              <a:buClr>
                <a:schemeClr val="accent1"/>
              </a:buClr>
            </a:pPr>
            <a:r>
              <a:rPr lang="cs-CZ" sz="2000" dirty="0"/>
              <a:t>	(</a:t>
            </a:r>
            <a:r>
              <a:rPr lang="ru-RU" sz="2000" i="1" dirty="0"/>
              <a:t>пятьдесят</a:t>
            </a:r>
            <a:r>
              <a:rPr lang="cs-CZ" sz="2000" i="1" dirty="0"/>
              <a:t> – </a:t>
            </a:r>
            <a:r>
              <a:rPr lang="ru-RU" sz="2000" i="1" dirty="0"/>
              <a:t>пятидесяти</a:t>
            </a:r>
            <a:r>
              <a:rPr lang="cs-CZ" sz="2000" i="1" dirty="0"/>
              <a:t>)</a:t>
            </a: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Kromě toho kmen číslovek 50 – 80 v N končí tvrdou, v ostatních pádech měkkou souhláskou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264F7D-D2E3-A93A-0C70-7E117A9A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" t="44044" r="56239" b="36393"/>
          <a:stretch/>
        </p:blipFill>
        <p:spPr>
          <a:xfrm>
            <a:off x="3117953" y="915934"/>
            <a:ext cx="5956093" cy="18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3414C98-3B7E-0469-E11A-FCF4316D47E8}"/>
              </a:ext>
            </a:extLst>
          </p:cNvPr>
          <p:cNvSpPr txBox="1"/>
          <p:nvPr/>
        </p:nvSpPr>
        <p:spPr>
          <a:xfrm>
            <a:off x="780481" y="683618"/>
            <a:ext cx="10847412" cy="555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6</a:t>
            </a:r>
            <a:r>
              <a:rPr lang="cs-CZ" sz="2200" b="1" i="1" dirty="0"/>
              <a:t>) </a:t>
            </a:r>
            <a:r>
              <a:rPr lang="cs-CZ" sz="2200" b="1" i="1" u="sng" dirty="0"/>
              <a:t>Typ </a:t>
            </a:r>
            <a:r>
              <a:rPr lang="ru-RU" sz="2200" b="1" i="1" u="sng" dirty="0"/>
              <a:t>сорок, девяносто, сто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Tvarově tato slova signalizují pouze protiklad přímé – nepřímé pády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Přízvuk je v </a:t>
            </a:r>
            <a:r>
              <a:rPr lang="ru-RU" sz="2000" i="1" dirty="0"/>
              <a:t>с</a:t>
            </a:r>
            <a:r>
              <a:rPr lang="ru-RU" sz="2000" i="1" u="sng" dirty="0"/>
              <a:t>о</a:t>
            </a:r>
            <a:r>
              <a:rPr lang="ru-RU" sz="2000" i="1" dirty="0"/>
              <a:t>рок</a:t>
            </a:r>
            <a:r>
              <a:rPr lang="cs-CZ" sz="2000" dirty="0"/>
              <a:t> a</a:t>
            </a:r>
            <a:r>
              <a:rPr lang="ru-RU" sz="2000" dirty="0"/>
              <a:t> </a:t>
            </a:r>
            <a:r>
              <a:rPr lang="ru-RU" sz="2000" i="1" dirty="0"/>
              <a:t>сто</a:t>
            </a:r>
            <a:r>
              <a:rPr lang="cs-CZ" sz="2000" i="1" dirty="0"/>
              <a:t> </a:t>
            </a:r>
            <a:r>
              <a:rPr lang="cs-CZ" sz="2000" dirty="0"/>
              <a:t>na vokalických koncovkách, v </a:t>
            </a:r>
            <a:r>
              <a:rPr lang="ru-RU" sz="2000" i="1" dirty="0"/>
              <a:t>девян</a:t>
            </a:r>
            <a:r>
              <a:rPr lang="ru-RU" sz="2000" i="1" u="sng" dirty="0"/>
              <a:t>о</a:t>
            </a:r>
            <a:r>
              <a:rPr lang="ru-RU" sz="2000" i="1" dirty="0"/>
              <a:t>сто</a:t>
            </a:r>
            <a:r>
              <a:rPr lang="cs-CZ" sz="2000" i="1" dirty="0"/>
              <a:t> </a:t>
            </a:r>
            <a:r>
              <a:rPr lang="cs-CZ" sz="2000" dirty="0"/>
              <a:t>na kmeni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cs-CZ" sz="2200" b="1" dirty="0"/>
              <a:t>7) </a:t>
            </a:r>
            <a:r>
              <a:rPr lang="ru-RU" sz="2200" b="1" i="1" u="sng" dirty="0"/>
              <a:t>полтора</a:t>
            </a:r>
            <a:r>
              <a:rPr lang="cs-CZ" sz="2200" b="1" i="1" u="sng" dirty="0"/>
              <a:t>, </a:t>
            </a:r>
            <a:r>
              <a:rPr lang="ru-RU" sz="2200" b="1" i="1" u="sng" dirty="0"/>
              <a:t>полтораста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Číslovky </a:t>
            </a:r>
            <a:r>
              <a:rPr lang="ru-RU" sz="2000" i="1" dirty="0"/>
              <a:t>полтор</a:t>
            </a:r>
            <a:r>
              <a:rPr lang="ru-RU" sz="2000" i="1" u="sng" dirty="0"/>
              <a:t>а</a:t>
            </a:r>
            <a:r>
              <a:rPr lang="cs-CZ" sz="2000" i="1" dirty="0"/>
              <a:t> </a:t>
            </a:r>
            <a:r>
              <a:rPr lang="cs-CZ" sz="2000" dirty="0"/>
              <a:t>(jeden a půl) </a:t>
            </a:r>
            <a:r>
              <a:rPr lang="cs-CZ" sz="2000" i="1" dirty="0"/>
              <a:t>a </a:t>
            </a:r>
            <a:r>
              <a:rPr lang="ru-RU" sz="2000" i="1" dirty="0"/>
              <a:t>полтор</a:t>
            </a:r>
            <a:r>
              <a:rPr lang="ru-RU" sz="2000" i="1" u="sng" dirty="0"/>
              <a:t>а</a:t>
            </a:r>
            <a:r>
              <a:rPr lang="ru-RU" sz="2000" i="1" dirty="0"/>
              <a:t>ста</a:t>
            </a:r>
            <a:r>
              <a:rPr lang="cs-CZ" sz="2000" dirty="0"/>
              <a:t> (půl druhého sta, sto padesát)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Vyznačují pádovými koncovkami stejně jako typ </a:t>
            </a:r>
            <a:r>
              <a:rPr lang="ru-RU" sz="2000" i="1" dirty="0"/>
              <a:t>сорок</a:t>
            </a:r>
            <a:r>
              <a:rPr lang="cs-CZ" sz="2000" dirty="0"/>
              <a:t> pouze protiklad přímé – nepřímé pády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ale </a:t>
            </a:r>
            <a:r>
              <a:rPr lang="ru-RU" sz="2000" i="1" dirty="0"/>
              <a:t>полтора</a:t>
            </a:r>
            <a:r>
              <a:rPr lang="cs-CZ" sz="2000" dirty="0"/>
              <a:t> kromě toho (a s tím se shoduje s </a:t>
            </a:r>
            <a:r>
              <a:rPr lang="ru-RU" sz="2000" i="1" dirty="0"/>
              <a:t>два</a:t>
            </a:r>
            <a:r>
              <a:rPr lang="cs-CZ" sz="2000" dirty="0"/>
              <a:t>) vyjadřuje v N-A také protiklad 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	ženský – neženský (tj. mužský a střední) rod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Pádové tvary obou slov</a:t>
            </a:r>
            <a:r>
              <a:rPr lang="cs-CZ" sz="2000" dirty="0"/>
              <a:t> jsou signalizovány </a:t>
            </a:r>
            <a:r>
              <a:rPr lang="cs-CZ" sz="2000" b="1" dirty="0"/>
              <a:t>pouze vnitřní flexí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5EE153-85B4-5DE9-27F5-EA6531572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0" t="36066" r="5487" b="53880"/>
          <a:stretch/>
        </p:blipFill>
        <p:spPr>
          <a:xfrm>
            <a:off x="3273730" y="2158584"/>
            <a:ext cx="6110938" cy="9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6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87CFC48-4632-8698-9239-65A89E94BF43}"/>
              </a:ext>
            </a:extLst>
          </p:cNvPr>
          <p:cNvSpPr txBox="1"/>
          <p:nvPr/>
        </p:nvSpPr>
        <p:spPr>
          <a:xfrm>
            <a:off x="607862" y="560789"/>
            <a:ext cx="11058952" cy="554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8</a:t>
            </a:r>
            <a:r>
              <a:rPr lang="cs-CZ" sz="2200" b="1" i="1" dirty="0"/>
              <a:t>) </a:t>
            </a:r>
            <a:r>
              <a:rPr lang="cs-CZ" sz="2200" b="1" i="1" u="sng" dirty="0"/>
              <a:t>Typ </a:t>
            </a:r>
            <a:r>
              <a:rPr lang="cs-CZ" sz="2200" b="1" u="sng" dirty="0"/>
              <a:t>číslovky 200 – 900, s trochu odlišnými </a:t>
            </a:r>
            <a:r>
              <a:rPr lang="ru-RU" sz="2200" b="1" i="1" u="sng" dirty="0"/>
              <a:t>двести, триста, четыреста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Tento typ je spojen formálně přítomností jak vnitřní, tak i vnější flexe a stejnou vnější flexí (kromě N)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 slově </a:t>
            </a:r>
            <a:r>
              <a:rPr lang="ru-RU" sz="2000" i="1" dirty="0"/>
              <a:t>дв</a:t>
            </a:r>
            <a:r>
              <a:rPr lang="ru-RU" sz="2000" i="1" u="sng" dirty="0"/>
              <a:t>е</a:t>
            </a:r>
            <a:r>
              <a:rPr lang="ru-RU" sz="2000" i="1" dirty="0"/>
              <a:t>сти</a:t>
            </a:r>
            <a:r>
              <a:rPr lang="ru-RU" sz="2000" dirty="0"/>
              <a:t> </a:t>
            </a:r>
            <a:r>
              <a:rPr lang="cs-CZ" sz="2000" dirty="0"/>
              <a:t>je možné střídání posledního konsonantu kmene /t/ - /t,/ (pokud /i</a:t>
            </a:r>
            <a:r>
              <a:rPr lang="cs-CZ" sz="2000" baseline="-25000" dirty="0"/>
              <a:t>3</a:t>
            </a:r>
            <a:r>
              <a:rPr lang="cs-CZ" sz="2000" dirty="0"/>
              <a:t>/ v koncovce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není fonologicky /e/)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Koncovkami v N se liší </a:t>
            </a:r>
            <a:r>
              <a:rPr lang="ru-RU" sz="2000" i="1" dirty="0"/>
              <a:t>дв</a:t>
            </a:r>
            <a:r>
              <a:rPr lang="ru-RU" sz="2000" i="1" u="sng" dirty="0"/>
              <a:t>е</a:t>
            </a:r>
            <a:r>
              <a:rPr lang="ru-RU" sz="2000" i="1" dirty="0"/>
              <a:t>сти</a:t>
            </a:r>
            <a:r>
              <a:rPr lang="cs-CZ" sz="2000" i="1" dirty="0"/>
              <a:t> </a:t>
            </a:r>
            <a:r>
              <a:rPr lang="cs-CZ" sz="2000" dirty="0"/>
              <a:t>(/-i</a:t>
            </a:r>
            <a:r>
              <a:rPr lang="cs-CZ" sz="2000" baseline="-25000" dirty="0"/>
              <a:t>3</a:t>
            </a:r>
            <a:r>
              <a:rPr lang="cs-CZ" sz="2000" dirty="0"/>
              <a:t>/) od </a:t>
            </a:r>
            <a:r>
              <a:rPr lang="ru-RU" sz="2000" i="1" dirty="0"/>
              <a:t>тр</a:t>
            </a:r>
            <a:r>
              <a:rPr lang="ru-RU" sz="2000" i="1" u="sng" dirty="0"/>
              <a:t>и</a:t>
            </a:r>
            <a:r>
              <a:rPr lang="ru-RU" sz="2000" i="1" dirty="0"/>
              <a:t>ста</a:t>
            </a:r>
            <a:r>
              <a:rPr lang="cs-CZ" sz="2000" i="1" dirty="0"/>
              <a:t>, </a:t>
            </a:r>
            <a:r>
              <a:rPr lang="ru-RU" sz="2000" i="1" dirty="0"/>
              <a:t>чет</a:t>
            </a:r>
            <a:r>
              <a:rPr lang="ru-RU" sz="2000" i="1" u="sng" dirty="0"/>
              <a:t>ы</a:t>
            </a:r>
            <a:r>
              <a:rPr lang="ru-RU" sz="2000" i="1" dirty="0"/>
              <a:t>реста</a:t>
            </a:r>
            <a:r>
              <a:rPr lang="cs-CZ" sz="2000" i="1" dirty="0"/>
              <a:t> </a:t>
            </a:r>
            <a:r>
              <a:rPr lang="cs-CZ" sz="2000" dirty="0"/>
              <a:t>(/-a</a:t>
            </a:r>
            <a:r>
              <a:rPr lang="cs-CZ" sz="2000" baseline="-25000" dirty="0"/>
              <a:t>1</a:t>
            </a:r>
            <a:r>
              <a:rPr lang="cs-CZ" sz="2000" dirty="0"/>
              <a:t>/) a </a:t>
            </a:r>
            <a:r>
              <a:rPr lang="ru-RU" sz="2000" i="1" dirty="0"/>
              <a:t>пятьс</a:t>
            </a:r>
            <a:r>
              <a:rPr lang="ru-RU" sz="2000" i="1" u="sng" dirty="0"/>
              <a:t>о</a:t>
            </a:r>
            <a:r>
              <a:rPr lang="ru-RU" sz="2000" i="1" dirty="0"/>
              <a:t>т – девятьс</a:t>
            </a:r>
            <a:r>
              <a:rPr lang="ru-RU" sz="2000" i="1" u="sng" dirty="0"/>
              <a:t>о</a:t>
            </a:r>
            <a:r>
              <a:rPr lang="ru-RU" sz="2000" i="1" dirty="0"/>
              <a:t>т </a:t>
            </a:r>
            <a:r>
              <a:rPr lang="cs-CZ" sz="2000" dirty="0"/>
              <a:t>(-ᴓ)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200" b="1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1100" b="1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cs-CZ" sz="2200" b="1" dirty="0"/>
              <a:t>9) </a:t>
            </a:r>
            <a:r>
              <a:rPr lang="cs-CZ" sz="2200" b="1" u="sng" dirty="0"/>
              <a:t>Číslovky od 1000 a vyšší (se substantivní flexí)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i="1" dirty="0"/>
              <a:t>Т</a:t>
            </a:r>
            <a:r>
              <a:rPr lang="ru-RU" sz="2000" i="1" u="sng" dirty="0"/>
              <a:t>ы</a:t>
            </a:r>
            <a:r>
              <a:rPr lang="ru-RU" sz="2000" i="1" dirty="0"/>
              <a:t>сяча</a:t>
            </a:r>
            <a:r>
              <a:rPr lang="ru-RU" sz="2000" dirty="0"/>
              <a:t> </a:t>
            </a:r>
            <a:r>
              <a:rPr lang="cs-CZ" sz="2000" dirty="0"/>
              <a:t>se skloňuje jako </a:t>
            </a:r>
            <a:r>
              <a:rPr lang="ru-RU" sz="2000" i="1" dirty="0"/>
              <a:t>т</a:t>
            </a:r>
            <a:r>
              <a:rPr lang="ru-RU" sz="2000" i="1" u="sng" dirty="0"/>
              <a:t>у</a:t>
            </a:r>
            <a:r>
              <a:rPr lang="ru-RU" sz="2000" i="1" dirty="0"/>
              <a:t>ча</a:t>
            </a:r>
            <a:r>
              <a:rPr lang="cs-CZ" sz="2000" dirty="0"/>
              <a:t>, avšak v </a:t>
            </a:r>
            <a:r>
              <a:rPr lang="cs-CZ" sz="2000" dirty="0" err="1"/>
              <a:t>Isg</a:t>
            </a:r>
            <a:r>
              <a:rPr lang="cs-CZ" sz="2000" dirty="0"/>
              <a:t> má i dubletní tvar s koncovkou /-</a:t>
            </a:r>
            <a:r>
              <a:rPr lang="cs-CZ" sz="2000" dirty="0" err="1"/>
              <a:t>ju</a:t>
            </a:r>
            <a:r>
              <a:rPr lang="cs-CZ" sz="2000" dirty="0"/>
              <a:t>/</a:t>
            </a:r>
            <a:r>
              <a:rPr lang="ru-RU" sz="2000" dirty="0"/>
              <a:t> </a:t>
            </a:r>
            <a:r>
              <a:rPr lang="cs-CZ" sz="2000" dirty="0"/>
              <a:t>(</a:t>
            </a:r>
            <a:r>
              <a:rPr lang="ru-RU" sz="2000" i="1" dirty="0"/>
              <a:t>т</a:t>
            </a:r>
            <a:r>
              <a:rPr lang="ru-RU" sz="2000" i="1" u="sng" dirty="0"/>
              <a:t>ы</a:t>
            </a:r>
            <a:r>
              <a:rPr lang="ru-RU" sz="2000" i="1" dirty="0"/>
              <a:t>сячью</a:t>
            </a:r>
            <a:r>
              <a:rPr lang="cs-CZ" sz="2000" dirty="0"/>
              <a:t>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běžné řeči se slovo </a:t>
            </a:r>
            <a:r>
              <a:rPr lang="ru-RU" sz="2000" b="1" i="1" dirty="0"/>
              <a:t>т</a:t>
            </a:r>
            <a:r>
              <a:rPr lang="ru-RU" sz="2000" b="1" i="1" u="sng" dirty="0"/>
              <a:t>ы</a:t>
            </a:r>
            <a:r>
              <a:rPr lang="ru-RU" sz="2000" b="1" i="1" dirty="0"/>
              <a:t>сяча</a:t>
            </a:r>
            <a:r>
              <a:rPr lang="cs-CZ" sz="2000" dirty="0"/>
              <a:t> vyslovuje               , </a:t>
            </a:r>
            <a:r>
              <a:rPr lang="cs-CZ" sz="2000" b="1" dirty="0"/>
              <a:t>tj. jinak, než se píše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Číslovky </a:t>
            </a:r>
            <a:r>
              <a:rPr lang="ru-RU" sz="2000" i="1" dirty="0"/>
              <a:t>милли</a:t>
            </a:r>
            <a:r>
              <a:rPr lang="ru-RU" sz="2000" i="1" u="sng" dirty="0"/>
              <a:t>о</a:t>
            </a:r>
            <a:r>
              <a:rPr lang="ru-RU" sz="2000" i="1" dirty="0"/>
              <a:t>н, милли</a:t>
            </a:r>
            <a:r>
              <a:rPr lang="ru-RU" sz="2000" i="1" u="sng" dirty="0"/>
              <a:t>а</a:t>
            </a:r>
            <a:r>
              <a:rPr lang="ru-RU" sz="2000" i="1" dirty="0"/>
              <a:t>рд </a:t>
            </a:r>
            <a:r>
              <a:rPr lang="cs-CZ" sz="2000" dirty="0"/>
              <a:t>a vyšší se skloňují podle slova </a:t>
            </a:r>
            <a:r>
              <a:rPr lang="ru-RU" sz="2000" i="1" dirty="0"/>
              <a:t>зав</a:t>
            </a:r>
            <a:r>
              <a:rPr lang="ru-RU" sz="2000" i="1" u="sng" dirty="0"/>
              <a:t>о</a:t>
            </a:r>
            <a:r>
              <a:rPr lang="ru-RU" sz="2000" i="1" dirty="0"/>
              <a:t>д</a:t>
            </a:r>
            <a:endParaRPr lang="cs-CZ" sz="20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775A00-EA60-E47E-E6BC-8725DB9C5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t="24044" r="56239" b="54958"/>
          <a:stretch/>
        </p:blipFill>
        <p:spPr>
          <a:xfrm>
            <a:off x="525186" y="2401807"/>
            <a:ext cx="5718731" cy="19042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B71205-8408-AADF-E8F8-440A0AEFB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t="44861" r="60485" b="35519"/>
          <a:stretch/>
        </p:blipFill>
        <p:spPr>
          <a:xfrm>
            <a:off x="6158884" y="2536627"/>
            <a:ext cx="5769644" cy="20118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3037A1-D7E3-3A76-5D78-BD1FE30B1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2" t="36033" r="67524" b="61180"/>
          <a:stretch/>
        </p:blipFill>
        <p:spPr>
          <a:xfrm>
            <a:off x="5204173" y="5356746"/>
            <a:ext cx="746251" cy="3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DE3DF-EA0C-FC4D-F1E6-CFA291C6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Souborové číslovky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D3ACE-AE3B-920E-1319-957CE9D1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3030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Tvoří gramaticky zcela jednolitou skupinu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ru-RU" sz="2000" i="1" dirty="0">
                <a:solidFill>
                  <a:schemeClr val="tx1"/>
                </a:solidFill>
              </a:rPr>
              <a:t>дв</a:t>
            </a:r>
            <a:r>
              <a:rPr lang="ru-RU" sz="2000" i="1" u="sng" dirty="0">
                <a:solidFill>
                  <a:schemeClr val="tx1"/>
                </a:solidFill>
              </a:rPr>
              <a:t>о</a:t>
            </a:r>
            <a:r>
              <a:rPr lang="ru-RU" sz="2000" i="1" dirty="0">
                <a:solidFill>
                  <a:schemeClr val="tx1"/>
                </a:solidFill>
              </a:rPr>
              <a:t>е, тр</a:t>
            </a:r>
            <a:r>
              <a:rPr lang="ru-RU" sz="2000" i="1" u="sng" dirty="0">
                <a:solidFill>
                  <a:schemeClr val="tx1"/>
                </a:solidFill>
              </a:rPr>
              <a:t>о</a:t>
            </a:r>
            <a:r>
              <a:rPr lang="ru-RU" sz="2000" i="1" dirty="0">
                <a:solidFill>
                  <a:schemeClr val="tx1"/>
                </a:solidFill>
              </a:rPr>
              <a:t>е, ч</a:t>
            </a:r>
            <a:r>
              <a:rPr lang="ru-RU" sz="2000" i="1" u="sng" dirty="0">
                <a:solidFill>
                  <a:schemeClr val="tx1"/>
                </a:solidFill>
              </a:rPr>
              <a:t>е</a:t>
            </a:r>
            <a:r>
              <a:rPr lang="ru-RU" sz="2000" i="1" dirty="0">
                <a:solidFill>
                  <a:schemeClr val="tx1"/>
                </a:solidFill>
              </a:rPr>
              <a:t>тверо, …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Na jejich </a:t>
            </a:r>
            <a:r>
              <a:rPr lang="cs-CZ" b="1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 závisí pád závislého substantiva (vždy v </a:t>
            </a:r>
            <a:r>
              <a:rPr lang="cs-CZ" dirty="0" err="1">
                <a:solidFill>
                  <a:schemeClr val="tx1"/>
                </a:solidFill>
              </a:rPr>
              <a:t>Gpl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ru-RU" i="1" dirty="0">
                <a:solidFill>
                  <a:schemeClr val="tx1"/>
                </a:solidFill>
              </a:rPr>
              <a:t>дв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е с</a:t>
            </a:r>
            <a:r>
              <a:rPr lang="ru-RU" i="1" u="sng" dirty="0">
                <a:solidFill>
                  <a:schemeClr val="tx1"/>
                </a:solidFill>
              </a:rPr>
              <a:t>у</a:t>
            </a:r>
            <a:r>
              <a:rPr lang="ru-RU" i="1" dirty="0">
                <a:solidFill>
                  <a:schemeClr val="tx1"/>
                </a:solidFill>
              </a:rPr>
              <a:t>ток, ш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стеро дет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й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b="1" dirty="0">
                <a:solidFill>
                  <a:schemeClr val="tx1"/>
                </a:solidFill>
              </a:rPr>
              <a:t>nenominativní</a:t>
            </a:r>
            <a:r>
              <a:rPr lang="cs-CZ" dirty="0">
                <a:solidFill>
                  <a:schemeClr val="tx1"/>
                </a:solidFill>
              </a:rPr>
              <a:t> pády se se substantivem nebo zájmenem shodují v pádu, </a:t>
            </a:r>
            <a:r>
              <a:rPr lang="cs-CZ" b="1" dirty="0">
                <a:solidFill>
                  <a:schemeClr val="tx1"/>
                </a:solidFill>
              </a:rPr>
              <a:t>nikoli však v rodě a čísle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ru-RU" i="1" dirty="0">
                <a:solidFill>
                  <a:schemeClr val="tx1"/>
                </a:solidFill>
              </a:rPr>
              <a:t>без дво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х с</a:t>
            </a:r>
            <a:r>
              <a:rPr lang="ru-RU" i="1" u="sng" dirty="0">
                <a:solidFill>
                  <a:schemeClr val="tx1"/>
                </a:solidFill>
              </a:rPr>
              <a:t>у</a:t>
            </a:r>
            <a:r>
              <a:rPr lang="ru-RU" i="1" dirty="0">
                <a:solidFill>
                  <a:schemeClr val="tx1"/>
                </a:solidFill>
              </a:rPr>
              <a:t>ток, с тро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ми детьм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, из нас тро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х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v A je ve spojeních s životnými substantivy pravidelná shoda A s G (</a:t>
            </a:r>
            <a:r>
              <a:rPr lang="ru-RU" i="1" dirty="0">
                <a:solidFill>
                  <a:schemeClr val="tx1"/>
                </a:solidFill>
              </a:rPr>
              <a:t>в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жу дво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х м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льчиков</a:t>
            </a:r>
            <a:r>
              <a:rPr lang="cs-CZ" dirty="0">
                <a:solidFill>
                  <a:schemeClr val="tx1"/>
                </a:solidFill>
              </a:rPr>
              <a:t>), avšak vedle stejně možného </a:t>
            </a:r>
            <a:r>
              <a:rPr lang="ru-RU" i="1" dirty="0">
                <a:solidFill>
                  <a:schemeClr val="tx1"/>
                </a:solidFill>
              </a:rPr>
              <a:t>в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жу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двух м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льчиков </a:t>
            </a:r>
            <a:r>
              <a:rPr lang="cs-CZ" dirty="0">
                <a:solidFill>
                  <a:schemeClr val="tx1"/>
                </a:solidFill>
              </a:rPr>
              <a:t>se základní číslovkou; ve spojeních s neživotnými substantivy je N-A (</a:t>
            </a:r>
            <a:r>
              <a:rPr lang="ru-RU" i="1" dirty="0">
                <a:solidFill>
                  <a:schemeClr val="tx1"/>
                </a:solidFill>
              </a:rPr>
              <a:t>в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жу дв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е сан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й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b="1" dirty="0">
                <a:solidFill>
                  <a:schemeClr val="tx1"/>
                </a:solidFill>
              </a:rPr>
              <a:t>tj. substantivum je zde stejně jako v N závislé na číslovce a stojí v </a:t>
            </a:r>
            <a:r>
              <a:rPr lang="cs-CZ" b="1" dirty="0" err="1">
                <a:solidFill>
                  <a:schemeClr val="tx1"/>
                </a:solidFill>
              </a:rPr>
              <a:t>Gpl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Přízvuk v N je vždy na kmeni </a:t>
            </a:r>
            <a:r>
              <a:rPr lang="cs-CZ" dirty="0">
                <a:solidFill>
                  <a:schemeClr val="tx1"/>
                </a:solidFill>
              </a:rPr>
              <a:t>(proto fonologicky není možné rozhodnout, zda tam je koncovka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/-o/ nebo /-a/), </a:t>
            </a:r>
            <a:r>
              <a:rPr lang="cs-CZ" b="1" dirty="0">
                <a:solidFill>
                  <a:schemeClr val="tx1"/>
                </a:solidFill>
              </a:rPr>
              <a:t>v nepřímých pádech vždy na koncovkách</a:t>
            </a:r>
          </a:p>
        </p:txBody>
      </p:sp>
    </p:spTree>
    <p:extLst>
      <p:ext uri="{BB962C8B-B14F-4D97-AF65-F5344CB8AC3E}">
        <p14:creationId xmlns:p14="http://schemas.microsoft.com/office/powerpoint/2010/main" val="24487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A7465-60EC-71FF-23F6-EB13D9D6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pc="300" dirty="0"/>
              <a:t>Číslovky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D653B-142F-6571-DDF0-9F879017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Číslovky </a:t>
            </a:r>
            <a:r>
              <a:rPr lang="cs-CZ" dirty="0">
                <a:solidFill>
                  <a:schemeClr val="tx1"/>
                </a:solidFill>
              </a:rPr>
              <a:t>(numeralia, </a:t>
            </a:r>
            <a:r>
              <a:rPr lang="ru-RU" dirty="0">
                <a:solidFill>
                  <a:schemeClr val="tx1"/>
                </a:solidFill>
              </a:rPr>
              <a:t>имена числительные</a:t>
            </a:r>
            <a:r>
              <a:rPr lang="cs-CZ" dirty="0">
                <a:solidFill>
                  <a:schemeClr val="tx1"/>
                </a:solidFill>
              </a:rPr>
              <a:t>) jako slovní druh se v gramatické tradici vydělují na základě lexikálního významu – tj. </a:t>
            </a:r>
            <a:r>
              <a:rPr lang="cs-CZ" b="1" dirty="0">
                <a:solidFill>
                  <a:schemeClr val="tx1"/>
                </a:solidFill>
              </a:rPr>
              <a:t>vyjádření množství nebo pořadí jevů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Jádrem a definicí tohoto slovního druhu jsou - </a:t>
            </a:r>
            <a:r>
              <a:rPr lang="cs-CZ" b="1" dirty="0">
                <a:solidFill>
                  <a:schemeClr val="tx1"/>
                </a:solidFill>
              </a:rPr>
              <a:t>pojmenování pro teoreticky nekonečnou řadu přirozených čísel 1 - ∞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Dělení číslovek </a:t>
            </a:r>
            <a:r>
              <a:rPr lang="cs-CZ" dirty="0">
                <a:solidFill>
                  <a:schemeClr val="tx1"/>
                </a:solidFill>
              </a:rPr>
              <a:t>(podle běžných příruček):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Základní (</a:t>
            </a:r>
            <a:r>
              <a:rPr lang="ru-RU" dirty="0">
                <a:solidFill>
                  <a:schemeClr val="tx1"/>
                </a:solidFill>
              </a:rPr>
              <a:t>количественные, </a:t>
            </a:r>
            <a:r>
              <a:rPr lang="cs-CZ" dirty="0" err="1">
                <a:solidFill>
                  <a:schemeClr val="tx1"/>
                </a:solidFill>
              </a:rPr>
              <a:t>cardinalia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Řadové (</a:t>
            </a:r>
            <a:r>
              <a:rPr lang="ru-RU" dirty="0">
                <a:solidFill>
                  <a:schemeClr val="tx1"/>
                </a:solidFill>
              </a:rPr>
              <a:t>порядковые, </a:t>
            </a:r>
            <a:r>
              <a:rPr lang="cs-CZ" dirty="0" err="1">
                <a:solidFill>
                  <a:schemeClr val="tx1"/>
                </a:solidFill>
              </a:rPr>
              <a:t>ordinalia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62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4B531-4F52-A5E7-95A4-6E14B2BB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přízvuku na předložku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BC29D-F307-9869-9653-C6AA69A4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921934"/>
            <a:ext cx="10431780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Přízvuk je v koncovkách </a:t>
            </a:r>
            <a:r>
              <a:rPr lang="cs-CZ" b="1" dirty="0">
                <a:solidFill>
                  <a:schemeClr val="tx1"/>
                </a:solidFill>
              </a:rPr>
              <a:t>5 – 10, 20, 30 na koncovkách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v  50 – 80 na vnitřních koncovkách nenominativních pádů</a:t>
            </a:r>
            <a:r>
              <a:rPr lang="cs-CZ" dirty="0">
                <a:solidFill>
                  <a:schemeClr val="tx1"/>
                </a:solidFill>
              </a:rPr>
              <a:t>, v </a:t>
            </a:r>
            <a:r>
              <a:rPr lang="cs-CZ" b="1" dirty="0">
                <a:solidFill>
                  <a:schemeClr val="tx1"/>
                </a:solidFill>
              </a:rPr>
              <a:t>11 – 19 na kmeni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Ve </a:t>
            </a:r>
            <a:r>
              <a:rPr lang="cs-CZ" b="1" dirty="0">
                <a:solidFill>
                  <a:schemeClr val="tx1"/>
                </a:solidFill>
              </a:rPr>
              <a:t>spojeních základních číslovek 2 – 10 </a:t>
            </a:r>
            <a:r>
              <a:rPr lang="cs-CZ" dirty="0">
                <a:solidFill>
                  <a:schemeClr val="tx1"/>
                </a:solidFill>
              </a:rPr>
              <a:t>(kromě </a:t>
            </a:r>
            <a:r>
              <a:rPr lang="ru-RU" i="1" dirty="0">
                <a:solidFill>
                  <a:schemeClr val="tx1"/>
                </a:solidFill>
              </a:rPr>
              <a:t>чет</a:t>
            </a:r>
            <a:r>
              <a:rPr lang="ru-RU" i="1" u="sng" dirty="0">
                <a:solidFill>
                  <a:schemeClr val="tx1"/>
                </a:solidFill>
              </a:rPr>
              <a:t>ы</a:t>
            </a:r>
            <a:r>
              <a:rPr lang="ru-RU" i="1" dirty="0">
                <a:solidFill>
                  <a:schemeClr val="tx1"/>
                </a:solidFill>
              </a:rPr>
              <a:t>ре</a:t>
            </a:r>
            <a:r>
              <a:rPr lang="cs-CZ" dirty="0">
                <a:solidFill>
                  <a:schemeClr val="tx1"/>
                </a:solidFill>
              </a:rPr>
              <a:t>) s předložkami </a:t>
            </a:r>
            <a:r>
              <a:rPr lang="cs-CZ" b="1" dirty="0">
                <a:solidFill>
                  <a:schemeClr val="tx1"/>
                </a:solidFill>
              </a:rPr>
              <a:t>se přenáší přízvuk na předložky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за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на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ru-RU" i="1" dirty="0">
                <a:solidFill>
                  <a:schemeClr val="tx1"/>
                </a:solidFill>
              </a:rPr>
              <a:t>з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 пять, н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 восемь</a:t>
            </a:r>
            <a:r>
              <a:rPr lang="cs-CZ" dirty="0">
                <a:solidFill>
                  <a:schemeClr val="tx1"/>
                </a:solidFill>
              </a:rPr>
              <a:t>) a ve spojení s </a:t>
            </a:r>
            <a:r>
              <a:rPr lang="ru-RU" i="1" dirty="0">
                <a:solidFill>
                  <a:schemeClr val="tx1"/>
                </a:solidFill>
              </a:rPr>
              <a:t>два </a:t>
            </a: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три </a:t>
            </a:r>
            <a:r>
              <a:rPr lang="cs-CZ" dirty="0">
                <a:solidFill>
                  <a:schemeClr val="tx1"/>
                </a:solidFill>
              </a:rPr>
              <a:t>i na předložku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по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ru-RU" i="1" dirty="0">
                <a:solidFill>
                  <a:schemeClr val="tx1"/>
                </a:solidFill>
              </a:rPr>
              <a:t>п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 два, п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 три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Při </a:t>
            </a:r>
            <a:r>
              <a:rPr lang="ru-RU" i="1" dirty="0">
                <a:solidFill>
                  <a:schemeClr val="tx1"/>
                </a:solidFill>
              </a:rPr>
              <a:t>д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вять</a:t>
            </a:r>
            <a:r>
              <a:rPr lang="ru-RU" dirty="0">
                <a:solidFill>
                  <a:schemeClr val="tx1"/>
                </a:solidFill>
              </a:rPr>
              <a:t> а </a:t>
            </a:r>
            <a:r>
              <a:rPr lang="ru-RU" i="1" dirty="0">
                <a:solidFill>
                  <a:schemeClr val="tx1"/>
                </a:solidFill>
              </a:rPr>
              <a:t>д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сять</a:t>
            </a:r>
            <a:r>
              <a:rPr lang="cs-CZ" dirty="0">
                <a:solidFill>
                  <a:schemeClr val="tx1"/>
                </a:solidFill>
              </a:rPr>
              <a:t> je takovýto přenos možný jako dubleta (</a:t>
            </a:r>
            <a:r>
              <a:rPr lang="ru-RU" i="1" dirty="0">
                <a:solidFill>
                  <a:schemeClr val="tx1"/>
                </a:solidFill>
              </a:rPr>
              <a:t>з</a:t>
            </a:r>
            <a:r>
              <a:rPr lang="ru-RU" i="1" u="sng" dirty="0">
                <a:solidFill>
                  <a:schemeClr val="tx1"/>
                </a:solidFill>
              </a:rPr>
              <a:t>а </a:t>
            </a:r>
            <a:r>
              <a:rPr lang="ru-RU" i="1" dirty="0">
                <a:solidFill>
                  <a:schemeClr val="tx1"/>
                </a:solidFill>
              </a:rPr>
              <a:t>десять</a:t>
            </a:r>
            <a:r>
              <a:rPr lang="ru-RU" dirty="0">
                <a:solidFill>
                  <a:schemeClr val="tx1"/>
                </a:solidFill>
              </a:rPr>
              <a:t> а </a:t>
            </a:r>
            <a:r>
              <a:rPr lang="ru-RU" i="1" dirty="0">
                <a:solidFill>
                  <a:schemeClr val="tx1"/>
                </a:solidFill>
              </a:rPr>
              <a:t>за д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сять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Ve spojení číslovky </a:t>
            </a:r>
            <a:r>
              <a:rPr lang="ru-RU" i="1" u="sng" dirty="0">
                <a:solidFill>
                  <a:schemeClr val="tx1"/>
                </a:solidFill>
              </a:rPr>
              <a:t>со</a:t>
            </a:r>
            <a:r>
              <a:rPr lang="ru-RU" i="1" dirty="0">
                <a:solidFill>
                  <a:schemeClr val="tx1"/>
                </a:solidFill>
              </a:rPr>
              <a:t>рок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 předložkou </a:t>
            </a:r>
            <a:r>
              <a:rPr lang="ru-RU" i="1" dirty="0">
                <a:solidFill>
                  <a:schemeClr val="tx1"/>
                </a:solidFill>
              </a:rPr>
              <a:t>за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přízvuk přenáší na předložku pouze, pokud jde o označení věku (</a:t>
            </a:r>
            <a:r>
              <a:rPr lang="ru-RU" i="1" dirty="0">
                <a:solidFill>
                  <a:schemeClr val="tx1"/>
                </a:solidFill>
              </a:rPr>
              <a:t>ей уж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 з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 сорок </a:t>
            </a:r>
            <a:r>
              <a:rPr lang="cs-CZ" dirty="0">
                <a:solidFill>
                  <a:schemeClr val="tx1"/>
                </a:solidFill>
              </a:rPr>
              <a:t>,je jí už víc než 40 let‘ na rozdíl od </a:t>
            </a:r>
            <a:r>
              <a:rPr lang="ru-RU" i="1" dirty="0">
                <a:solidFill>
                  <a:schemeClr val="tx1"/>
                </a:solidFill>
              </a:rPr>
              <a:t>за с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рок рублей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Přenos na </a:t>
            </a:r>
            <a:r>
              <a:rPr lang="ru-RU" sz="2000" i="1" dirty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а </a:t>
            </a:r>
            <a:r>
              <a:rPr lang="ru-RU" sz="2000" i="1" dirty="0">
                <a:solidFill>
                  <a:schemeClr val="tx1"/>
                </a:solidFill>
              </a:rPr>
              <a:t>под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je možný jako dubleta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Ve spojení s číslovkou </a:t>
            </a:r>
            <a:r>
              <a:rPr lang="ru-RU" i="1" dirty="0">
                <a:solidFill>
                  <a:schemeClr val="tx1"/>
                </a:solidFill>
              </a:rPr>
              <a:t>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přízvuk může přenášet na předložky </a:t>
            </a:r>
            <a:r>
              <a:rPr lang="ru-RU" i="1" dirty="0">
                <a:solidFill>
                  <a:schemeClr val="tx1"/>
                </a:solidFill>
              </a:rPr>
              <a:t>до, со </a:t>
            </a:r>
            <a:r>
              <a:rPr lang="cs-CZ" dirty="0">
                <a:solidFill>
                  <a:schemeClr val="tx1"/>
                </a:solidFill>
              </a:rPr>
              <a:t>(s G), </a:t>
            </a:r>
            <a:r>
              <a:rPr lang="ru-RU" i="1" dirty="0">
                <a:solidFill>
                  <a:schemeClr val="tx1"/>
                </a:solidFill>
              </a:rPr>
              <a:t>за, на</a:t>
            </a:r>
            <a:r>
              <a:rPr lang="cs-CZ" dirty="0">
                <a:solidFill>
                  <a:schemeClr val="tx1"/>
                </a:solidFill>
              </a:rPr>
              <a:t> 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по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cs-CZ" dirty="0">
                <a:solidFill>
                  <a:schemeClr val="tx1"/>
                </a:solidFill>
              </a:rPr>
              <a:t> pouze pokud </a:t>
            </a:r>
            <a:r>
              <a:rPr lang="ru-RU" i="1" dirty="0">
                <a:solidFill>
                  <a:schemeClr val="tx1"/>
                </a:solidFill>
              </a:rPr>
              <a:t>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není součástí složených číslovek (</a:t>
            </a:r>
            <a:r>
              <a:rPr lang="ru-RU" i="1" dirty="0">
                <a:solidFill>
                  <a:schemeClr val="tx1"/>
                </a:solidFill>
              </a:rPr>
              <a:t>куп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ть з</a:t>
            </a:r>
            <a:r>
              <a:rPr lang="ru-RU" i="1" u="sng" dirty="0">
                <a:solidFill>
                  <a:schemeClr val="tx1"/>
                </a:solidFill>
              </a:rPr>
              <a:t>а</a:t>
            </a:r>
            <a:r>
              <a:rPr lang="ru-RU" i="1" dirty="0">
                <a:solidFill>
                  <a:schemeClr val="tx1"/>
                </a:solidFill>
              </a:rPr>
              <a:t> сто рубл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ale </a:t>
            </a:r>
            <a:r>
              <a:rPr lang="ru-RU" i="1" dirty="0">
                <a:solidFill>
                  <a:schemeClr val="tx1"/>
                </a:solidFill>
              </a:rPr>
              <a:t>куп</a:t>
            </a:r>
            <a:r>
              <a:rPr lang="ru-RU" i="1" u="sng" dirty="0">
                <a:solidFill>
                  <a:schemeClr val="tx1"/>
                </a:solidFill>
              </a:rPr>
              <a:t>и</a:t>
            </a:r>
            <a:r>
              <a:rPr lang="ru-RU" i="1" dirty="0">
                <a:solidFill>
                  <a:schemeClr val="tx1"/>
                </a:solidFill>
              </a:rPr>
              <a:t>ть за ст</a:t>
            </a:r>
            <a:r>
              <a:rPr lang="ru-RU" i="1" u="sng" dirty="0">
                <a:solidFill>
                  <a:schemeClr val="tx1"/>
                </a:solidFill>
              </a:rPr>
              <a:t>о</a:t>
            </a:r>
            <a:r>
              <a:rPr lang="ru-RU" i="1" dirty="0">
                <a:solidFill>
                  <a:schemeClr val="tx1"/>
                </a:solidFill>
              </a:rPr>
              <a:t> д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сять рубл</a:t>
            </a:r>
            <a:r>
              <a:rPr lang="ru-RU" i="1" u="sng" dirty="0">
                <a:solidFill>
                  <a:schemeClr val="tx1"/>
                </a:solidFill>
              </a:rPr>
              <a:t>е</a:t>
            </a:r>
            <a:r>
              <a:rPr lang="ru-RU" i="1" dirty="0">
                <a:solidFill>
                  <a:schemeClr val="tx1"/>
                </a:solidFill>
              </a:rPr>
              <a:t>й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248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1B7CD-04DF-8E3E-24D3-F4F819FDAF2C}"/>
              </a:ext>
            </a:extLst>
          </p:cNvPr>
          <p:cNvSpPr txBox="1">
            <a:spLocks/>
          </p:cNvSpPr>
          <p:nvPr/>
        </p:nvSpPr>
        <p:spPr>
          <a:xfrm>
            <a:off x="3068926" y="2703621"/>
            <a:ext cx="605414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3599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79D0D-D709-0753-7483-24C801D5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080AD-E26A-90DD-AD7B-763ACABC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413" y="192079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Ďurovič</a:t>
            </a:r>
            <a:r>
              <a:rPr lang="cs-CZ" dirty="0"/>
              <a:t>, Ľ., </a:t>
            </a:r>
            <a:r>
              <a:rPr lang="cs-CZ" dirty="0" err="1"/>
              <a:t>Giger</a:t>
            </a:r>
            <a:r>
              <a:rPr lang="cs-CZ" dirty="0"/>
              <a:t>, M. 2020. Paradigmatika spisovné ruštiny. Hláskosloví a tvarosloví. Praha.</a:t>
            </a:r>
          </a:p>
        </p:txBody>
      </p:sp>
    </p:spTree>
    <p:extLst>
      <p:ext uri="{BB962C8B-B14F-4D97-AF65-F5344CB8AC3E}">
        <p14:creationId xmlns:p14="http://schemas.microsoft.com/office/powerpoint/2010/main" val="319151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3FB62-C25A-F66E-EA5A-BE6E1BF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spc="0" dirty="0"/>
              <a:t>Paradigmatické rozdíly mezi řadovými</a:t>
            </a:r>
            <a:br>
              <a:rPr lang="cs-CZ" sz="4000" spc="0" dirty="0"/>
            </a:br>
            <a:r>
              <a:rPr lang="cs-CZ" sz="4000" spc="0" dirty="0"/>
              <a:t>a základními číslovkami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A1BEF-B0D6-BCA6-8EF8-3A9A8D1E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1014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Dělení na základní a řadové číslovky spočívá - </a:t>
            </a:r>
            <a:r>
              <a:rPr lang="cs-CZ" b="1" dirty="0">
                <a:solidFill>
                  <a:schemeClr val="tx1"/>
                </a:solidFill>
              </a:rPr>
              <a:t>v hlubokém gramatickém rozdílu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b="1" dirty="0">
                <a:solidFill>
                  <a:schemeClr val="tx1"/>
                </a:solidFill>
              </a:rPr>
              <a:t>1) </a:t>
            </a:r>
            <a:r>
              <a:rPr lang="cs-CZ" sz="2200" b="1" u="sng" dirty="0">
                <a:solidFill>
                  <a:schemeClr val="tx1"/>
                </a:solidFill>
              </a:rPr>
              <a:t>Řadové číslovky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= paradigmaticky se beze zbytku zařazují do adjektivně-pronominální flexe, protože </a:t>
            </a:r>
            <a:r>
              <a:rPr lang="cs-CZ" sz="2000" b="1" dirty="0">
                <a:solidFill>
                  <a:schemeClr val="tx1"/>
                </a:solidFill>
              </a:rPr>
              <a:t>mají gramatickou shodu v rodě, čísle a pádu se slovem ke kterému se vztahují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Např.: </a:t>
            </a:r>
            <a:r>
              <a:rPr lang="ru-RU" sz="1800" i="1" dirty="0">
                <a:solidFill>
                  <a:schemeClr val="tx1"/>
                </a:solidFill>
              </a:rPr>
              <a:t>шест</a:t>
            </a:r>
            <a:r>
              <a:rPr lang="ru-RU" sz="1800" i="1" u="sng" dirty="0">
                <a:solidFill>
                  <a:schemeClr val="tx1"/>
                </a:solidFill>
              </a:rPr>
              <a:t>о</a:t>
            </a:r>
            <a:r>
              <a:rPr lang="ru-RU" sz="1800" i="1" dirty="0">
                <a:solidFill>
                  <a:schemeClr val="tx1"/>
                </a:solidFill>
              </a:rPr>
              <a:t>й год, дев</a:t>
            </a:r>
            <a:r>
              <a:rPr lang="ru-RU" sz="1800" i="1" u="sng" dirty="0">
                <a:solidFill>
                  <a:schemeClr val="tx1"/>
                </a:solidFill>
              </a:rPr>
              <a:t>я</a:t>
            </a:r>
            <a:r>
              <a:rPr lang="ru-RU" sz="1800" i="1" dirty="0">
                <a:solidFill>
                  <a:schemeClr val="tx1"/>
                </a:solidFill>
              </a:rPr>
              <a:t>тая кн</a:t>
            </a:r>
            <a:r>
              <a:rPr lang="ru-RU" sz="1800" i="1" u="sng" dirty="0">
                <a:solidFill>
                  <a:schemeClr val="tx1"/>
                </a:solidFill>
              </a:rPr>
              <a:t>и</a:t>
            </a:r>
            <a:r>
              <a:rPr lang="ru-RU" sz="1800" i="1" dirty="0">
                <a:solidFill>
                  <a:schemeClr val="tx1"/>
                </a:solidFill>
              </a:rPr>
              <a:t>га, с</a:t>
            </a:r>
            <a:r>
              <a:rPr lang="ru-RU" sz="1800" i="1" u="sng" dirty="0">
                <a:solidFill>
                  <a:schemeClr val="tx1"/>
                </a:solidFill>
              </a:rPr>
              <a:t>о</a:t>
            </a:r>
            <a:r>
              <a:rPr lang="ru-RU" sz="1800" i="1" dirty="0">
                <a:solidFill>
                  <a:schemeClr val="tx1"/>
                </a:solidFill>
              </a:rPr>
              <a:t>тое предупрежд</a:t>
            </a:r>
            <a:r>
              <a:rPr lang="ru-RU" sz="1800" i="1" u="sng" dirty="0">
                <a:solidFill>
                  <a:schemeClr val="tx1"/>
                </a:solidFill>
              </a:rPr>
              <a:t>е</a:t>
            </a:r>
            <a:r>
              <a:rPr lang="ru-RU" sz="1800" i="1" dirty="0">
                <a:solidFill>
                  <a:schemeClr val="tx1"/>
                </a:solidFill>
              </a:rPr>
              <a:t>ние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Všechna tato slova patří k typu s koncovkou /-oj/ v </a:t>
            </a:r>
            <a:r>
              <a:rPr lang="cs-CZ" sz="2000" dirty="0" err="1">
                <a:solidFill>
                  <a:schemeClr val="tx1"/>
                </a:solidFill>
              </a:rPr>
              <a:t>Nsg</a:t>
            </a:r>
            <a:r>
              <a:rPr lang="cs-CZ" sz="2000" dirty="0">
                <a:solidFill>
                  <a:schemeClr val="tx1"/>
                </a:solidFill>
              </a:rPr>
              <a:t> m. (vzor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молод</a:t>
            </a:r>
            <a:r>
              <a:rPr lang="ru-RU" sz="2000" i="1" u="sng" dirty="0">
                <a:solidFill>
                  <a:schemeClr val="tx1"/>
                </a:solidFill>
              </a:rPr>
              <a:t>о</a:t>
            </a:r>
            <a:r>
              <a:rPr lang="ru-RU" sz="2000" i="1" dirty="0">
                <a:solidFill>
                  <a:schemeClr val="tx1"/>
                </a:solidFill>
              </a:rPr>
              <a:t>й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Výjimkou je zde slovo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тр</a:t>
            </a:r>
            <a:r>
              <a:rPr lang="ru-RU" sz="2000" i="1" u="sng" dirty="0">
                <a:solidFill>
                  <a:schemeClr val="tx1"/>
                </a:solidFill>
              </a:rPr>
              <a:t>е</a:t>
            </a:r>
            <a:r>
              <a:rPr lang="ru-RU" sz="2000" i="1" dirty="0">
                <a:solidFill>
                  <a:schemeClr val="tx1"/>
                </a:solidFill>
              </a:rPr>
              <a:t>тий</a:t>
            </a:r>
            <a:r>
              <a:rPr lang="cs-CZ" sz="2000" dirty="0">
                <a:solidFill>
                  <a:schemeClr val="tx1"/>
                </a:solidFill>
              </a:rPr>
              <a:t>, které </a:t>
            </a:r>
            <a:r>
              <a:rPr lang="cs-CZ" sz="2000" b="1" dirty="0">
                <a:solidFill>
                  <a:schemeClr val="tx1"/>
                </a:solidFill>
              </a:rPr>
              <a:t>patří k flektivnímu typu s nulovou koncovkou v </a:t>
            </a:r>
            <a:r>
              <a:rPr lang="cs-CZ" sz="2000" b="1" dirty="0" err="1">
                <a:solidFill>
                  <a:schemeClr val="tx1"/>
                </a:solidFill>
              </a:rPr>
              <a:t>Nsg</a:t>
            </a:r>
            <a:r>
              <a:rPr lang="cs-CZ" sz="2000" b="1" dirty="0">
                <a:solidFill>
                  <a:schemeClr val="tx1"/>
                </a:solidFill>
              </a:rPr>
              <a:t> m. </a:t>
            </a:r>
            <a:r>
              <a:rPr lang="cs-CZ" sz="2000" dirty="0">
                <a:solidFill>
                  <a:schemeClr val="tx1"/>
                </a:solidFill>
              </a:rPr>
              <a:t>(vzor </a:t>
            </a:r>
            <a:r>
              <a:rPr lang="ru-RU" sz="2000" i="1" dirty="0">
                <a:solidFill>
                  <a:schemeClr val="tx1"/>
                </a:solidFill>
              </a:rPr>
              <a:t>л</a:t>
            </a:r>
            <a:r>
              <a:rPr lang="ru-RU" sz="2000" i="1" u="sng" dirty="0">
                <a:solidFill>
                  <a:schemeClr val="tx1"/>
                </a:solidFill>
              </a:rPr>
              <a:t>и</a:t>
            </a:r>
            <a:r>
              <a:rPr lang="ru-RU" sz="2000" i="1" dirty="0">
                <a:solidFill>
                  <a:schemeClr val="tx1"/>
                </a:solidFill>
              </a:rPr>
              <a:t>сий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62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70C84F4-704F-CBC9-B409-FDF43CC8B216}"/>
              </a:ext>
            </a:extLst>
          </p:cNvPr>
          <p:cNvSpPr txBox="1"/>
          <p:nvPr/>
        </p:nvSpPr>
        <p:spPr>
          <a:xfrm>
            <a:off x="723331" y="799111"/>
            <a:ext cx="107453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200" b="1" u="sng" dirty="0"/>
              <a:t>2) Základní číslovky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Mají v podstatě odlišné kategoriální vlastnosti než řadové. Z toho vyplývá, že mají i jiný systém tvarů.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základní číslovky dělíme </a:t>
            </a:r>
            <a:r>
              <a:rPr lang="cs-CZ" sz="2000" u="sng" dirty="0"/>
              <a:t>podle funkce a podle flexe </a:t>
            </a:r>
            <a:r>
              <a:rPr lang="cs-CZ" sz="2000" dirty="0"/>
              <a:t>na:</a:t>
            </a:r>
          </a:p>
          <a:p>
            <a:pPr lvl="1">
              <a:buClr>
                <a:schemeClr val="accent1"/>
              </a:buClr>
            </a:pPr>
            <a:r>
              <a:rPr lang="cs-CZ" sz="2000" b="1" dirty="0"/>
              <a:t>a) vlastní základní</a:t>
            </a:r>
            <a:r>
              <a:rPr lang="cs-CZ" sz="2000" dirty="0"/>
              <a:t> (</a:t>
            </a:r>
            <a:r>
              <a:rPr lang="ru-RU" sz="2000" i="1" dirty="0"/>
              <a:t>од</a:t>
            </a:r>
            <a:r>
              <a:rPr lang="ru-RU" sz="2000" i="1" u="sng" dirty="0"/>
              <a:t>и</a:t>
            </a:r>
            <a:r>
              <a:rPr lang="ru-RU" sz="2000" i="1" dirty="0"/>
              <a:t>н, два, три, …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cs-CZ" sz="2000" b="1" dirty="0"/>
              <a:t>b) souborové</a:t>
            </a:r>
            <a:r>
              <a:rPr lang="cs-CZ" sz="2000" dirty="0"/>
              <a:t>, </a:t>
            </a:r>
            <a:r>
              <a:rPr lang="cs-CZ" sz="2000" dirty="0" err="1"/>
              <a:t>rus</a:t>
            </a:r>
            <a:r>
              <a:rPr lang="cs-CZ" sz="2000" dirty="0"/>
              <a:t>. </a:t>
            </a:r>
            <a:r>
              <a:rPr lang="cs-CZ" sz="2000" b="1" dirty="0"/>
              <a:t>c</a:t>
            </a:r>
            <a:r>
              <a:rPr lang="ru-RU" sz="2000" b="1" dirty="0" err="1"/>
              <a:t>обирательные</a:t>
            </a:r>
            <a:r>
              <a:rPr lang="ru-RU" sz="2000" b="1" dirty="0"/>
              <a:t> числительные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ru-RU" sz="2000" i="1" dirty="0"/>
              <a:t>дв</a:t>
            </a:r>
            <a:r>
              <a:rPr lang="ru-RU" sz="2000" i="1" u="sng" dirty="0"/>
              <a:t>о</a:t>
            </a:r>
            <a:r>
              <a:rPr lang="ru-RU" sz="2000" i="1" dirty="0"/>
              <a:t>е, тр</a:t>
            </a:r>
            <a:r>
              <a:rPr lang="ru-RU" sz="2000" i="1" u="sng" dirty="0"/>
              <a:t>о</a:t>
            </a:r>
            <a:r>
              <a:rPr lang="ru-RU" sz="2000" i="1" dirty="0"/>
              <a:t>е, ч</a:t>
            </a:r>
            <a:r>
              <a:rPr lang="ru-RU" sz="2000" i="1" u="sng" dirty="0"/>
              <a:t>е</a:t>
            </a:r>
            <a:r>
              <a:rPr lang="ru-RU" sz="2000" i="1" dirty="0"/>
              <a:t>тверо, …</a:t>
            </a:r>
            <a:r>
              <a:rPr lang="cs-CZ" sz="2000" dirty="0"/>
              <a:t>)</a:t>
            </a: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cs-CZ" sz="2000" u="sng" dirty="0"/>
              <a:t>Rozdíl mezi ČJ a RJ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V české školní gramatice se</a:t>
            </a:r>
            <a:r>
              <a:rPr lang="cs-CZ" sz="2000" b="1" dirty="0"/>
              <a:t> souborové číslovky </a:t>
            </a:r>
            <a:r>
              <a:rPr lang="cs-CZ" sz="2000" dirty="0"/>
              <a:t>hodnotí jako </a:t>
            </a:r>
            <a:r>
              <a:rPr lang="cs-CZ" sz="2000" b="1" dirty="0"/>
              <a:t>typ odlišný od základních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Takovéto oddělování spočívá v </a:t>
            </a:r>
            <a:r>
              <a:rPr lang="cs-CZ" sz="2000" b="1" dirty="0"/>
              <a:t>tvarové odlišnosti </a:t>
            </a:r>
            <a:r>
              <a:rPr lang="cs-CZ" sz="2000" dirty="0"/>
              <a:t>i v </a:t>
            </a:r>
            <a:r>
              <a:rPr lang="cs-CZ" sz="2000" b="1" dirty="0"/>
              <a:t>určitém významovém rozdílu </a:t>
            </a:r>
            <a:r>
              <a:rPr lang="cs-CZ" sz="2000" dirty="0"/>
              <a:t>mezi základními a souborovými číslovkami v češtině (např.: trojí výhoda – tři výhody)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2000" b="1" dirty="0"/>
              <a:t>V ruštině se vlastní základní </a:t>
            </a:r>
            <a:r>
              <a:rPr lang="cs-CZ" sz="2000" dirty="0"/>
              <a:t>a</a:t>
            </a:r>
            <a:r>
              <a:rPr lang="cs-CZ" sz="2000" b="1" dirty="0"/>
              <a:t> souborové číslovky používají ve stejné funkci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Zde použití jedněch nebo druhých je </a:t>
            </a:r>
            <a:r>
              <a:rPr lang="cs-CZ" sz="2000" u="sng" dirty="0"/>
              <a:t>motivováno převážně gramatickým charakterem názvu počítaného jevu</a:t>
            </a:r>
          </a:p>
        </p:txBody>
      </p:sp>
    </p:spTree>
    <p:extLst>
      <p:ext uri="{BB962C8B-B14F-4D97-AF65-F5344CB8AC3E}">
        <p14:creationId xmlns:p14="http://schemas.microsoft.com/office/powerpoint/2010/main" val="46088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DABAA4-7AD7-E7FA-594D-4177B87C2AC2}"/>
              </a:ext>
            </a:extLst>
          </p:cNvPr>
          <p:cNvSpPr txBox="1"/>
          <p:nvPr/>
        </p:nvSpPr>
        <p:spPr>
          <a:xfrm>
            <a:off x="723330" y="799111"/>
            <a:ext cx="10918209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-&gt; </a:t>
            </a:r>
            <a:r>
              <a:rPr lang="cs-CZ" sz="2000" u="sng" dirty="0"/>
              <a:t>Motivace gramatickým charakterem názvu počítaného jevu</a:t>
            </a:r>
            <a:r>
              <a:rPr lang="cs-CZ" sz="2000" dirty="0"/>
              <a:t> - </a:t>
            </a:r>
            <a:r>
              <a:rPr lang="cs-CZ" sz="2000" b="1" dirty="0"/>
              <a:t>použití nominativu (N) v ruštině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2000" b="1" dirty="0"/>
              <a:t>Pouze vlastní základní číslovky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se používají ve spojeních s femininy, neutry a neživotnými maskuliny (</a:t>
            </a:r>
            <a:r>
              <a:rPr lang="ru-RU" sz="2000" i="1" dirty="0"/>
              <a:t>две ж</a:t>
            </a:r>
            <a:r>
              <a:rPr lang="ru-RU" sz="2000" i="1" u="sng" dirty="0"/>
              <a:t>е</a:t>
            </a:r>
            <a:r>
              <a:rPr lang="ru-RU" sz="2000" i="1" dirty="0"/>
              <a:t>нщины, </a:t>
            </a:r>
            <a:br>
              <a:rPr lang="cs-CZ" sz="2000" i="1" dirty="0"/>
            </a:br>
            <a:r>
              <a:rPr lang="ru-RU" sz="2000" i="1" dirty="0"/>
              <a:t>пять мест, семь дом</a:t>
            </a:r>
            <a:r>
              <a:rPr lang="ru-RU" sz="2000" i="1" u="sng" dirty="0"/>
              <a:t>о</a:t>
            </a:r>
            <a:r>
              <a:rPr lang="ru-RU" sz="2000" i="1" dirty="0"/>
              <a:t>в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 Pouze souborové číslovky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se používají ve spojeních s pluralia tantum (</a:t>
            </a:r>
            <a:r>
              <a:rPr lang="ru-RU" sz="2000" i="1" dirty="0"/>
              <a:t>дв</a:t>
            </a:r>
            <a:r>
              <a:rPr lang="ru-RU" sz="2000" i="1" u="sng" dirty="0"/>
              <a:t>о</a:t>
            </a:r>
            <a:r>
              <a:rPr lang="ru-RU" sz="2000" i="1" dirty="0"/>
              <a:t>е сан</a:t>
            </a:r>
            <a:r>
              <a:rPr lang="ru-RU" sz="2000" i="1" u="sng" dirty="0"/>
              <a:t>е</a:t>
            </a:r>
            <a:r>
              <a:rPr lang="ru-RU" sz="2000" i="1" dirty="0"/>
              <a:t>й, тр</a:t>
            </a:r>
            <a:r>
              <a:rPr lang="ru-RU" sz="2000" i="1" u="sng" dirty="0"/>
              <a:t>о</a:t>
            </a:r>
            <a:r>
              <a:rPr lang="ru-RU" sz="2000" i="1" dirty="0"/>
              <a:t>е с</a:t>
            </a:r>
            <a:r>
              <a:rPr lang="ru-RU" sz="2000" i="1" u="sng" dirty="0"/>
              <a:t>у</a:t>
            </a:r>
            <a:r>
              <a:rPr lang="ru-RU" sz="2000" i="1" dirty="0"/>
              <a:t>ток</a:t>
            </a:r>
            <a:r>
              <a:rPr lang="cs-CZ" sz="2000" dirty="0"/>
              <a:t>)</a:t>
            </a:r>
            <a:r>
              <a:rPr lang="ru-RU" sz="2000" dirty="0"/>
              <a:t> </a:t>
            </a:r>
            <a:r>
              <a:rPr lang="cs-CZ" sz="2000" dirty="0"/>
              <a:t>a se životnými substantivy mužského rodu adjektivní deklinace (</a:t>
            </a:r>
            <a:r>
              <a:rPr lang="ru-RU" sz="2000" i="1" dirty="0"/>
              <a:t>дв</a:t>
            </a:r>
            <a:r>
              <a:rPr lang="ru-RU" sz="2000" i="1" u="sng" dirty="0"/>
              <a:t>о</a:t>
            </a:r>
            <a:r>
              <a:rPr lang="ru-RU" sz="2000" i="1" dirty="0"/>
              <a:t>е портн</a:t>
            </a:r>
            <a:r>
              <a:rPr lang="ru-RU" sz="2000" i="1" u="sng" dirty="0"/>
              <a:t>ы</a:t>
            </a:r>
            <a:r>
              <a:rPr lang="ru-RU" sz="2000" i="1" dirty="0"/>
              <a:t>х</a:t>
            </a:r>
            <a:r>
              <a:rPr lang="cs-CZ" sz="2000" dirty="0"/>
              <a:t>)</a:t>
            </a:r>
          </a:p>
          <a:p>
            <a:pPr lvl="1">
              <a:buClr>
                <a:schemeClr val="accent1"/>
              </a:buClr>
            </a:pPr>
            <a:endParaRPr lang="ru-RU" sz="2000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cs-CZ" sz="2000" dirty="0"/>
              <a:t>Paralelně bez významového rozdílu </a:t>
            </a:r>
            <a:r>
              <a:rPr lang="cs-CZ" sz="2000" b="1" dirty="0"/>
              <a:t>je možné použít vlastní základní a souborovou číslovku s životnými maskuliny</a:t>
            </a:r>
            <a:r>
              <a:rPr lang="cs-CZ" sz="2000" dirty="0"/>
              <a:t>, ovšem </a:t>
            </a:r>
            <a:r>
              <a:rPr lang="cs-CZ" sz="2000" u="sng" dirty="0"/>
              <a:t>nikoliv adjektivně </a:t>
            </a:r>
            <a:r>
              <a:rPr lang="cs-CZ" sz="2000" u="sng" dirty="0" err="1"/>
              <a:t>deklinovanými</a:t>
            </a:r>
            <a:r>
              <a:rPr lang="cs-CZ" sz="2000" u="sng" dirty="0"/>
              <a:t> </a:t>
            </a:r>
            <a:r>
              <a:rPr lang="cs-CZ" sz="2000" dirty="0"/>
              <a:t>(</a:t>
            </a:r>
            <a:r>
              <a:rPr lang="ru-RU" sz="2000" i="1" dirty="0"/>
              <a:t>дв</a:t>
            </a:r>
            <a:r>
              <a:rPr lang="ru-RU" sz="2000" i="1" u="sng" dirty="0"/>
              <a:t>о</a:t>
            </a:r>
            <a:r>
              <a:rPr lang="ru-RU" sz="2000" i="1" dirty="0"/>
              <a:t>е студ</a:t>
            </a:r>
            <a:r>
              <a:rPr lang="ru-RU" sz="2000" i="1" u="sng" dirty="0"/>
              <a:t>е</a:t>
            </a:r>
            <a:r>
              <a:rPr lang="ru-RU" sz="2000" i="1" dirty="0"/>
              <a:t>нтов а два студ</a:t>
            </a:r>
            <a:r>
              <a:rPr lang="ru-RU" sz="2000" i="1" u="sng" dirty="0"/>
              <a:t>е</a:t>
            </a:r>
            <a:r>
              <a:rPr lang="ru-RU" sz="2000" i="1" dirty="0"/>
              <a:t>нта</a:t>
            </a:r>
            <a:r>
              <a:rPr lang="cs-CZ" sz="2000" dirty="0"/>
              <a:t>), </a:t>
            </a:r>
            <a:br>
              <a:rPr lang="cs-CZ" sz="2000" dirty="0"/>
            </a:br>
            <a:r>
              <a:rPr lang="cs-CZ" sz="2000" dirty="0"/>
              <a:t>a s </a:t>
            </a:r>
            <a:r>
              <a:rPr lang="cs-CZ" sz="2000" u="sng" dirty="0"/>
              <a:t>významovým rozdílem s názvy předmětů</a:t>
            </a:r>
            <a:r>
              <a:rPr lang="cs-CZ" sz="2000" dirty="0"/>
              <a:t>, které se zpravidla vyskytují v párech (</a:t>
            </a:r>
            <a:r>
              <a:rPr lang="ru-RU" sz="2000" i="1" dirty="0"/>
              <a:t>две рук</a:t>
            </a:r>
            <a:r>
              <a:rPr lang="ru-RU" sz="2000" i="1" u="sng" dirty="0"/>
              <a:t>и</a:t>
            </a:r>
            <a:r>
              <a:rPr lang="ru-RU" sz="2000" i="1" dirty="0"/>
              <a:t> </a:t>
            </a:r>
            <a:r>
              <a:rPr lang="cs-CZ" sz="2000" dirty="0"/>
              <a:t>,dvě ruce‘ – </a:t>
            </a:r>
            <a:r>
              <a:rPr lang="ru-RU" sz="2000" i="1" dirty="0"/>
              <a:t>дв</a:t>
            </a:r>
            <a:r>
              <a:rPr lang="ru-RU" sz="2000" i="1" u="sng" dirty="0"/>
              <a:t>о</a:t>
            </a:r>
            <a:r>
              <a:rPr lang="ru-RU" sz="2000" i="1" dirty="0"/>
              <a:t>е рук </a:t>
            </a:r>
            <a:r>
              <a:rPr lang="cs-CZ" sz="2000" dirty="0"/>
              <a:t>,dva páry rukou, dvoje ruce‘)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507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4F3CAE6-FCAA-9589-9B79-A06DCE6569EE}"/>
              </a:ext>
            </a:extLst>
          </p:cNvPr>
          <p:cNvSpPr txBox="1"/>
          <p:nvPr/>
        </p:nvSpPr>
        <p:spPr>
          <a:xfrm>
            <a:off x="723330" y="799111"/>
            <a:ext cx="10918209" cy="358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Toto vše ukazuje, že </a:t>
            </a:r>
            <a:r>
              <a:rPr lang="cs-CZ" sz="2000" b="1" dirty="0"/>
              <a:t>souborové</a:t>
            </a:r>
            <a:r>
              <a:rPr lang="cs-CZ" sz="2000" dirty="0"/>
              <a:t> a </a:t>
            </a:r>
            <a:r>
              <a:rPr lang="cs-CZ" sz="2000" b="1" dirty="0"/>
              <a:t>vlastní základní číslovky</a:t>
            </a:r>
            <a:r>
              <a:rPr lang="cs-CZ" sz="2000" dirty="0"/>
              <a:t> jsou dva speciální případy stejného jevu, tedy že jsou to </a:t>
            </a:r>
            <a:r>
              <a:rPr lang="cs-CZ" sz="2000" b="1" dirty="0"/>
              <a:t>dva typy základních číslovek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b="1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Z důvodu podobnosti názvů ,,vlastní základní číslovky“ a ,,základní číslovky“ budeme používat </a:t>
            </a:r>
            <a:r>
              <a:rPr lang="cs-CZ" sz="2000" b="1" dirty="0"/>
              <a:t>pro vlastní základní číslovky</a:t>
            </a:r>
            <a:r>
              <a:rPr lang="cs-CZ" sz="2000" dirty="0"/>
              <a:t> (slova řady </a:t>
            </a:r>
            <a:r>
              <a:rPr lang="ru-RU" sz="2000" i="1" dirty="0"/>
              <a:t>од</a:t>
            </a:r>
            <a:r>
              <a:rPr lang="ru-RU" sz="2000" i="1" u="sng" dirty="0"/>
              <a:t>и</a:t>
            </a:r>
            <a:r>
              <a:rPr lang="ru-RU" sz="2000" i="1" dirty="0"/>
              <a:t>н, два, …</a:t>
            </a:r>
            <a:r>
              <a:rPr lang="cs-CZ" sz="2000" dirty="0"/>
              <a:t>) </a:t>
            </a:r>
            <a:r>
              <a:rPr lang="cs-CZ" sz="2000" b="1" dirty="0"/>
              <a:t>termín ,,základní číslovky“</a:t>
            </a:r>
            <a:r>
              <a:rPr lang="cs-CZ" sz="2000" dirty="0"/>
              <a:t>,</a:t>
            </a:r>
            <a:r>
              <a:rPr lang="cs-CZ" sz="2000" b="1" dirty="0"/>
              <a:t> </a:t>
            </a:r>
            <a:r>
              <a:rPr lang="cs-CZ" sz="2000" dirty="0"/>
              <a:t>který již známe ze školské terminologie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9683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DBED3-FC51-7E6B-89F2-8B0FD32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0" dirty="0"/>
              <a:t>1) Základní číslovky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3D44E-B8EA-6244-FBA3-FB678D63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68" y="2029978"/>
            <a:ext cx="1036956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= číslovky popsané jako ,,vlastní základní číslovky“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ru-RU" sz="2000" i="1" dirty="0">
                <a:solidFill>
                  <a:schemeClr val="tx1"/>
                </a:solidFill>
              </a:rPr>
              <a:t>од</a:t>
            </a:r>
            <a:r>
              <a:rPr lang="ru-RU" sz="2000" i="1" u="sng" dirty="0">
                <a:solidFill>
                  <a:schemeClr val="tx1"/>
                </a:solidFill>
              </a:rPr>
              <a:t>и</a:t>
            </a:r>
            <a:r>
              <a:rPr lang="ru-RU" sz="2000" i="1" dirty="0">
                <a:solidFill>
                  <a:schemeClr val="tx1"/>
                </a:solidFill>
              </a:rPr>
              <a:t>н, два, три, …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Na rozdíl od řadových číslovek, </a:t>
            </a:r>
            <a:r>
              <a:rPr lang="cs-CZ" b="1" dirty="0">
                <a:solidFill>
                  <a:schemeClr val="tx1"/>
                </a:solidFill>
              </a:rPr>
              <a:t>mají odlišné kategoriální vlastnosti </a:t>
            </a:r>
            <a:r>
              <a:rPr lang="cs-CZ" dirty="0">
                <a:solidFill>
                  <a:schemeClr val="tx1"/>
                </a:solidFill>
              </a:rPr>
              <a:t>a tím i </a:t>
            </a:r>
            <a:r>
              <a:rPr lang="cs-CZ" b="1" dirty="0">
                <a:solidFill>
                  <a:schemeClr val="tx1"/>
                </a:solidFill>
              </a:rPr>
              <a:t>jiný systém tvarů 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u="sng" dirty="0">
                <a:solidFill>
                  <a:schemeClr val="tx1"/>
                </a:solidFill>
              </a:rPr>
              <a:t>Z hlediska gramatických vlastností se dělí na tři skupiny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a) </a:t>
            </a:r>
            <a:r>
              <a:rPr lang="ru-RU" b="1" i="1" dirty="0">
                <a:solidFill>
                  <a:schemeClr val="tx1"/>
                </a:solidFill>
              </a:rPr>
              <a:t>од</a:t>
            </a:r>
            <a:r>
              <a:rPr lang="ru-RU" b="1" i="1" u="sng" dirty="0">
                <a:solidFill>
                  <a:schemeClr val="tx1"/>
                </a:solidFill>
              </a:rPr>
              <a:t>и</a:t>
            </a:r>
            <a:r>
              <a:rPr lang="ru-RU" b="1" i="1" dirty="0">
                <a:solidFill>
                  <a:schemeClr val="tx1"/>
                </a:solidFill>
              </a:rPr>
              <a:t>н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b) všechny ostatní číslovky až po </a:t>
            </a:r>
            <a:r>
              <a:rPr lang="ru-RU" b="1" i="1" dirty="0">
                <a:solidFill>
                  <a:schemeClr val="tx1"/>
                </a:solidFill>
              </a:rPr>
              <a:t>девятьс</a:t>
            </a:r>
            <a:r>
              <a:rPr lang="ru-RU" b="1" i="1" u="sng" dirty="0">
                <a:solidFill>
                  <a:schemeClr val="tx1"/>
                </a:solidFill>
              </a:rPr>
              <a:t>о</a:t>
            </a:r>
            <a:r>
              <a:rPr lang="ru-RU" b="1" i="1" dirty="0">
                <a:solidFill>
                  <a:schemeClr val="tx1"/>
                </a:solidFill>
              </a:rPr>
              <a:t>т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c) číslovky </a:t>
            </a:r>
            <a:r>
              <a:rPr lang="ru-RU" b="1" i="1" dirty="0">
                <a:solidFill>
                  <a:schemeClr val="tx1"/>
                </a:solidFill>
              </a:rPr>
              <a:t>т</a:t>
            </a:r>
            <a:r>
              <a:rPr lang="ru-RU" b="1" i="1" u="sng" dirty="0">
                <a:solidFill>
                  <a:schemeClr val="tx1"/>
                </a:solidFill>
              </a:rPr>
              <a:t>ы</a:t>
            </a:r>
            <a:r>
              <a:rPr lang="ru-RU" b="1" i="1" dirty="0">
                <a:solidFill>
                  <a:schemeClr val="tx1"/>
                </a:solidFill>
              </a:rPr>
              <a:t>сяча </a:t>
            </a:r>
            <a:r>
              <a:rPr lang="cs-CZ" b="1" dirty="0">
                <a:solidFill>
                  <a:schemeClr val="tx1"/>
                </a:solidFill>
              </a:rPr>
              <a:t>(částečně), </a:t>
            </a:r>
            <a:r>
              <a:rPr lang="ru-RU" b="1" i="1" dirty="0">
                <a:solidFill>
                  <a:schemeClr val="tx1"/>
                </a:solidFill>
              </a:rPr>
              <a:t>милли</a:t>
            </a:r>
            <a:r>
              <a:rPr lang="ru-RU" b="1" i="1" u="sng" dirty="0">
                <a:solidFill>
                  <a:schemeClr val="tx1"/>
                </a:solidFill>
              </a:rPr>
              <a:t>о</a:t>
            </a:r>
            <a:r>
              <a:rPr lang="ru-RU" b="1" i="1" dirty="0">
                <a:solidFill>
                  <a:schemeClr val="tx1"/>
                </a:solidFill>
              </a:rPr>
              <a:t>н, милли</a:t>
            </a:r>
            <a:r>
              <a:rPr lang="ru-RU" b="1" i="1" u="sng" dirty="0">
                <a:solidFill>
                  <a:schemeClr val="tx1"/>
                </a:solidFill>
              </a:rPr>
              <a:t>а</a:t>
            </a:r>
            <a:r>
              <a:rPr lang="ru-RU" b="1" i="1" dirty="0">
                <a:solidFill>
                  <a:schemeClr val="tx1"/>
                </a:solidFill>
              </a:rPr>
              <a:t>рд, билли</a:t>
            </a:r>
            <a:r>
              <a:rPr lang="ru-RU" b="1" i="1" u="sng" dirty="0">
                <a:solidFill>
                  <a:schemeClr val="tx1"/>
                </a:solidFill>
              </a:rPr>
              <a:t>о</a:t>
            </a:r>
            <a:r>
              <a:rPr lang="ru-RU" b="1" i="1" dirty="0">
                <a:solidFill>
                  <a:schemeClr val="tx1"/>
                </a:solidFill>
              </a:rPr>
              <a:t>н </a:t>
            </a:r>
            <a:r>
              <a:rPr lang="cs-CZ" b="1" dirty="0">
                <a:solidFill>
                  <a:schemeClr val="tx1"/>
                </a:solidFill>
              </a:rPr>
              <a:t>a vyšší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4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D4F3A83-D29D-3CB3-B627-ADBC4FF3C82A}"/>
              </a:ext>
            </a:extLst>
          </p:cNvPr>
          <p:cNvSpPr txBox="1"/>
          <p:nvPr/>
        </p:nvSpPr>
        <p:spPr>
          <a:xfrm>
            <a:off x="635189" y="1092537"/>
            <a:ext cx="10921621" cy="376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a) </a:t>
            </a:r>
            <a:r>
              <a:rPr lang="ru-RU" sz="2200" b="1" i="1" u="sng" dirty="0"/>
              <a:t>один</a:t>
            </a:r>
            <a:endParaRPr lang="cs-CZ" sz="2200" b="1" i="1" u="sng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= shoduje se s počítaným předmětem </a:t>
            </a:r>
            <a:r>
              <a:rPr lang="cs-CZ" sz="2000" b="1" dirty="0"/>
              <a:t>v rodu, čísle a pádu </a:t>
            </a:r>
            <a:r>
              <a:rPr lang="cs-CZ" sz="2000" dirty="0"/>
              <a:t>-&gt; proto má </a:t>
            </a:r>
            <a:r>
              <a:rPr lang="cs-CZ" sz="2000" b="1" dirty="0"/>
              <a:t>paradigma skládající se </a:t>
            </a:r>
            <a:br>
              <a:rPr lang="cs-CZ" sz="2000" b="1" dirty="0"/>
            </a:br>
            <a:r>
              <a:rPr lang="cs-CZ" sz="2000" b="1" dirty="0"/>
              <a:t>z 24 tvarů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 této vlastnosti číslovky</a:t>
            </a:r>
            <a:r>
              <a:rPr lang="cs-CZ" sz="2000" i="1" dirty="0"/>
              <a:t> </a:t>
            </a:r>
            <a:r>
              <a:rPr lang="ru-RU" sz="2000" i="1" dirty="0"/>
              <a:t>од</a:t>
            </a:r>
            <a:r>
              <a:rPr lang="ru-RU" sz="2000" i="1" u="sng" dirty="0"/>
              <a:t>и</a:t>
            </a:r>
            <a:r>
              <a:rPr lang="ru-RU" sz="2000" i="1" dirty="0"/>
              <a:t>н</a:t>
            </a:r>
            <a:r>
              <a:rPr lang="cs-CZ" sz="2000" i="1" dirty="0"/>
              <a:t> tedy </a:t>
            </a:r>
            <a:r>
              <a:rPr lang="cs-CZ" sz="2000" dirty="0"/>
              <a:t>vyplývá, že </a:t>
            </a:r>
            <a:r>
              <a:rPr lang="cs-CZ" sz="2000" b="1" dirty="0"/>
              <a:t>musí mít i plurál 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b="1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češtině i ruštině </a:t>
            </a:r>
            <a:r>
              <a:rPr lang="cs-CZ" sz="2000" b="1" dirty="0"/>
              <a:t>existují i substantiva pluralia tantum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 protože </a:t>
            </a:r>
            <a:r>
              <a:rPr lang="cs-CZ" sz="2000" b="1" dirty="0"/>
              <a:t>hlavní gramatickou vlastností slova </a:t>
            </a:r>
            <a:r>
              <a:rPr lang="ru-RU" sz="2000" b="1" i="1" dirty="0"/>
              <a:t>од</a:t>
            </a:r>
            <a:r>
              <a:rPr lang="ru-RU" sz="2000" b="1" i="1" u="sng" dirty="0"/>
              <a:t>и</a:t>
            </a:r>
            <a:r>
              <a:rPr lang="ru-RU" sz="2000" b="1" i="1" dirty="0"/>
              <a:t>н</a:t>
            </a:r>
            <a:r>
              <a:rPr lang="cs-CZ" sz="2000" b="1" dirty="0"/>
              <a:t> je shoda se substantivem v rodu, pádu a také v čísle </a:t>
            </a:r>
            <a:r>
              <a:rPr lang="cs-CZ" sz="2000" dirty="0"/>
              <a:t>-&gt; musí tedy mít bezpodmínečně </a:t>
            </a:r>
            <a:r>
              <a:rPr lang="cs-CZ" sz="2000" u="sng" dirty="0"/>
              <a:t>tvary slučitelné se všemi počitatelnými substantivy</a:t>
            </a:r>
            <a:r>
              <a:rPr lang="cs-CZ" sz="2000" dirty="0"/>
              <a:t>, tedy také s těmito pomnožnými podstatnými jmény:</a:t>
            </a: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např. tvary </a:t>
            </a:r>
            <a:r>
              <a:rPr lang="ru-RU" sz="2000" i="1" dirty="0"/>
              <a:t>одн</a:t>
            </a:r>
            <a:r>
              <a:rPr lang="ru-RU" sz="2000" i="1" u="sng" dirty="0"/>
              <a:t>и</a:t>
            </a:r>
            <a:r>
              <a:rPr lang="ru-RU" sz="2000" i="1" dirty="0"/>
              <a:t> с</a:t>
            </a:r>
            <a:r>
              <a:rPr lang="ru-RU" sz="2000" i="1" u="sng" dirty="0"/>
              <a:t>у</a:t>
            </a:r>
            <a:r>
              <a:rPr lang="ru-RU" sz="2000" i="1" dirty="0"/>
              <a:t>тки, одн</a:t>
            </a:r>
            <a:r>
              <a:rPr lang="ru-RU" sz="2000" i="1" u="sng" dirty="0"/>
              <a:t>и</a:t>
            </a:r>
            <a:r>
              <a:rPr lang="ru-RU" sz="2000" i="1" dirty="0"/>
              <a:t> кан</a:t>
            </a:r>
            <a:r>
              <a:rPr lang="ru-RU" sz="2000" i="1" u="sng" dirty="0"/>
              <a:t>и</a:t>
            </a:r>
            <a:r>
              <a:rPr lang="ru-RU" sz="2000" i="1" dirty="0"/>
              <a:t>кулы </a:t>
            </a:r>
            <a:r>
              <a:rPr lang="cs-CZ" sz="2000" dirty="0"/>
              <a:t>,jedny prázdniny‘, </a:t>
            </a:r>
            <a:r>
              <a:rPr lang="ru-RU" sz="2000" i="1" dirty="0"/>
              <a:t>одн</a:t>
            </a:r>
            <a:r>
              <a:rPr lang="ru-RU" sz="2000" i="1" u="sng" dirty="0"/>
              <a:t>и</a:t>
            </a:r>
            <a:r>
              <a:rPr lang="ru-RU" sz="2000" i="1" dirty="0"/>
              <a:t> час</a:t>
            </a:r>
            <a:r>
              <a:rPr lang="ru-RU" sz="2000" i="1" u="sng" dirty="0"/>
              <a:t>ы</a:t>
            </a:r>
            <a:r>
              <a:rPr lang="ru-RU" sz="2000" i="1" dirty="0"/>
              <a:t> </a:t>
            </a:r>
            <a:r>
              <a:rPr lang="cs-CZ" sz="2000" dirty="0"/>
              <a:t>,jedny hodinky‘ apod.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647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29B870B-7180-A331-6F06-3E5503FBB825}"/>
              </a:ext>
            </a:extLst>
          </p:cNvPr>
          <p:cNvSpPr txBox="1"/>
          <p:nvPr/>
        </p:nvSpPr>
        <p:spPr>
          <a:xfrm>
            <a:off x="780481" y="738075"/>
            <a:ext cx="10631038" cy="499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200" b="1" dirty="0"/>
              <a:t>b) </a:t>
            </a:r>
            <a:r>
              <a:rPr lang="cs-CZ" sz="2200" b="1" u="sng" dirty="0">
                <a:solidFill>
                  <a:schemeClr val="tx1"/>
                </a:solidFill>
              </a:rPr>
              <a:t>všechny ostatní číslovky až po </a:t>
            </a:r>
            <a:r>
              <a:rPr lang="ru-RU" sz="2200" b="1" i="1" u="sng" dirty="0">
                <a:solidFill>
                  <a:schemeClr val="tx1"/>
                </a:solidFill>
              </a:rPr>
              <a:t>девятьсот</a:t>
            </a:r>
            <a:endParaRPr lang="cs-CZ" sz="2200" b="1" i="1" u="sng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Číslovky této skupiny jsou gramaticky charakterizovány tím, že </a:t>
            </a:r>
            <a:r>
              <a:rPr lang="cs-CZ" sz="2000" b="1" dirty="0"/>
              <a:t>v nominativu </a:t>
            </a:r>
          </a:p>
          <a:p>
            <a:pPr>
              <a:buClr>
                <a:schemeClr val="accent1"/>
              </a:buClr>
            </a:pPr>
            <a:r>
              <a:rPr lang="cs-CZ" sz="2000" dirty="0"/>
              <a:t>	(a neživotném akuzativu) vykazují rekci (</a:t>
            </a:r>
            <a:r>
              <a:rPr lang="ru-RU" sz="2000" dirty="0"/>
              <a:t>управление</a:t>
            </a:r>
            <a:r>
              <a:rPr lang="cs-CZ" sz="2000" dirty="0"/>
              <a:t>), čili </a:t>
            </a:r>
            <a:r>
              <a:rPr lang="cs-CZ" sz="2000" b="1" dirty="0"/>
              <a:t>řídí pád počítaného substantiva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V ostatních pádech se s počítaným substantivem </a:t>
            </a:r>
            <a:r>
              <a:rPr lang="cs-CZ" sz="2000" dirty="0"/>
              <a:t>(co se týče pádu) </a:t>
            </a:r>
            <a:r>
              <a:rPr lang="cs-CZ" sz="2000" b="1" dirty="0"/>
              <a:t>shodují</a:t>
            </a:r>
            <a:r>
              <a:rPr lang="cs-CZ" sz="2000" dirty="0"/>
              <a:t> (</a:t>
            </a:r>
            <a:r>
              <a:rPr lang="ru-RU" sz="2000" dirty="0"/>
              <a:t>согласуются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cs-CZ" sz="2000" dirty="0"/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b="1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Pro nenominativní pády </a:t>
            </a:r>
            <a:r>
              <a:rPr lang="cs-CZ" sz="2000" dirty="0"/>
              <a:t>lze shodu číslovky se substantivem v pádu dokázat tím, že</a:t>
            </a:r>
            <a:r>
              <a:rPr lang="cs-CZ" sz="2000" b="1" dirty="0"/>
              <a:t> substantivum stojí v tvaru vyžadovaném kontextem</a:t>
            </a:r>
            <a:r>
              <a:rPr lang="cs-CZ" sz="2000" dirty="0"/>
              <a:t> (bez ohledu na to, zda se pojí s číslovkou nebo ne)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62614B-C326-D277-38A8-CAE7045D7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" t="58251" r="56102" b="26527"/>
          <a:stretch/>
        </p:blipFill>
        <p:spPr>
          <a:xfrm>
            <a:off x="2909548" y="2429610"/>
            <a:ext cx="5852316" cy="14054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2D5AB1-6A3D-FDD2-0822-CEFDE0B9E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68" t="42077" r="5419" b="46119"/>
          <a:stretch/>
        </p:blipFill>
        <p:spPr>
          <a:xfrm>
            <a:off x="5835706" y="4892937"/>
            <a:ext cx="5628807" cy="10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6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4807</TotalTime>
  <Words>2161</Words>
  <Application>Microsoft Office PowerPoint</Application>
  <PresentationFormat>Širokoúhlá obrazovka</PresentationFormat>
  <Paragraphs>169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Retrospektiva</vt:lpstr>
      <vt:lpstr>Skloňování číslovek </vt:lpstr>
      <vt:lpstr>Číslovky</vt:lpstr>
      <vt:lpstr>Paradigmatické rozdíly mezi řadovými a základními číslovkami</vt:lpstr>
      <vt:lpstr>Prezentace aplikace PowerPoint</vt:lpstr>
      <vt:lpstr>Prezentace aplikace PowerPoint</vt:lpstr>
      <vt:lpstr>Prezentace aplikace PowerPoint</vt:lpstr>
      <vt:lpstr>1) Základní číslovky</vt:lpstr>
      <vt:lpstr>Prezentace aplikace PowerPoint</vt:lpstr>
      <vt:lpstr>Prezentace aplikace PowerPoint</vt:lpstr>
      <vt:lpstr>Prezentace aplikace PowerPoint</vt:lpstr>
      <vt:lpstr>Prezentace aplikace PowerPoint</vt:lpstr>
      <vt:lpstr>Shrnutí  – paradigmatické tvary číslovek (rod a číslo)</vt:lpstr>
      <vt:lpstr>Flexe základních číslovek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2) Souborové číslovky</vt:lpstr>
      <vt:lpstr>Přenos přízvuku na předložku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Skloňování číslovek </dc:title>
  <dc:creator>Veronika Bondarenková</dc:creator>
  <cp:lastModifiedBy>Veronika Bondarenková</cp:lastModifiedBy>
  <cp:revision>20</cp:revision>
  <dcterms:created xsi:type="dcterms:W3CDTF">2024-03-31T15:09:35Z</dcterms:created>
  <dcterms:modified xsi:type="dcterms:W3CDTF">2024-04-04T14:14:43Z</dcterms:modified>
</cp:coreProperties>
</file>