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79" r:id="rId5"/>
    <p:sldId id="283" r:id="rId6"/>
    <p:sldId id="292" r:id="rId7"/>
    <p:sldId id="288" r:id="rId8"/>
    <p:sldId id="282" r:id="rId9"/>
    <p:sldId id="285" r:id="rId10"/>
    <p:sldId id="289" r:id="rId11"/>
    <p:sldId id="290" r:id="rId12"/>
    <p:sldId id="291" r:id="rId13"/>
    <p:sldId id="293" r:id="rId14"/>
    <p:sldId id="294" r:id="rId15"/>
    <p:sldId id="298" r:id="rId16"/>
    <p:sldId id="295" r:id="rId17"/>
  </p:sldIdLst>
  <p:sldSz cx="12188825" cy="6858000"/>
  <p:notesSz cx="6858000" cy="9144000"/>
  <p:defaultTextStyle>
    <a:defPPr rtl="0">
      <a:defRPr lang="cs-cz"/>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092" autoAdjust="0"/>
  </p:normalViewPr>
  <p:slideViewPr>
    <p:cSldViewPr>
      <p:cViewPr>
        <p:scale>
          <a:sx n="66" d="100"/>
          <a:sy n="66" d="100"/>
        </p:scale>
        <p:origin x="672" y="104"/>
      </p:cViewPr>
      <p:guideLst>
        <p:guide orient="horz" pos="2160"/>
        <p:guide pos="3839"/>
      </p:guideLst>
    </p:cSldViewPr>
  </p:slideViewPr>
  <p:notesTextViewPr>
    <p:cViewPr>
      <p:scale>
        <a:sx n="1" d="1"/>
        <a:sy n="1" d="1"/>
      </p:scale>
      <p:origin x="0" y="0"/>
    </p:cViewPr>
  </p:notesTextViewPr>
  <p:notesViewPr>
    <p:cSldViewPr showGuides="1">
      <p:cViewPr varScale="1">
        <p:scale>
          <a:sx n="89" d="100"/>
          <a:sy n="89" d="100"/>
        </p:scale>
        <p:origin x="3750"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68BC6555-3F1C-4C28-A093-3CFCBCB99A9E}" type="datetime1">
              <a:rPr lang="cs-CZ" smtClean="0"/>
              <a:t>01.10.2020</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DA52D9BF-D574-4807-B36C-9E2A025BE826}" type="slidenum">
              <a:rPr lang="cs-CZ" smtClean="0"/>
              <a:pPr algn="r" rtl="0"/>
              <a:t>‹#›</a:t>
            </a:fld>
            <a:endParaRPr lang="cs-CZ"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noProof="0"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3A277406-7921-4BC9-B6A8-CF68929482F2}" type="datetime1">
              <a:rPr lang="cs-CZ" noProof="0" smtClean="0"/>
              <a:pPr/>
              <a:t>01.10.2020</a:t>
            </a:fld>
            <a:endParaRPr lang="cs-CZ" noProof="0" dirty="0"/>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cs-CZ" noProof="0"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dirty="0" smtClean="0"/>
              <a:t>Kliknutím lze 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noProof="0"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a:fld id="{9E11EC53-F507-411E-9ADC-FBCFECE09D3D}" type="slidenum">
              <a:rPr lang="cs-CZ" noProof="0" smtClean="0"/>
              <a:pPr algn="r"/>
              <a:t>‹#›</a:t>
            </a:fld>
            <a:endParaRPr lang="cs-CZ" noProof="0"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9E11EC53-F507-411E-9ADC-FBCFECE09D3D}" type="slidenum">
              <a:rPr lang="cs-CZ" smtClean="0"/>
              <a:pPr algn="r"/>
              <a:t>1</a:t>
            </a:fld>
            <a:endParaRPr lang="cs-CZ" dirty="0"/>
          </a:p>
        </p:txBody>
      </p:sp>
    </p:spTree>
    <p:extLst>
      <p:ext uri="{BB962C8B-B14F-4D97-AF65-F5344CB8AC3E}">
        <p14:creationId xmlns:p14="http://schemas.microsoft.com/office/powerpoint/2010/main" val="386899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9E11EC53-F507-411E-9ADC-FBCFECE09D3D}" type="slidenum">
              <a:rPr lang="cs-CZ" smtClean="0"/>
              <a:pPr algn="r"/>
              <a:t>2</a:t>
            </a:fld>
            <a:endParaRPr lang="cs-CZ" dirty="0"/>
          </a:p>
        </p:txBody>
      </p:sp>
    </p:spTree>
    <p:extLst>
      <p:ext uri="{BB962C8B-B14F-4D97-AF65-F5344CB8AC3E}">
        <p14:creationId xmlns:p14="http://schemas.microsoft.com/office/powerpoint/2010/main" val="190228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9E11EC53-F507-411E-9ADC-FBCFECE09D3D}" type="slidenum">
              <a:rPr lang="cs-CZ" smtClean="0"/>
              <a:pPr algn="r"/>
              <a:t>5</a:t>
            </a:fld>
            <a:endParaRPr lang="cs-CZ" dirty="0"/>
          </a:p>
        </p:txBody>
      </p:sp>
    </p:spTree>
    <p:extLst>
      <p:ext uri="{BB962C8B-B14F-4D97-AF65-F5344CB8AC3E}">
        <p14:creationId xmlns:p14="http://schemas.microsoft.com/office/powerpoint/2010/main" val="720603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8" name="Rovnoramenný trojúhelní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noProof="0" dirty="0"/>
          </a:p>
        </p:txBody>
      </p:sp>
      <p:sp>
        <p:nvSpPr>
          <p:cNvPr id="62" name="Obdélník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90000"/>
              </a:lnSpc>
            </a:pPr>
            <a:endParaRPr lang="cs-CZ" sz="3200" noProof="0" dirty="0">
              <a:solidFill>
                <a:schemeClr val="tx2"/>
              </a:solidFill>
            </a:endParaRPr>
          </a:p>
        </p:txBody>
      </p:sp>
      <p:sp>
        <p:nvSpPr>
          <p:cNvPr id="2" name="Nadpis 1"/>
          <p:cNvSpPr>
            <a:spLocks noGrp="1"/>
          </p:cNvSpPr>
          <p:nvPr>
            <p:ph type="ctrTitle"/>
          </p:nvPr>
        </p:nvSpPr>
        <p:spPr>
          <a:xfrm>
            <a:off x="1218883" y="1905002"/>
            <a:ext cx="9751060" cy="2147926"/>
          </a:xfrm>
        </p:spPr>
        <p:txBody>
          <a:bodyPr rtlCol="0" anchor="ctr">
            <a:normAutofit/>
          </a:bodyPr>
          <a:lstStyle>
            <a:lvl1pPr algn="ctr" rtl="0">
              <a:defRPr sz="4400" cap="all" normalizeH="0" baseline="0"/>
            </a:lvl1pPr>
          </a:lstStyle>
          <a:p>
            <a:pPr rtl="0"/>
            <a:r>
              <a:rPr lang="cs-CZ" smtClean="0"/>
              <a:t>Kliknutím lze upravit styl.</a:t>
            </a:r>
            <a:endParaRPr lang="cs-CZ" noProof="0" dirty="0"/>
          </a:p>
        </p:txBody>
      </p:sp>
      <p:sp>
        <p:nvSpPr>
          <p:cNvPr id="3" name="Podnadpis 2"/>
          <p:cNvSpPr>
            <a:spLocks noGrp="1"/>
          </p:cNvSpPr>
          <p:nvPr>
            <p:ph type="subTitle" idx="1" hasCustomPrompt="1"/>
          </p:nvPr>
        </p:nvSpPr>
        <p:spPr>
          <a:xfrm>
            <a:off x="1218883" y="4140200"/>
            <a:ext cx="9751060" cy="1016000"/>
          </a:xfrm>
        </p:spPr>
        <p:txBody>
          <a:bodyPr rtlCol="0">
            <a:normAutofit/>
          </a:bodyPr>
          <a:lstStyle>
            <a:lvl1pPr marL="0" indent="0" algn="ctr" rtl="0">
              <a:spcBef>
                <a:spcPts val="0"/>
              </a:spcBef>
              <a:buNone/>
              <a:defRPr sz="280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r>
              <a:rPr lang="cs-CZ" noProof="0" dirty="0" smtClean="0"/>
              <a:t>Kliknutím lze upravit styl předlohy.</a:t>
            </a:r>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ivní 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821163" y="482600"/>
            <a:ext cx="3961368" cy="1422400"/>
          </a:xfrm>
        </p:spPr>
        <p:txBody>
          <a:bodyPr rtlCol="0" anchor="b" anchorCtr="0">
            <a:normAutofit/>
          </a:bodyPr>
          <a:lstStyle>
            <a:lvl1pPr algn="l" rtl="0">
              <a:defRPr sz="3200" b="0"/>
            </a:lvl1pPr>
          </a:lstStyle>
          <a:p>
            <a:pPr rtl="0"/>
            <a:r>
              <a:rPr lang="cs-CZ" smtClean="0"/>
              <a:t>Kliknutím lze upravit styl.</a:t>
            </a:r>
            <a:endParaRPr lang="cs-CZ" noProof="0" dirty="0"/>
          </a:p>
        </p:txBody>
      </p:sp>
      <p:sp>
        <p:nvSpPr>
          <p:cNvPr id="9" name="Obdélník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noProof="0" dirty="0"/>
          </a:p>
        </p:txBody>
      </p:sp>
      <p:sp>
        <p:nvSpPr>
          <p:cNvPr id="3" name="Zástupný symbol obrázku 2" descr="Prázdný zástupný symbol pro přidání obrázku Klikněte na zástupný symbol a vyberte obrázek, který chcete přidat.&#10;"/>
          <p:cNvSpPr>
            <a:spLocks noGrp="1"/>
          </p:cNvSpPr>
          <p:nvPr>
            <p:ph type="pic" idx="1" hasCustomPrompt="1"/>
          </p:nvPr>
        </p:nvSpPr>
        <p:spPr>
          <a:xfrm>
            <a:off x="507868" y="482600"/>
            <a:ext cx="6602281" cy="5842001"/>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cs-CZ" noProof="0" dirty="0" smtClean="0"/>
              <a:t>Po kliknutí na ikonu můžete přidat obrázek</a:t>
            </a:r>
            <a:endParaRPr lang="cs-CZ" noProof="0" dirty="0"/>
          </a:p>
        </p:txBody>
      </p:sp>
      <p:sp>
        <p:nvSpPr>
          <p:cNvPr id="4" name="Zástupný symbol pro text 3"/>
          <p:cNvSpPr>
            <a:spLocks noGrp="1"/>
          </p:cNvSpPr>
          <p:nvPr>
            <p:ph type="body" sz="half" idx="2" hasCustomPrompt="1"/>
          </p:nvPr>
        </p:nvSpPr>
        <p:spPr>
          <a:xfrm>
            <a:off x="7821163" y="2108200"/>
            <a:ext cx="3961368" cy="426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noProof="0" dirty="0" smtClean="0"/>
              <a:t>Upravit styly předlohy textu.</a:t>
            </a:r>
            <a:endParaRPr lang="cs-CZ" noProof="0" dirty="0"/>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noProof="0" dirty="0"/>
          </a:p>
        </p:txBody>
      </p:sp>
      <p:sp>
        <p:nvSpPr>
          <p:cNvPr id="3" name="Zástupný symbol pro svislý text 2"/>
          <p:cNvSpPr>
            <a:spLocks noGrp="1"/>
          </p:cNvSpPr>
          <p:nvPr>
            <p:ph type="body" orient="vert" idx="1" hasCustomPrompt="1"/>
          </p:nvPr>
        </p:nvSpPr>
        <p:spPr/>
        <p:txBody>
          <a:bodyPr vert="eaVert" rtlCol="0"/>
          <a:lstStyle>
            <a:lvl5pPr algn="l" rtl="0">
              <a:defRPr/>
            </a:lvl5pPr>
            <a:lvl6pPr marL="2669581" algn="l" rtl="0">
              <a:defRPr baseline="0"/>
            </a:lvl6pPr>
            <a:lvl7pPr marL="2669581" algn="l" rtl="0">
              <a:defRPr baseline="0"/>
            </a:lvl7pPr>
            <a:lvl8pPr marL="2669581" algn="l" rtl="0">
              <a:defRPr baseline="0"/>
            </a:lvl8pPr>
            <a:lvl9pPr marL="2669581" algn="l" rtl="0">
              <a:defRPr baseline="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4" name="Zástupný symbol pro datum 3"/>
          <p:cNvSpPr>
            <a:spLocks noGrp="1"/>
          </p:cNvSpPr>
          <p:nvPr>
            <p:ph type="dt" sz="half" idx="10"/>
          </p:nvPr>
        </p:nvSpPr>
        <p:spPr/>
        <p:txBody>
          <a:bodyPr rtlCol="0"/>
          <a:lstStyle>
            <a:lvl1pPr>
              <a:defRPr/>
            </a:lvl1pPr>
          </a:lstStyle>
          <a:p>
            <a:fld id="{C6FF76FF-53CF-4983-8574-A33E949B482A}" type="datetime1">
              <a:rPr lang="cs-CZ" noProof="0" smtClean="0"/>
              <a:pPr/>
              <a:t>01.10.2020</a:t>
            </a:fld>
            <a:endParaRPr lang="cs-CZ" noProof="0" dirty="0"/>
          </a:p>
        </p:txBody>
      </p:sp>
      <p:sp>
        <p:nvSpPr>
          <p:cNvPr id="6" name="Zástupný symbol pro číslo snímku 5"/>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0040043" y="482599"/>
            <a:ext cx="1843982" cy="5791201"/>
          </a:xfrm>
        </p:spPr>
        <p:txBody>
          <a:bodyPr vert="eaVert" rtlCol="0"/>
          <a:lstStyle>
            <a:lvl1pPr rtl="0">
              <a:defRPr/>
            </a:lvl1pPr>
          </a:lstStyle>
          <a:p>
            <a:pPr rtl="0"/>
            <a:r>
              <a:rPr lang="cs-CZ" smtClean="0"/>
              <a:t>Kliknutím lze upravit styl.</a:t>
            </a:r>
            <a:endParaRPr lang="cs-CZ" noProof="0" dirty="0"/>
          </a:p>
        </p:txBody>
      </p:sp>
      <p:sp>
        <p:nvSpPr>
          <p:cNvPr id="3" name="Zástupný symbol pro svislý text 2"/>
          <p:cNvSpPr>
            <a:spLocks noGrp="1"/>
          </p:cNvSpPr>
          <p:nvPr>
            <p:ph type="body" orient="vert" idx="1" hasCustomPrompt="1"/>
          </p:nvPr>
        </p:nvSpPr>
        <p:spPr>
          <a:xfrm>
            <a:off x="914162" y="482599"/>
            <a:ext cx="9040045" cy="5791201"/>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4" name="Zástupný symbol pro datum 3"/>
          <p:cNvSpPr>
            <a:spLocks noGrp="1"/>
          </p:cNvSpPr>
          <p:nvPr>
            <p:ph type="dt" sz="half" idx="10"/>
          </p:nvPr>
        </p:nvSpPr>
        <p:spPr/>
        <p:txBody>
          <a:bodyPr rtlCol="0"/>
          <a:lstStyle>
            <a:lvl1pPr>
              <a:defRPr/>
            </a:lvl1pPr>
          </a:lstStyle>
          <a:p>
            <a:fld id="{EE60829E-F63F-4F1B-8ED4-5A20AE43BAEF}" type="datetime1">
              <a:rPr lang="cs-CZ" noProof="0" smtClean="0"/>
              <a:pPr/>
              <a:t>01.10.2020</a:t>
            </a:fld>
            <a:endParaRPr lang="cs-CZ" noProof="0" dirty="0"/>
          </a:p>
        </p:txBody>
      </p:sp>
      <p:sp>
        <p:nvSpPr>
          <p:cNvPr id="6" name="Zástupný symbol pro číslo snímku 5"/>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noProof="0" dirty="0"/>
          </a:p>
        </p:txBody>
      </p:sp>
      <p:sp>
        <p:nvSpPr>
          <p:cNvPr id="3" name="Zástupný symbol pro obsah 2"/>
          <p:cNvSpPr>
            <a:spLocks noGrp="1"/>
          </p:cNvSpPr>
          <p:nvPr>
            <p:ph idx="1" hasCustomPrompt="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4" name="Zástupný symbol pro datum 3"/>
          <p:cNvSpPr>
            <a:spLocks noGrp="1"/>
          </p:cNvSpPr>
          <p:nvPr>
            <p:ph type="dt" sz="half" idx="10"/>
          </p:nvPr>
        </p:nvSpPr>
        <p:spPr/>
        <p:txBody>
          <a:bodyPr rtlCol="0"/>
          <a:lstStyle>
            <a:lvl1pPr>
              <a:defRPr/>
            </a:lvl1pPr>
          </a:lstStyle>
          <a:p>
            <a:fld id="{9618A374-EDD4-4D4D-BB10-E8B89BED0B5B}" type="datetime1">
              <a:rPr lang="cs-CZ" noProof="0" smtClean="0"/>
              <a:pPr/>
              <a:t>01.10.2020</a:t>
            </a:fld>
            <a:endParaRPr lang="cs-CZ" noProof="0" dirty="0"/>
          </a:p>
        </p:txBody>
      </p:sp>
      <p:sp>
        <p:nvSpPr>
          <p:cNvPr id="6" name="Zástupný symbol pro číslo snímku 5"/>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11" name="Rovnoramenný trojúhelní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noProof="0" dirty="0"/>
          </a:p>
        </p:txBody>
      </p:sp>
      <p:sp>
        <p:nvSpPr>
          <p:cNvPr id="2" name="Nadpis 1"/>
          <p:cNvSpPr>
            <a:spLocks noGrp="1"/>
          </p:cNvSpPr>
          <p:nvPr>
            <p:ph type="title"/>
          </p:nvPr>
        </p:nvSpPr>
        <p:spPr>
          <a:xfrm>
            <a:off x="1218883" y="1524000"/>
            <a:ext cx="9751060" cy="1992597"/>
          </a:xfrm>
        </p:spPr>
        <p:txBody>
          <a:bodyPr rtlCol="0" anchor="b" anchorCtr="0">
            <a:noAutofit/>
          </a:bodyPr>
          <a:lstStyle>
            <a:lvl1pPr algn="ctr" rtl="0">
              <a:defRPr sz="4400" b="0" cap="all" baseline="0"/>
            </a:lvl1pPr>
          </a:lstStyle>
          <a:p>
            <a:pPr rtl="0"/>
            <a:r>
              <a:rPr lang="cs-CZ" smtClean="0"/>
              <a:t>Kliknutím lze upravit styl.</a:t>
            </a:r>
            <a:endParaRPr lang="cs-CZ" noProof="0" dirty="0"/>
          </a:p>
        </p:txBody>
      </p:sp>
      <p:sp>
        <p:nvSpPr>
          <p:cNvPr id="3" name="Zástupný symbol pro text 2"/>
          <p:cNvSpPr>
            <a:spLocks noGrp="1"/>
          </p:cNvSpPr>
          <p:nvPr>
            <p:ph type="body" idx="1" hasCustomPrompt="1"/>
          </p:nvPr>
        </p:nvSpPr>
        <p:spPr>
          <a:xfrm>
            <a:off x="1218883" y="3632200"/>
            <a:ext cx="9751060" cy="1016000"/>
          </a:xfrm>
        </p:spPr>
        <p:txBody>
          <a:bodyPr rtlCol="0" anchor="t" anchorCtr="0">
            <a:noAutofit/>
          </a:bodyPr>
          <a:lstStyle>
            <a:lvl1pPr marL="0" indent="0" algn="ctr"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cs-CZ" noProof="0" dirty="0" smtClean="0"/>
              <a:t>Upravit styly předlohy textu.</a:t>
            </a:r>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4" name="Zástupný symbol pro datum 3"/>
          <p:cNvSpPr>
            <a:spLocks noGrp="1"/>
          </p:cNvSpPr>
          <p:nvPr>
            <p:ph type="dt" sz="half" idx="10"/>
          </p:nvPr>
        </p:nvSpPr>
        <p:spPr/>
        <p:txBody>
          <a:bodyPr rtlCol="0"/>
          <a:lstStyle>
            <a:lvl1pPr>
              <a:defRPr/>
            </a:lvl1pPr>
          </a:lstStyle>
          <a:p>
            <a:fld id="{D0D1442A-8C4A-460F-AE4E-05145D4BCB48}" type="datetime1">
              <a:rPr lang="cs-CZ" noProof="0" smtClean="0"/>
              <a:pPr/>
              <a:t>01.10.2020</a:t>
            </a:fld>
            <a:endParaRPr lang="cs-CZ" noProof="0" dirty="0"/>
          </a:p>
        </p:txBody>
      </p:sp>
      <p:sp>
        <p:nvSpPr>
          <p:cNvPr id="6" name="Zástupný symbol pro číslo snímku 5"/>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noProof="0" dirty="0"/>
          </a:p>
        </p:txBody>
      </p:sp>
      <p:sp>
        <p:nvSpPr>
          <p:cNvPr id="3" name="Zástupný symbol pro obsah 2"/>
          <p:cNvSpPr>
            <a:spLocks noGrp="1"/>
          </p:cNvSpPr>
          <p:nvPr>
            <p:ph sz="half" idx="1" hasCustomPrompt="1"/>
          </p:nvPr>
        </p:nvSpPr>
        <p:spPr>
          <a:xfrm>
            <a:off x="914162"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marL="2669581" algn="l" rtl="0">
              <a:defRPr sz="1400"/>
            </a:lvl7pPr>
            <a:lvl8pPr marL="2669581" algn="l" rtl="0">
              <a:defRPr sz="1400"/>
            </a:lvl8pPr>
            <a:lvl9pPr marL="2669581" algn="l" rtl="0">
              <a:defRPr sz="140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4" name="Zástupný symbol pro obsah 3"/>
          <p:cNvSpPr>
            <a:spLocks noGrp="1"/>
          </p:cNvSpPr>
          <p:nvPr>
            <p:ph sz="half" idx="2" hasCustomPrompt="1"/>
          </p:nvPr>
        </p:nvSpPr>
        <p:spPr>
          <a:xfrm>
            <a:off x="6297559"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baseline="0"/>
            </a:lvl6pPr>
            <a:lvl7pPr marL="2669581" algn="l" rtl="0">
              <a:defRPr sz="1400" baseline="0"/>
            </a:lvl7pPr>
            <a:lvl8pPr marL="2669581" algn="l" rtl="0">
              <a:defRPr sz="1400" baseline="0"/>
            </a:lvl8pPr>
            <a:lvl9pPr marL="2669581" algn="l" rtl="0">
              <a:defRPr sz="1400" baseline="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6" name="Zástupný symbol pro zápatí 5"/>
          <p:cNvSpPr>
            <a:spLocks noGrp="1"/>
          </p:cNvSpPr>
          <p:nvPr>
            <p:ph type="ftr" sz="quarter" idx="11"/>
          </p:nvPr>
        </p:nvSpPr>
        <p:spPr/>
        <p:txBody>
          <a:bodyPr rtlCol="0"/>
          <a:lstStyle/>
          <a:p>
            <a:pPr rtl="0"/>
            <a:endParaRPr lang="cs-CZ" noProof="0" dirty="0"/>
          </a:p>
        </p:txBody>
      </p:sp>
      <p:sp>
        <p:nvSpPr>
          <p:cNvPr id="5" name="Zástupný symbol pro datum 4"/>
          <p:cNvSpPr>
            <a:spLocks noGrp="1"/>
          </p:cNvSpPr>
          <p:nvPr>
            <p:ph type="dt" sz="half" idx="10"/>
          </p:nvPr>
        </p:nvSpPr>
        <p:spPr/>
        <p:txBody>
          <a:bodyPr rtlCol="0"/>
          <a:lstStyle>
            <a:lvl1pPr>
              <a:defRPr/>
            </a:lvl1pPr>
          </a:lstStyle>
          <a:p>
            <a:fld id="{543ADA60-0A8F-4DBD-9C58-24FD590A6DA9}" type="datetime1">
              <a:rPr lang="cs-CZ" noProof="0" smtClean="0"/>
              <a:pPr/>
              <a:t>01.10.2020</a:t>
            </a:fld>
            <a:endParaRPr lang="cs-CZ" noProof="0" dirty="0"/>
          </a:p>
        </p:txBody>
      </p:sp>
      <p:sp>
        <p:nvSpPr>
          <p:cNvPr id="7" name="Zástupný symbol pro číslo snímku 6"/>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lgn="l" rtl="0">
              <a:defRPr/>
            </a:lvl1pPr>
          </a:lstStyle>
          <a:p>
            <a:pPr rtl="0"/>
            <a:r>
              <a:rPr lang="cs-CZ" smtClean="0"/>
              <a:t>Kliknutím lze upravit styl.</a:t>
            </a:r>
            <a:endParaRPr lang="cs-CZ" noProof="0" dirty="0"/>
          </a:p>
        </p:txBody>
      </p:sp>
      <p:sp>
        <p:nvSpPr>
          <p:cNvPr id="3" name="Zástupný symbol pro text 2"/>
          <p:cNvSpPr>
            <a:spLocks noGrp="1"/>
          </p:cNvSpPr>
          <p:nvPr>
            <p:ph type="body" idx="1" hasCustomPrompt="1"/>
          </p:nvPr>
        </p:nvSpPr>
        <p:spPr>
          <a:xfrm>
            <a:off x="914162"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cs-CZ" noProof="0" dirty="0" smtClean="0"/>
              <a:t>Upravit styly předlohy textu.</a:t>
            </a:r>
            <a:endParaRPr lang="cs-CZ" noProof="0" dirty="0"/>
          </a:p>
        </p:txBody>
      </p:sp>
      <p:sp>
        <p:nvSpPr>
          <p:cNvPr id="4" name="Zástupný symbol pro obsah 3"/>
          <p:cNvSpPr>
            <a:spLocks noGrp="1"/>
          </p:cNvSpPr>
          <p:nvPr>
            <p:ph sz="half" idx="2" hasCustomPrompt="1"/>
          </p:nvPr>
        </p:nvSpPr>
        <p:spPr>
          <a:xfrm>
            <a:off x="914162"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a:lvl8pPr>
            <a:lvl9pPr marL="2669581" algn="l" rtl="0">
              <a:defRPr sz="140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5" name="Zástupný symbol pro text 4"/>
          <p:cNvSpPr>
            <a:spLocks noGrp="1"/>
          </p:cNvSpPr>
          <p:nvPr>
            <p:ph type="body" sz="quarter" idx="3" hasCustomPrompt="1"/>
          </p:nvPr>
        </p:nvSpPr>
        <p:spPr>
          <a:xfrm>
            <a:off x="6297559"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cs-CZ" noProof="0" dirty="0" smtClean="0"/>
              <a:t>Upravit styly předlohy textu.</a:t>
            </a:r>
            <a:endParaRPr lang="cs-CZ" noProof="0" dirty="0"/>
          </a:p>
        </p:txBody>
      </p:sp>
      <p:sp>
        <p:nvSpPr>
          <p:cNvPr id="6" name="Zástupný symbol pro obsah 5"/>
          <p:cNvSpPr>
            <a:spLocks noGrp="1"/>
          </p:cNvSpPr>
          <p:nvPr>
            <p:ph sz="quarter" idx="4" hasCustomPrompt="1"/>
          </p:nvPr>
        </p:nvSpPr>
        <p:spPr>
          <a:xfrm>
            <a:off x="6297559"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baseline="0"/>
            </a:lvl8pPr>
            <a:lvl9pPr marL="2669581" algn="l" rtl="0">
              <a:defRPr sz="1400" baseline="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8" name="Zástupný symbol pro zápatí 7"/>
          <p:cNvSpPr>
            <a:spLocks noGrp="1"/>
          </p:cNvSpPr>
          <p:nvPr>
            <p:ph type="ftr" sz="quarter" idx="11"/>
          </p:nvPr>
        </p:nvSpPr>
        <p:spPr/>
        <p:txBody>
          <a:bodyPr rtlCol="0"/>
          <a:lstStyle/>
          <a:p>
            <a:pPr rtl="0"/>
            <a:endParaRPr lang="cs-CZ" noProof="0" dirty="0"/>
          </a:p>
        </p:txBody>
      </p:sp>
      <p:sp>
        <p:nvSpPr>
          <p:cNvPr id="7" name="Zástupný symbol pro datum 6"/>
          <p:cNvSpPr>
            <a:spLocks noGrp="1"/>
          </p:cNvSpPr>
          <p:nvPr>
            <p:ph type="dt" sz="half" idx="10"/>
          </p:nvPr>
        </p:nvSpPr>
        <p:spPr/>
        <p:txBody>
          <a:bodyPr rtlCol="0"/>
          <a:lstStyle>
            <a:lvl1pPr>
              <a:defRPr/>
            </a:lvl1pPr>
          </a:lstStyle>
          <a:p>
            <a:fld id="{1D7262B4-87ED-439A-8340-6A3919F5F948}" type="datetime1">
              <a:rPr lang="cs-CZ" noProof="0" smtClean="0"/>
              <a:pPr/>
              <a:t>01.10.2020</a:t>
            </a:fld>
            <a:endParaRPr lang="cs-CZ" noProof="0" dirty="0"/>
          </a:p>
        </p:txBody>
      </p:sp>
      <p:sp>
        <p:nvSpPr>
          <p:cNvPr id="9" name="Zástupný symbol pro číslo snímku 8"/>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noProof="0" dirty="0"/>
          </a:p>
        </p:txBody>
      </p:sp>
      <p:sp>
        <p:nvSpPr>
          <p:cNvPr id="4" name="Zástupný symbol pro zápatí 3"/>
          <p:cNvSpPr>
            <a:spLocks noGrp="1"/>
          </p:cNvSpPr>
          <p:nvPr>
            <p:ph type="ftr" sz="quarter" idx="11"/>
          </p:nvPr>
        </p:nvSpPr>
        <p:spPr/>
        <p:txBody>
          <a:bodyPr rtlCol="0"/>
          <a:lstStyle/>
          <a:p>
            <a:pPr rtl="0"/>
            <a:endParaRPr lang="cs-CZ" noProof="0" dirty="0"/>
          </a:p>
        </p:txBody>
      </p:sp>
      <p:sp>
        <p:nvSpPr>
          <p:cNvPr id="3" name="Zástupný symbol pro datum 2"/>
          <p:cNvSpPr>
            <a:spLocks noGrp="1"/>
          </p:cNvSpPr>
          <p:nvPr>
            <p:ph type="dt" sz="half" idx="10"/>
          </p:nvPr>
        </p:nvSpPr>
        <p:spPr/>
        <p:txBody>
          <a:bodyPr rtlCol="0"/>
          <a:lstStyle>
            <a:lvl1pPr>
              <a:defRPr/>
            </a:lvl1pPr>
          </a:lstStyle>
          <a:p>
            <a:fld id="{0AF2300B-DA53-47A7-9613-60E4EA0D62DB}" type="datetime1">
              <a:rPr lang="cs-CZ" noProof="0" smtClean="0"/>
              <a:pPr/>
              <a:t>01.10.2020</a:t>
            </a:fld>
            <a:endParaRPr lang="cs-CZ" noProof="0" dirty="0"/>
          </a:p>
        </p:txBody>
      </p:sp>
      <p:sp>
        <p:nvSpPr>
          <p:cNvPr id="5" name="Zástupný symbol pro číslo snímku 4"/>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821163" y="482600"/>
            <a:ext cx="3961368" cy="1422400"/>
          </a:xfrm>
        </p:spPr>
        <p:txBody>
          <a:bodyPr rtlCol="0" anchor="b">
            <a:noAutofit/>
          </a:bodyPr>
          <a:lstStyle>
            <a:lvl1pPr algn="l" rtl="0">
              <a:defRPr sz="3200" b="0"/>
            </a:lvl1pPr>
          </a:lstStyle>
          <a:p>
            <a:pPr rtl="0"/>
            <a:r>
              <a:rPr lang="cs-CZ" smtClean="0"/>
              <a:t>Kliknutím lze upravit styl.</a:t>
            </a:r>
            <a:endParaRPr lang="cs-CZ" noProof="0" dirty="0"/>
          </a:p>
        </p:txBody>
      </p:sp>
      <p:sp>
        <p:nvSpPr>
          <p:cNvPr id="20" name="Obdélník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noProof="0" dirty="0"/>
          </a:p>
        </p:txBody>
      </p:sp>
      <p:sp>
        <p:nvSpPr>
          <p:cNvPr id="3" name="Zástupný symbol pro obsah 2"/>
          <p:cNvSpPr>
            <a:spLocks noGrp="1"/>
          </p:cNvSpPr>
          <p:nvPr>
            <p:ph idx="1" hasCustomPrompt="1"/>
          </p:nvPr>
        </p:nvSpPr>
        <p:spPr bwMode="white">
          <a:xfrm>
            <a:off x="507868" y="482600"/>
            <a:ext cx="6602280" cy="5842001"/>
          </a:xfrm>
        </p:spPr>
        <p:txBody>
          <a:bodyPr rtlCol="0">
            <a:normAutofit/>
          </a:bodyPr>
          <a:lstStyle>
            <a:lvl1pPr algn="l" rtl="0">
              <a:defRPr sz="2800"/>
            </a:lvl1pPr>
            <a:lvl2pPr algn="l" rtl="0">
              <a:defRPr sz="2400"/>
            </a:lvl2pPr>
            <a:lvl3pPr algn="l" rtl="0">
              <a:defRPr sz="2000"/>
            </a:lvl3pPr>
            <a:lvl4pPr algn="l" rtl="0">
              <a:defRPr sz="1800"/>
            </a:lvl4pPr>
            <a:lvl5pPr algn="l" rtl="0">
              <a:defRPr sz="1600"/>
            </a:lvl5pPr>
            <a:lvl6pPr algn="l" rtl="0">
              <a:defRPr sz="1600"/>
            </a:lvl6pPr>
            <a:lvl7pPr algn="l" rtl="0">
              <a:defRPr sz="1600"/>
            </a:lvl7pPr>
            <a:lvl8pPr algn="l" rtl="0">
              <a:defRPr sz="1600"/>
            </a:lvl8pPr>
            <a:lvl9pPr algn="l" rtl="0">
              <a:defRPr sz="160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4" name="Zástupný symbol pro text 3"/>
          <p:cNvSpPr>
            <a:spLocks noGrp="1"/>
          </p:cNvSpPr>
          <p:nvPr>
            <p:ph type="body" sz="half" idx="2" hasCustomPrompt="1"/>
          </p:nvPr>
        </p:nvSpPr>
        <p:spPr>
          <a:xfrm>
            <a:off x="7821163" y="2108200"/>
            <a:ext cx="3961368" cy="4267200"/>
          </a:xfrm>
        </p:spPr>
        <p:txBody>
          <a:bodyPr rtlCol="0" anchor="t" anchorCtr="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noProof="0" dirty="0" smtClean="0"/>
              <a:t>Upravit styly předlohy textu.</a:t>
            </a:r>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8" name="Rovnoramenný trojúhelní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noProof="0" dirty="0"/>
          </a:p>
        </p:txBody>
      </p:sp>
      <p:sp>
        <p:nvSpPr>
          <p:cNvPr id="2" name="Nadpis 1"/>
          <p:cNvSpPr>
            <a:spLocks noGrp="1"/>
          </p:cNvSpPr>
          <p:nvPr>
            <p:ph type="title"/>
          </p:nvPr>
        </p:nvSpPr>
        <p:spPr>
          <a:xfrm>
            <a:off x="6399133" y="1905000"/>
            <a:ext cx="5180251" cy="1727200"/>
          </a:xfrm>
        </p:spPr>
        <p:txBody>
          <a:bodyPr rtlCol="0" anchor="b" anchorCtr="0">
            <a:normAutofit/>
          </a:bodyPr>
          <a:lstStyle>
            <a:lvl1pPr algn="l" rtl="0">
              <a:defRPr sz="3200" b="0"/>
            </a:lvl1pPr>
          </a:lstStyle>
          <a:p>
            <a:pPr rtl="0"/>
            <a:r>
              <a:rPr lang="cs-CZ" smtClean="0"/>
              <a:t>Kliknutím lze upravit styl.</a:t>
            </a:r>
            <a:endParaRPr lang="cs-CZ" noProof="0" dirty="0"/>
          </a:p>
        </p:txBody>
      </p:sp>
      <p:sp>
        <p:nvSpPr>
          <p:cNvPr id="9" name="Obdélník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noProof="0" dirty="0"/>
          </a:p>
        </p:txBody>
      </p:sp>
      <p:sp>
        <p:nvSpPr>
          <p:cNvPr id="3" name="Zástupný symbol obrázku 2" descr="Prázdný zástupný symbol pro přidání obrázku Klikněte na zástupný symbol a vyberte obrázek, který chcete přidat.&#10;"/>
          <p:cNvSpPr>
            <a:spLocks noGrp="1"/>
          </p:cNvSpPr>
          <p:nvPr>
            <p:ph type="pic" idx="1"/>
          </p:nvPr>
        </p:nvSpPr>
        <p:spPr>
          <a:xfrm>
            <a:off x="507869" y="482601"/>
            <a:ext cx="5077859" cy="5862706"/>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cs-CZ" noProof="0" smtClean="0"/>
              <a:t>Kliknutím na ikonu přidáte obrázek.</a:t>
            </a:r>
            <a:endParaRPr lang="cs-CZ" noProof="0" dirty="0"/>
          </a:p>
        </p:txBody>
      </p:sp>
      <p:sp>
        <p:nvSpPr>
          <p:cNvPr id="4" name="Zástupný symbol pro text 3"/>
          <p:cNvSpPr>
            <a:spLocks noGrp="1"/>
          </p:cNvSpPr>
          <p:nvPr>
            <p:ph type="body" sz="half" idx="2" hasCustomPrompt="1"/>
          </p:nvPr>
        </p:nvSpPr>
        <p:spPr>
          <a:xfrm>
            <a:off x="6399133" y="3733800"/>
            <a:ext cx="5180251" cy="172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noProof="0" dirty="0" smtClean="0"/>
              <a:t>Upravit styly předlohy textu.</a:t>
            </a:r>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pPr rtl="0"/>
            <a:r>
              <a:rPr lang="cs-CZ" dirty="0" smtClean="0"/>
              <a:t>Kliknutím lze upravit styl.</a:t>
            </a:r>
            <a:endParaRPr lang="cs-CZ" noProof="0" dirty="0"/>
          </a:p>
        </p:txBody>
      </p:sp>
      <p:sp>
        <p:nvSpPr>
          <p:cNvPr id="3" name="Zástupný symbol pro text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5" name="Zástupný symbol pro zápatí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rtl="0">
              <a:defRPr sz="1100">
                <a:solidFill>
                  <a:schemeClr val="tx1"/>
                </a:solidFill>
              </a:defRPr>
            </a:lvl1pPr>
          </a:lstStyle>
          <a:p>
            <a:pPr rtl="0"/>
            <a:endParaRPr lang="cs-CZ" noProof="0" dirty="0"/>
          </a:p>
        </p:txBody>
      </p:sp>
      <p:sp>
        <p:nvSpPr>
          <p:cNvPr id="4" name="Zástupný symbol pro datum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rtl="0">
              <a:defRPr sz="1100">
                <a:solidFill>
                  <a:schemeClr val="tx1"/>
                </a:solidFill>
              </a:defRPr>
            </a:lvl1pPr>
          </a:lstStyle>
          <a:p>
            <a:fld id="{9EDF07F2-2EFD-4A51-AC79-F696ABD4E406}" type="datetime1">
              <a:rPr lang="cs-CZ" noProof="0" smtClean="0"/>
              <a:pPr/>
              <a:t>01.10.2020</a:t>
            </a:fld>
            <a:endParaRPr lang="cs-CZ" noProof="0" dirty="0"/>
          </a:p>
        </p:txBody>
      </p:sp>
      <p:sp>
        <p:nvSpPr>
          <p:cNvPr id="6" name="Zástupný symbol pro číslo snímku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rtl="0">
              <a:defRPr sz="1100">
                <a:solidFill>
                  <a:schemeClr val="tx1"/>
                </a:solidFill>
              </a:defRPr>
            </a:lvl1pPr>
          </a:lstStyle>
          <a:p>
            <a:fld id="{E5FD5434-F838-4DD4-A17B-1CB1A1850DF4}" type="slidenum">
              <a:rPr lang="cs-CZ" noProof="0" smtClean="0"/>
              <a:pPr/>
              <a:t>‹#›</a:t>
            </a:fld>
            <a:endParaRPr lang="cs-CZ" noProof="0" dirty="0"/>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10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hyperlink" Target="https://fr.wikipedia.org/wiki/L%27Assommoir" TargetMode="External"/><Relationship Id="rId13" Type="http://schemas.openxmlformats.org/officeDocument/2006/relationships/hyperlink" Target="https://fr.wikipedia.org/wiki/La_Joie_de_vivre" TargetMode="External"/><Relationship Id="rId18" Type="http://schemas.openxmlformats.org/officeDocument/2006/relationships/hyperlink" Target="https://fr.wikipedia.org/wiki/La_B%C3%AAte_humaine" TargetMode="External"/><Relationship Id="rId3" Type="http://schemas.openxmlformats.org/officeDocument/2006/relationships/hyperlink" Target="https://fr.wikipedia.org/wiki/La_Cur%C3%A9e" TargetMode="External"/><Relationship Id="rId21" Type="http://schemas.openxmlformats.org/officeDocument/2006/relationships/hyperlink" Target="https://fr.wikipedia.org/wiki/Le_Docteur_Pascal" TargetMode="External"/><Relationship Id="rId7" Type="http://schemas.openxmlformats.org/officeDocument/2006/relationships/hyperlink" Target="https://fr.wikipedia.org/wiki/Son_Excellence_Eug%C3%A8ne_Rougon" TargetMode="External"/><Relationship Id="rId12" Type="http://schemas.openxmlformats.org/officeDocument/2006/relationships/hyperlink" Target="https://fr.wikipedia.org/wiki/Au_Bonheur_des_Dames" TargetMode="External"/><Relationship Id="rId17" Type="http://schemas.openxmlformats.org/officeDocument/2006/relationships/hyperlink" Target="https://fr.wikipedia.org/wiki/Le_R%C3%AAve_(roman)" TargetMode="External"/><Relationship Id="rId2" Type="http://schemas.openxmlformats.org/officeDocument/2006/relationships/hyperlink" Target="https://fr.wikipedia.org/wiki/La_Fortune_des_Rougon" TargetMode="External"/><Relationship Id="rId16" Type="http://schemas.openxmlformats.org/officeDocument/2006/relationships/hyperlink" Target="https://fr.wikipedia.org/wiki/La_Terre_(Zola)" TargetMode="External"/><Relationship Id="rId20" Type="http://schemas.openxmlformats.org/officeDocument/2006/relationships/hyperlink" Target="https://fr.wikipedia.org/wiki/La_D%C3%A9b%C3%A2cle" TargetMode="External"/><Relationship Id="rId1" Type="http://schemas.openxmlformats.org/officeDocument/2006/relationships/slideLayout" Target="../slideLayouts/slideLayout6.xml"/><Relationship Id="rId6" Type="http://schemas.openxmlformats.org/officeDocument/2006/relationships/hyperlink" Target="https://fr.wikipedia.org/wiki/La_Faute_de_l%27abb%C3%A9_Mouret" TargetMode="External"/><Relationship Id="rId11" Type="http://schemas.openxmlformats.org/officeDocument/2006/relationships/hyperlink" Target="https://fr.wikipedia.org/wiki/Pot-Bouille" TargetMode="External"/><Relationship Id="rId5" Type="http://schemas.openxmlformats.org/officeDocument/2006/relationships/hyperlink" Target="https://fr.wikipedia.org/wiki/La_Conqu%C3%AAte_de_Plassans" TargetMode="External"/><Relationship Id="rId15" Type="http://schemas.openxmlformats.org/officeDocument/2006/relationships/hyperlink" Target="https://fr.wikipedia.org/wiki/L%27%C5%92uvre_(%C3%89mile_Zola)" TargetMode="External"/><Relationship Id="rId10" Type="http://schemas.openxmlformats.org/officeDocument/2006/relationships/hyperlink" Target="https://fr.wikipedia.org/wiki/Nana_(roman)" TargetMode="External"/><Relationship Id="rId19" Type="http://schemas.openxmlformats.org/officeDocument/2006/relationships/hyperlink" Target="https://fr.wikipedia.org/wiki/L%27Argent" TargetMode="External"/><Relationship Id="rId4" Type="http://schemas.openxmlformats.org/officeDocument/2006/relationships/hyperlink" Target="https://fr.wikipedia.org/wiki/Le_Ventre_de_Paris" TargetMode="External"/><Relationship Id="rId9" Type="http://schemas.openxmlformats.org/officeDocument/2006/relationships/hyperlink" Target="https://fr.wikipedia.org/wiki/Une_page_d%27amour" TargetMode="External"/><Relationship Id="rId14" Type="http://schemas.openxmlformats.org/officeDocument/2006/relationships/hyperlink" Target="https://fr.wikipedia.org/wiki/Germinal_(roman)" TargetMode="External"/><Relationship Id="rId22"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a:xfrm>
            <a:off x="1218883" y="2636912"/>
            <a:ext cx="9751060" cy="1416016"/>
          </a:xfrm>
        </p:spPr>
        <p:txBody>
          <a:bodyPr rtlCol="0">
            <a:normAutofit fontScale="90000"/>
          </a:bodyPr>
          <a:lstStyle/>
          <a:p>
            <a:r>
              <a:rPr lang="fr-FR" sz="8000" b="1" dirty="0" smtClean="0">
                <a:latin typeface="Algerian" panose="04020705040A02060702" pitchFamily="82" charset="0"/>
              </a:rPr>
              <a:t>Naturalisme</a:t>
            </a:r>
            <a:r>
              <a:rPr lang="cs-CZ" dirty="0"/>
              <a:t/>
            </a:r>
            <a:br>
              <a:rPr lang="cs-CZ" dirty="0"/>
            </a:br>
            <a:endParaRPr lang="cs-CZ" dirty="0"/>
          </a:p>
        </p:txBody>
      </p:sp>
      <p:pic>
        <p:nvPicPr>
          <p:cNvPr id="2" name="Obrázek 1"/>
          <p:cNvPicPr>
            <a:picLocks noChangeAspect="1"/>
          </p:cNvPicPr>
          <p:nvPr/>
        </p:nvPicPr>
        <p:blipFill>
          <a:blip r:embed="rId3"/>
          <a:stretch>
            <a:fillRect/>
          </a:stretch>
        </p:blipFill>
        <p:spPr>
          <a:xfrm>
            <a:off x="405780" y="332656"/>
            <a:ext cx="2080409" cy="2611039"/>
          </a:xfrm>
          <a:prstGeom prst="rect">
            <a:avLst/>
          </a:prstGeom>
        </p:spPr>
      </p:pic>
      <p:pic>
        <p:nvPicPr>
          <p:cNvPr id="4" name="Obrázek 3"/>
          <p:cNvPicPr>
            <a:picLocks noChangeAspect="1"/>
          </p:cNvPicPr>
          <p:nvPr/>
        </p:nvPicPr>
        <p:blipFill>
          <a:blip r:embed="rId4"/>
          <a:stretch>
            <a:fillRect/>
          </a:stretch>
        </p:blipFill>
        <p:spPr>
          <a:xfrm>
            <a:off x="765820" y="4394601"/>
            <a:ext cx="1885590" cy="1983543"/>
          </a:xfrm>
          <a:prstGeom prst="rect">
            <a:avLst/>
          </a:prstGeom>
        </p:spPr>
      </p:pic>
      <p:pic>
        <p:nvPicPr>
          <p:cNvPr id="5" name="Obrázek 4"/>
          <p:cNvPicPr>
            <a:picLocks noChangeAspect="1"/>
          </p:cNvPicPr>
          <p:nvPr/>
        </p:nvPicPr>
        <p:blipFill>
          <a:blip r:embed="rId5"/>
          <a:stretch>
            <a:fillRect/>
          </a:stretch>
        </p:blipFill>
        <p:spPr>
          <a:xfrm>
            <a:off x="10085203" y="3861048"/>
            <a:ext cx="1668546" cy="2599081"/>
          </a:xfrm>
          <a:prstGeom prst="rect">
            <a:avLst/>
          </a:prstGeom>
        </p:spPr>
      </p:pic>
      <p:pic>
        <p:nvPicPr>
          <p:cNvPr id="6" name="Obrázek 5"/>
          <p:cNvPicPr>
            <a:picLocks noChangeAspect="1"/>
          </p:cNvPicPr>
          <p:nvPr/>
        </p:nvPicPr>
        <p:blipFill>
          <a:blip r:embed="rId6"/>
          <a:stretch>
            <a:fillRect/>
          </a:stretch>
        </p:blipFill>
        <p:spPr>
          <a:xfrm>
            <a:off x="5505531" y="4140721"/>
            <a:ext cx="2360748" cy="2616732"/>
          </a:xfrm>
          <a:prstGeom prst="rect">
            <a:avLst/>
          </a:prstGeom>
        </p:spPr>
      </p:pic>
      <p:pic>
        <p:nvPicPr>
          <p:cNvPr id="7" name="Obrázek 6"/>
          <p:cNvPicPr>
            <a:picLocks noChangeAspect="1"/>
          </p:cNvPicPr>
          <p:nvPr/>
        </p:nvPicPr>
        <p:blipFill>
          <a:blip r:embed="rId7"/>
          <a:stretch>
            <a:fillRect/>
          </a:stretch>
        </p:blipFill>
        <p:spPr>
          <a:xfrm>
            <a:off x="9838828" y="310941"/>
            <a:ext cx="1804419" cy="3033979"/>
          </a:xfrm>
          <a:prstGeom prst="rect">
            <a:avLst/>
          </a:prstGeom>
        </p:spPr>
      </p:pic>
      <p:pic>
        <p:nvPicPr>
          <p:cNvPr id="8" name="Obrázek 7"/>
          <p:cNvPicPr>
            <a:picLocks noChangeAspect="1"/>
          </p:cNvPicPr>
          <p:nvPr/>
        </p:nvPicPr>
        <p:blipFill>
          <a:blip r:embed="rId8"/>
          <a:stretch>
            <a:fillRect/>
          </a:stretch>
        </p:blipFill>
        <p:spPr>
          <a:xfrm>
            <a:off x="7966620" y="4540991"/>
            <a:ext cx="1295467" cy="1816193"/>
          </a:xfrm>
          <a:prstGeom prst="rect">
            <a:avLst/>
          </a:prstGeom>
        </p:spPr>
      </p:pic>
      <p:pic>
        <p:nvPicPr>
          <p:cNvPr id="9" name="Obrázek 8"/>
          <p:cNvPicPr>
            <a:picLocks noChangeAspect="1"/>
          </p:cNvPicPr>
          <p:nvPr/>
        </p:nvPicPr>
        <p:blipFill>
          <a:blip r:embed="rId9"/>
          <a:stretch>
            <a:fillRect/>
          </a:stretch>
        </p:blipFill>
        <p:spPr>
          <a:xfrm>
            <a:off x="3286100" y="4293096"/>
            <a:ext cx="1619770" cy="2246777"/>
          </a:xfrm>
          <a:prstGeom prst="rect">
            <a:avLst/>
          </a:prstGeom>
        </p:spPr>
      </p:pic>
      <p:sp>
        <p:nvSpPr>
          <p:cNvPr id="10" name="TextovéPole 9"/>
          <p:cNvSpPr txBox="1"/>
          <p:nvPr/>
        </p:nvSpPr>
        <p:spPr>
          <a:xfrm>
            <a:off x="3419993" y="2068988"/>
            <a:ext cx="5548570" cy="480131"/>
          </a:xfrm>
          <a:prstGeom prst="rect">
            <a:avLst/>
          </a:prstGeom>
          <a:noFill/>
        </p:spPr>
        <p:txBody>
          <a:bodyPr wrap="none" rtlCol="0">
            <a:spAutoFit/>
          </a:bodyPr>
          <a:lstStyle/>
          <a:p>
            <a:pPr>
              <a:lnSpc>
                <a:spcPct val="90000"/>
              </a:lnSpc>
            </a:pPr>
            <a:r>
              <a:rPr lang="fr-FR" sz="2800" dirty="0" smtClean="0"/>
              <a:t>Littérature française du XX</a:t>
            </a:r>
            <a:r>
              <a:rPr lang="fr-FR" sz="2800" baseline="30000" dirty="0" smtClean="0"/>
              <a:t>e</a:t>
            </a:r>
            <a:r>
              <a:rPr lang="fr-FR" sz="2800" dirty="0" smtClean="0"/>
              <a:t> siècle I</a:t>
            </a:r>
            <a:endParaRPr lang="fr-FR" sz="2800" dirty="0"/>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333772" y="476672"/>
            <a:ext cx="11305255" cy="5687711"/>
          </a:xfrm>
          <a:prstGeom prst="rect">
            <a:avLst/>
          </a:prstGeom>
          <a:noFill/>
        </p:spPr>
        <p:txBody>
          <a:bodyPr wrap="square" rtlCol="0">
            <a:spAutoFit/>
          </a:bodyPr>
          <a:lstStyle/>
          <a:p>
            <a:pPr>
              <a:lnSpc>
                <a:spcPct val="90000"/>
              </a:lnSpc>
            </a:pPr>
            <a:r>
              <a:rPr lang="fr-FR" sz="2800" dirty="0" smtClean="0"/>
              <a:t>Nouvelle esthétique </a:t>
            </a:r>
          </a:p>
          <a:p>
            <a:pPr>
              <a:lnSpc>
                <a:spcPct val="90000"/>
              </a:lnSpc>
            </a:pPr>
            <a:endParaRPr lang="fr-FR" sz="2800" dirty="0"/>
          </a:p>
          <a:p>
            <a:pPr algn="just">
              <a:lnSpc>
                <a:spcPct val="90000"/>
              </a:lnSpc>
            </a:pPr>
            <a:r>
              <a:rPr lang="cs-CZ" dirty="0"/>
              <a:t>Le naturalisme </a:t>
            </a:r>
            <a:r>
              <a:rPr lang="cs-CZ" i="1" dirty="0" err="1"/>
              <a:t>substitue</a:t>
            </a:r>
            <a:r>
              <a:rPr lang="cs-CZ" i="1" dirty="0"/>
              <a:t> à </a:t>
            </a:r>
            <a:r>
              <a:rPr lang="cs-CZ" i="1" dirty="0" err="1"/>
              <a:t>l'étude</a:t>
            </a:r>
            <a:r>
              <a:rPr lang="cs-CZ" i="1" dirty="0"/>
              <a:t> de </a:t>
            </a:r>
            <a:r>
              <a:rPr lang="cs-CZ" i="1" dirty="0" err="1"/>
              <a:t>l'homme</a:t>
            </a:r>
            <a:r>
              <a:rPr lang="cs-CZ" i="1" dirty="0"/>
              <a:t> </a:t>
            </a:r>
            <a:r>
              <a:rPr lang="cs-CZ" i="1" dirty="0" err="1"/>
              <a:t>abstrait</a:t>
            </a:r>
            <a:r>
              <a:rPr lang="cs-CZ" i="1" dirty="0"/>
              <a:t>, de </a:t>
            </a:r>
            <a:r>
              <a:rPr lang="cs-CZ" i="1" dirty="0" err="1"/>
              <a:t>l'homme</a:t>
            </a:r>
            <a:r>
              <a:rPr lang="cs-CZ" i="1" dirty="0"/>
              <a:t> </a:t>
            </a:r>
            <a:r>
              <a:rPr lang="cs-CZ" i="1" dirty="0" err="1"/>
              <a:t>métaphysique</a:t>
            </a:r>
            <a:r>
              <a:rPr lang="cs-CZ" i="1" dirty="0"/>
              <a:t>, </a:t>
            </a:r>
            <a:r>
              <a:rPr lang="cs-CZ" i="1" dirty="0" err="1"/>
              <a:t>l'étude</a:t>
            </a:r>
            <a:r>
              <a:rPr lang="cs-CZ" i="1" dirty="0"/>
              <a:t> de </a:t>
            </a:r>
            <a:r>
              <a:rPr lang="cs-CZ" i="1" dirty="0" err="1"/>
              <a:t>l'homme</a:t>
            </a:r>
            <a:r>
              <a:rPr lang="cs-CZ" i="1" dirty="0"/>
              <a:t> naturel, </a:t>
            </a:r>
            <a:r>
              <a:rPr lang="cs-CZ" i="1" dirty="0" err="1"/>
              <a:t>soumis</a:t>
            </a:r>
            <a:r>
              <a:rPr lang="cs-CZ" i="1" dirty="0"/>
              <a:t> </a:t>
            </a:r>
            <a:r>
              <a:rPr lang="cs-CZ" i="1" dirty="0" err="1"/>
              <a:t>aux</a:t>
            </a:r>
            <a:r>
              <a:rPr lang="cs-CZ" i="1" dirty="0"/>
              <a:t> </a:t>
            </a:r>
            <a:r>
              <a:rPr lang="cs-CZ" i="1" dirty="0" err="1"/>
              <a:t>lois</a:t>
            </a:r>
            <a:r>
              <a:rPr lang="cs-CZ" i="1" dirty="0"/>
              <a:t> </a:t>
            </a:r>
            <a:r>
              <a:rPr lang="cs-CZ" i="1" dirty="0" err="1"/>
              <a:t>physico-chimiques</a:t>
            </a:r>
            <a:r>
              <a:rPr lang="cs-CZ" i="1" dirty="0"/>
              <a:t> et </a:t>
            </a:r>
            <a:r>
              <a:rPr lang="cs-CZ" i="1" dirty="0" err="1"/>
              <a:t>déterminé</a:t>
            </a:r>
            <a:r>
              <a:rPr lang="cs-CZ" i="1" dirty="0"/>
              <a:t> par les </a:t>
            </a:r>
            <a:r>
              <a:rPr lang="cs-CZ" i="1" dirty="0" err="1"/>
              <a:t>influences</a:t>
            </a:r>
            <a:r>
              <a:rPr lang="cs-CZ" i="1" dirty="0"/>
              <a:t> </a:t>
            </a:r>
            <a:r>
              <a:rPr lang="cs-CZ" i="1" dirty="0" err="1"/>
              <a:t>du</a:t>
            </a:r>
            <a:r>
              <a:rPr lang="cs-CZ" i="1" dirty="0"/>
              <a:t> milieu ; </a:t>
            </a:r>
            <a:r>
              <a:rPr lang="cs-CZ" i="1" dirty="0" err="1"/>
              <a:t>il</a:t>
            </a:r>
            <a:r>
              <a:rPr lang="cs-CZ" i="1" dirty="0"/>
              <a:t> </a:t>
            </a:r>
            <a:r>
              <a:rPr lang="cs-CZ" i="1" dirty="0" err="1"/>
              <a:t>est</a:t>
            </a:r>
            <a:r>
              <a:rPr lang="cs-CZ" i="1" dirty="0"/>
              <a:t> en </a:t>
            </a:r>
            <a:r>
              <a:rPr lang="cs-CZ" i="1" dirty="0" err="1"/>
              <a:t>un</a:t>
            </a:r>
            <a:r>
              <a:rPr lang="cs-CZ" i="1" dirty="0"/>
              <a:t> mot la </a:t>
            </a:r>
            <a:r>
              <a:rPr lang="cs-CZ" i="1" dirty="0" err="1"/>
              <a:t>littérature</a:t>
            </a:r>
            <a:r>
              <a:rPr lang="cs-CZ" i="1" dirty="0"/>
              <a:t> de </a:t>
            </a:r>
            <a:r>
              <a:rPr lang="cs-CZ" i="1" dirty="0" err="1"/>
              <a:t>notre</a:t>
            </a:r>
            <a:r>
              <a:rPr lang="cs-CZ" i="1" dirty="0"/>
              <a:t> </a:t>
            </a:r>
            <a:r>
              <a:rPr lang="cs-CZ" i="1" dirty="0" err="1"/>
              <a:t>âge</a:t>
            </a:r>
            <a:r>
              <a:rPr lang="cs-CZ" i="1" dirty="0"/>
              <a:t> </a:t>
            </a:r>
            <a:r>
              <a:rPr lang="cs-CZ" i="1" dirty="0" err="1"/>
              <a:t>scientifique</a:t>
            </a:r>
            <a:r>
              <a:rPr lang="cs-CZ" i="1" dirty="0"/>
              <a:t>, </a:t>
            </a:r>
            <a:r>
              <a:rPr lang="cs-CZ" i="1" dirty="0" err="1"/>
              <a:t>comme</a:t>
            </a:r>
            <a:r>
              <a:rPr lang="cs-CZ" i="1" dirty="0"/>
              <a:t> la </a:t>
            </a:r>
            <a:r>
              <a:rPr lang="cs-CZ" i="1" dirty="0" err="1"/>
              <a:t>littérature</a:t>
            </a:r>
            <a:r>
              <a:rPr lang="cs-CZ" i="1" dirty="0"/>
              <a:t> </a:t>
            </a:r>
            <a:r>
              <a:rPr lang="cs-CZ" i="1" dirty="0" err="1"/>
              <a:t>classique</a:t>
            </a:r>
            <a:r>
              <a:rPr lang="cs-CZ" i="1" dirty="0"/>
              <a:t> et </a:t>
            </a:r>
            <a:r>
              <a:rPr lang="cs-CZ" i="1" dirty="0" err="1"/>
              <a:t>romantique</a:t>
            </a:r>
            <a:r>
              <a:rPr lang="cs-CZ" i="1" dirty="0"/>
              <a:t> a </a:t>
            </a:r>
            <a:r>
              <a:rPr lang="cs-CZ" i="1" dirty="0" err="1"/>
              <a:t>correspondu</a:t>
            </a:r>
            <a:r>
              <a:rPr lang="cs-CZ" i="1" dirty="0"/>
              <a:t> à </a:t>
            </a:r>
            <a:r>
              <a:rPr lang="cs-CZ" i="1" dirty="0" err="1"/>
              <a:t>un</a:t>
            </a:r>
            <a:r>
              <a:rPr lang="cs-CZ" i="1" dirty="0"/>
              <a:t> </a:t>
            </a:r>
            <a:r>
              <a:rPr lang="cs-CZ" i="1" dirty="0" err="1"/>
              <a:t>âge</a:t>
            </a:r>
            <a:r>
              <a:rPr lang="cs-CZ" i="1" dirty="0"/>
              <a:t> de </a:t>
            </a:r>
            <a:r>
              <a:rPr lang="cs-CZ" i="1" dirty="0" err="1"/>
              <a:t>scolastique</a:t>
            </a:r>
            <a:r>
              <a:rPr lang="cs-CZ" i="1" dirty="0"/>
              <a:t> et de </a:t>
            </a:r>
            <a:r>
              <a:rPr lang="cs-CZ" i="1" dirty="0" err="1"/>
              <a:t>théologie</a:t>
            </a:r>
            <a:r>
              <a:rPr lang="cs-CZ" i="1" dirty="0"/>
              <a:t>. </a:t>
            </a:r>
            <a:endParaRPr lang="fr-FR" i="1" dirty="0" smtClean="0"/>
          </a:p>
          <a:p>
            <a:pPr algn="just">
              <a:lnSpc>
                <a:spcPct val="90000"/>
              </a:lnSpc>
            </a:pPr>
            <a:endParaRPr lang="fr-FR" i="1" dirty="0"/>
          </a:p>
          <a:p>
            <a:pPr algn="just">
              <a:lnSpc>
                <a:spcPct val="90000"/>
              </a:lnSpc>
            </a:pPr>
            <a:endParaRPr lang="fr-FR" dirty="0" smtClean="0"/>
          </a:p>
          <a:p>
            <a:pPr marL="342900" indent="-342900" algn="just">
              <a:lnSpc>
                <a:spcPct val="90000"/>
              </a:lnSpc>
              <a:buFont typeface="Wingdings" panose="05000000000000000000" pitchFamily="2" charset="2"/>
              <a:buChar char="v"/>
            </a:pPr>
            <a:r>
              <a:rPr lang="fr-FR" dirty="0" smtClean="0"/>
              <a:t>Refus des académismes (comme chez les impressionnistes)</a:t>
            </a:r>
          </a:p>
          <a:p>
            <a:pPr algn="just">
              <a:lnSpc>
                <a:spcPct val="90000"/>
              </a:lnSpc>
            </a:pPr>
            <a:endParaRPr lang="fr-FR" dirty="0" smtClean="0"/>
          </a:p>
          <a:p>
            <a:pPr marL="342900" indent="-342900" algn="just">
              <a:lnSpc>
                <a:spcPct val="90000"/>
              </a:lnSpc>
              <a:buFont typeface="Wingdings" panose="05000000000000000000" pitchFamily="2" charset="2"/>
              <a:buChar char="v"/>
            </a:pPr>
            <a:r>
              <a:rPr lang="fr-FR" dirty="0" smtClean="0"/>
              <a:t>Compensation d’un idéalisme excessif</a:t>
            </a:r>
          </a:p>
          <a:p>
            <a:pPr algn="just">
              <a:lnSpc>
                <a:spcPct val="90000"/>
              </a:lnSpc>
            </a:pPr>
            <a:endParaRPr lang="fr-FR" dirty="0"/>
          </a:p>
          <a:p>
            <a:pPr>
              <a:lnSpc>
                <a:spcPct val="90000"/>
              </a:lnSpc>
            </a:pPr>
            <a:endParaRPr lang="fr-FR" sz="2800" dirty="0" smtClean="0"/>
          </a:p>
          <a:p>
            <a:pPr>
              <a:lnSpc>
                <a:spcPct val="90000"/>
              </a:lnSpc>
            </a:pPr>
            <a:endParaRPr lang="fr-FR" sz="2800" dirty="0"/>
          </a:p>
          <a:p>
            <a:pPr>
              <a:lnSpc>
                <a:spcPct val="90000"/>
              </a:lnSpc>
            </a:pPr>
            <a:endParaRPr lang="fr-FR" sz="2800" dirty="0"/>
          </a:p>
        </p:txBody>
      </p:sp>
      <p:pic>
        <p:nvPicPr>
          <p:cNvPr id="6" name="Obrázek 5"/>
          <p:cNvPicPr>
            <a:picLocks noChangeAspect="1"/>
          </p:cNvPicPr>
          <p:nvPr/>
        </p:nvPicPr>
        <p:blipFill>
          <a:blip r:embed="rId2"/>
          <a:stretch>
            <a:fillRect/>
          </a:stretch>
        </p:blipFill>
        <p:spPr>
          <a:xfrm>
            <a:off x="8223301" y="4149080"/>
            <a:ext cx="3418261" cy="2430282"/>
          </a:xfrm>
          <a:prstGeom prst="rect">
            <a:avLst/>
          </a:prstGeom>
        </p:spPr>
      </p:pic>
    </p:spTree>
    <p:extLst>
      <p:ext uri="{BB962C8B-B14F-4D97-AF65-F5344CB8AC3E}">
        <p14:creationId xmlns:p14="http://schemas.microsoft.com/office/powerpoint/2010/main" val="299110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nice 6"/>
          <p:cNvCxnSpPr/>
          <p:nvPr/>
        </p:nvCxnSpPr>
        <p:spPr>
          <a:xfrm>
            <a:off x="1629916" y="2924944"/>
            <a:ext cx="8887478" cy="0"/>
          </a:xfrm>
          <a:prstGeom prst="line">
            <a:avLst/>
          </a:prstGeom>
          <a:ln w="76200">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333772" y="692696"/>
            <a:ext cx="11521279" cy="4210383"/>
          </a:xfrm>
          <a:prstGeom prst="rect">
            <a:avLst/>
          </a:prstGeom>
          <a:noFill/>
        </p:spPr>
        <p:txBody>
          <a:bodyPr wrap="square" rtlCol="0">
            <a:spAutoFit/>
          </a:bodyPr>
          <a:lstStyle/>
          <a:p>
            <a:pPr>
              <a:lnSpc>
                <a:spcPct val="90000"/>
              </a:lnSpc>
            </a:pPr>
            <a:r>
              <a:rPr lang="fr-FR" sz="2800" dirty="0" smtClean="0"/>
              <a:t>Le groupe naturaliste</a:t>
            </a:r>
          </a:p>
          <a:p>
            <a:pPr>
              <a:lnSpc>
                <a:spcPct val="90000"/>
              </a:lnSpc>
            </a:pPr>
            <a:endParaRPr lang="fr-FR" sz="2800" dirty="0"/>
          </a:p>
          <a:p>
            <a:r>
              <a:rPr lang="fr-FR" dirty="0" smtClean="0"/>
              <a:t>Léon </a:t>
            </a:r>
            <a:r>
              <a:rPr lang="fr-FR" dirty="0" err="1" smtClean="0"/>
              <a:t>Hennique</a:t>
            </a:r>
            <a:r>
              <a:rPr lang="fr-FR" dirty="0" smtClean="0"/>
              <a:t> </a:t>
            </a:r>
            <a:r>
              <a:rPr lang="cs-CZ" dirty="0" err="1" smtClean="0"/>
              <a:t>raconte</a:t>
            </a:r>
            <a:r>
              <a:rPr lang="cs-CZ" dirty="0"/>
              <a:t> : </a:t>
            </a:r>
            <a:endParaRPr lang="fr-FR" dirty="0"/>
          </a:p>
          <a:p>
            <a:r>
              <a:rPr lang="cs-CZ" dirty="0"/>
              <a:t> </a:t>
            </a:r>
            <a:endParaRPr lang="fr-FR" dirty="0"/>
          </a:p>
          <a:p>
            <a:r>
              <a:rPr lang="cs-CZ" i="1" dirty="0"/>
              <a:t>Et </a:t>
            </a:r>
            <a:r>
              <a:rPr lang="cs-CZ" i="1" dirty="0" err="1"/>
              <a:t>nous</a:t>
            </a:r>
            <a:r>
              <a:rPr lang="cs-CZ" i="1" dirty="0"/>
              <a:t> </a:t>
            </a:r>
            <a:r>
              <a:rPr lang="cs-CZ" i="1" dirty="0" err="1"/>
              <a:t>sommes</a:t>
            </a:r>
            <a:r>
              <a:rPr lang="cs-CZ" i="1" dirty="0"/>
              <a:t> à la table </a:t>
            </a:r>
            <a:r>
              <a:rPr lang="cs-CZ" i="1" dirty="0" err="1"/>
              <a:t>d'Émile</a:t>
            </a:r>
            <a:r>
              <a:rPr lang="cs-CZ" i="1" dirty="0"/>
              <a:t> </a:t>
            </a:r>
            <a:r>
              <a:rPr lang="cs-CZ" i="1" dirty="0" err="1"/>
              <a:t>Zola</a:t>
            </a:r>
            <a:r>
              <a:rPr lang="cs-CZ" i="1" dirty="0"/>
              <a:t>, </a:t>
            </a:r>
            <a:r>
              <a:rPr lang="cs-CZ" i="1" dirty="0" err="1"/>
              <a:t>dans</a:t>
            </a:r>
            <a:r>
              <a:rPr lang="cs-CZ" i="1" dirty="0"/>
              <a:t> Paris, </a:t>
            </a:r>
            <a:r>
              <a:rPr lang="cs-CZ" i="1" dirty="0" err="1"/>
              <a:t>Maupassant</a:t>
            </a:r>
            <a:r>
              <a:rPr lang="cs-CZ" i="1" dirty="0"/>
              <a:t>, </a:t>
            </a:r>
            <a:r>
              <a:rPr lang="cs-CZ" i="1" dirty="0" err="1"/>
              <a:t>Huysmans</a:t>
            </a:r>
            <a:r>
              <a:rPr lang="cs-CZ" i="1" dirty="0"/>
              <a:t>, </a:t>
            </a:r>
            <a:r>
              <a:rPr lang="cs-CZ" i="1" dirty="0" err="1"/>
              <a:t>Céard</a:t>
            </a:r>
            <a:r>
              <a:rPr lang="cs-CZ" i="1" dirty="0"/>
              <a:t>, Alexis et moi, pour </a:t>
            </a:r>
            <a:r>
              <a:rPr lang="cs-CZ" i="1" dirty="0" err="1"/>
              <a:t>changer</a:t>
            </a:r>
            <a:r>
              <a:rPr lang="cs-CZ" i="1" dirty="0"/>
              <a:t>. On </a:t>
            </a:r>
            <a:r>
              <a:rPr lang="cs-CZ" i="1" dirty="0" err="1"/>
              <a:t>devise</a:t>
            </a:r>
            <a:r>
              <a:rPr lang="cs-CZ" i="1" dirty="0"/>
              <a:t> à </a:t>
            </a:r>
            <a:r>
              <a:rPr lang="cs-CZ" i="1" dirty="0" err="1"/>
              <a:t>bâtons</a:t>
            </a:r>
            <a:r>
              <a:rPr lang="cs-CZ" i="1" dirty="0"/>
              <a:t> </a:t>
            </a:r>
            <a:r>
              <a:rPr lang="cs-CZ" i="1" dirty="0" err="1"/>
              <a:t>rompus</a:t>
            </a:r>
            <a:r>
              <a:rPr lang="cs-CZ" i="1" dirty="0"/>
              <a:t> ; on se met à </a:t>
            </a:r>
            <a:r>
              <a:rPr lang="cs-CZ" i="1" dirty="0" err="1"/>
              <a:t>évoquer</a:t>
            </a:r>
            <a:r>
              <a:rPr lang="cs-CZ" i="1" dirty="0"/>
              <a:t> la </a:t>
            </a:r>
            <a:r>
              <a:rPr lang="cs-CZ" i="1" dirty="0" err="1"/>
              <a:t>guerre</a:t>
            </a:r>
            <a:r>
              <a:rPr lang="cs-CZ" i="1" dirty="0"/>
              <a:t>, la </a:t>
            </a:r>
            <a:r>
              <a:rPr lang="cs-CZ" i="1" dirty="0" err="1"/>
              <a:t>fameuse</a:t>
            </a:r>
            <a:r>
              <a:rPr lang="cs-CZ" i="1" dirty="0"/>
              <a:t> </a:t>
            </a:r>
            <a:r>
              <a:rPr lang="cs-CZ" i="1" dirty="0" err="1"/>
              <a:t>guerre</a:t>
            </a:r>
            <a:r>
              <a:rPr lang="cs-CZ" i="1" dirty="0"/>
              <a:t> de 1870. </a:t>
            </a:r>
            <a:r>
              <a:rPr lang="cs-CZ" i="1" dirty="0" err="1"/>
              <a:t>Plusieurs</a:t>
            </a:r>
            <a:r>
              <a:rPr lang="cs-CZ" i="1" dirty="0"/>
              <a:t> des </a:t>
            </a:r>
            <a:r>
              <a:rPr lang="cs-CZ" i="1" dirty="0" err="1"/>
              <a:t>nôtres</a:t>
            </a:r>
            <a:r>
              <a:rPr lang="cs-CZ" i="1" dirty="0"/>
              <a:t> </a:t>
            </a:r>
            <a:r>
              <a:rPr lang="cs-CZ" i="1" dirty="0" err="1"/>
              <a:t>avaient</a:t>
            </a:r>
            <a:r>
              <a:rPr lang="cs-CZ" i="1" dirty="0"/>
              <a:t> été </a:t>
            </a:r>
            <a:r>
              <a:rPr lang="cs-CZ" i="1" dirty="0" err="1"/>
              <a:t>volontaires</a:t>
            </a:r>
            <a:r>
              <a:rPr lang="cs-CZ" i="1" dirty="0"/>
              <a:t> </a:t>
            </a:r>
            <a:r>
              <a:rPr lang="cs-CZ" i="1" dirty="0" smtClean="0"/>
              <a:t>ou</a:t>
            </a:r>
            <a:r>
              <a:rPr lang="fr-FR" i="1" dirty="0" smtClean="0"/>
              <a:t> moblots</a:t>
            </a:r>
            <a:r>
              <a:rPr lang="cs-CZ" i="1" dirty="0" smtClean="0"/>
              <a:t>. </a:t>
            </a:r>
            <a:r>
              <a:rPr lang="cs-CZ" i="1" dirty="0"/>
              <a:t>« </a:t>
            </a:r>
            <a:r>
              <a:rPr lang="cs-CZ" i="1" dirty="0" err="1"/>
              <a:t>Tiens</a:t>
            </a:r>
            <a:r>
              <a:rPr lang="cs-CZ" i="1" dirty="0"/>
              <a:t> ! </a:t>
            </a:r>
            <a:r>
              <a:rPr lang="cs-CZ" i="1" dirty="0" err="1"/>
              <a:t>Tiens</a:t>
            </a:r>
            <a:r>
              <a:rPr lang="cs-CZ" i="1" dirty="0"/>
              <a:t> ! </a:t>
            </a:r>
            <a:r>
              <a:rPr lang="cs-CZ" i="1" dirty="0" err="1"/>
              <a:t>Propose</a:t>
            </a:r>
            <a:r>
              <a:rPr lang="cs-CZ" i="1" dirty="0"/>
              <a:t> </a:t>
            </a:r>
            <a:r>
              <a:rPr lang="cs-CZ" i="1" dirty="0" err="1"/>
              <a:t>Zola</a:t>
            </a:r>
            <a:r>
              <a:rPr lang="cs-CZ" i="1" dirty="0"/>
              <a:t>, </a:t>
            </a:r>
            <a:r>
              <a:rPr lang="cs-CZ" i="1" dirty="0" err="1"/>
              <a:t>pourquoi</a:t>
            </a:r>
            <a:r>
              <a:rPr lang="cs-CZ" i="1" dirty="0"/>
              <a:t> ne </a:t>
            </a:r>
            <a:r>
              <a:rPr lang="cs-CZ" i="1" dirty="0" err="1"/>
              <a:t>ferait</a:t>
            </a:r>
            <a:r>
              <a:rPr lang="cs-CZ" i="1" dirty="0"/>
              <a:t>-on pas </a:t>
            </a:r>
            <a:r>
              <a:rPr lang="cs-CZ" i="1" dirty="0" err="1"/>
              <a:t>un</a:t>
            </a:r>
            <a:r>
              <a:rPr lang="cs-CZ" i="1" dirty="0"/>
              <a:t> </a:t>
            </a:r>
            <a:r>
              <a:rPr lang="cs-CZ" i="1" dirty="0" err="1"/>
              <a:t>volume</a:t>
            </a:r>
            <a:r>
              <a:rPr lang="cs-CZ" i="1" dirty="0"/>
              <a:t> </a:t>
            </a:r>
            <a:r>
              <a:rPr lang="cs-CZ" i="1" dirty="0" err="1"/>
              <a:t>là-dessus</a:t>
            </a:r>
            <a:r>
              <a:rPr lang="cs-CZ" i="1" dirty="0"/>
              <a:t>, </a:t>
            </a:r>
            <a:r>
              <a:rPr lang="cs-CZ" i="1" dirty="0" err="1"/>
              <a:t>un</a:t>
            </a:r>
            <a:r>
              <a:rPr lang="cs-CZ" i="1" dirty="0"/>
              <a:t> </a:t>
            </a:r>
            <a:r>
              <a:rPr lang="cs-CZ" i="1" dirty="0" err="1"/>
              <a:t>volume</a:t>
            </a:r>
            <a:r>
              <a:rPr lang="cs-CZ" i="1" dirty="0"/>
              <a:t> de </a:t>
            </a:r>
            <a:r>
              <a:rPr lang="cs-CZ" i="1" dirty="0" err="1"/>
              <a:t>nouvelles</a:t>
            </a:r>
            <a:r>
              <a:rPr lang="cs-CZ" i="1" dirty="0"/>
              <a:t> ? » Alexis : « </a:t>
            </a:r>
            <a:r>
              <a:rPr lang="cs-CZ" i="1" dirty="0" err="1"/>
              <a:t>Oui</a:t>
            </a:r>
            <a:r>
              <a:rPr lang="cs-CZ" i="1" dirty="0"/>
              <a:t>, </a:t>
            </a:r>
            <a:r>
              <a:rPr lang="cs-CZ" i="1" dirty="0" err="1"/>
              <a:t>pourquoi</a:t>
            </a:r>
            <a:r>
              <a:rPr lang="cs-CZ" i="1" dirty="0"/>
              <a:t> ? — Vous </a:t>
            </a:r>
            <a:r>
              <a:rPr lang="cs-CZ" i="1" dirty="0" err="1"/>
              <a:t>avez</a:t>
            </a:r>
            <a:r>
              <a:rPr lang="cs-CZ" i="1" dirty="0"/>
              <a:t> des </a:t>
            </a:r>
            <a:r>
              <a:rPr lang="cs-CZ" i="1" dirty="0" err="1"/>
              <a:t>sujets</a:t>
            </a:r>
            <a:r>
              <a:rPr lang="cs-CZ" i="1" dirty="0"/>
              <a:t> ? — </a:t>
            </a:r>
            <a:r>
              <a:rPr lang="cs-CZ" i="1" dirty="0" err="1"/>
              <a:t>Nous</a:t>
            </a:r>
            <a:r>
              <a:rPr lang="cs-CZ" i="1" dirty="0"/>
              <a:t> en </a:t>
            </a:r>
            <a:r>
              <a:rPr lang="cs-CZ" i="1" dirty="0" err="1"/>
              <a:t>aurons</a:t>
            </a:r>
            <a:r>
              <a:rPr lang="cs-CZ" i="1" dirty="0"/>
              <a:t>. — Le titre </a:t>
            </a:r>
            <a:r>
              <a:rPr lang="cs-CZ" i="1" dirty="0" err="1"/>
              <a:t>du</a:t>
            </a:r>
            <a:r>
              <a:rPr lang="cs-CZ" i="1" dirty="0"/>
              <a:t> </a:t>
            </a:r>
            <a:r>
              <a:rPr lang="cs-CZ" i="1" dirty="0" err="1"/>
              <a:t>bouquin</a:t>
            </a:r>
            <a:r>
              <a:rPr lang="cs-CZ" i="1" dirty="0"/>
              <a:t> ? — </a:t>
            </a:r>
            <a:r>
              <a:rPr lang="cs-CZ" i="1" dirty="0" err="1"/>
              <a:t>Céard</a:t>
            </a:r>
            <a:r>
              <a:rPr lang="cs-CZ" i="1" dirty="0"/>
              <a:t> : Les </a:t>
            </a:r>
            <a:r>
              <a:rPr lang="cs-CZ" i="1" dirty="0" err="1"/>
              <a:t>Soirées</a:t>
            </a:r>
            <a:r>
              <a:rPr lang="cs-CZ" i="1" dirty="0"/>
              <a:t> de </a:t>
            </a:r>
            <a:r>
              <a:rPr lang="cs-CZ" i="1" dirty="0" err="1"/>
              <a:t>Médan</a:t>
            </a:r>
            <a:r>
              <a:rPr lang="cs-CZ" i="1" dirty="0"/>
              <a:t>. »</a:t>
            </a:r>
            <a:endParaRPr lang="fr-FR" dirty="0"/>
          </a:p>
          <a:p>
            <a:pPr>
              <a:lnSpc>
                <a:spcPct val="90000"/>
              </a:lnSpc>
            </a:pPr>
            <a:endParaRPr lang="fr-FR" sz="2800" dirty="0"/>
          </a:p>
        </p:txBody>
      </p:sp>
      <p:pic>
        <p:nvPicPr>
          <p:cNvPr id="6" name="Obrázek 5"/>
          <p:cNvPicPr>
            <a:picLocks noChangeAspect="1"/>
          </p:cNvPicPr>
          <p:nvPr/>
        </p:nvPicPr>
        <p:blipFill>
          <a:blip r:embed="rId2"/>
          <a:stretch>
            <a:fillRect/>
          </a:stretch>
        </p:blipFill>
        <p:spPr>
          <a:xfrm>
            <a:off x="1917948" y="5119045"/>
            <a:ext cx="1440159" cy="1514973"/>
          </a:xfrm>
          <a:prstGeom prst="rect">
            <a:avLst/>
          </a:prstGeom>
        </p:spPr>
      </p:pic>
      <p:pic>
        <p:nvPicPr>
          <p:cNvPr id="3" name="Obrázek 2"/>
          <p:cNvPicPr>
            <a:picLocks noChangeAspect="1"/>
          </p:cNvPicPr>
          <p:nvPr/>
        </p:nvPicPr>
        <p:blipFill>
          <a:blip r:embed="rId3"/>
          <a:stretch>
            <a:fillRect/>
          </a:stretch>
        </p:blipFill>
        <p:spPr>
          <a:xfrm>
            <a:off x="477788" y="5119045"/>
            <a:ext cx="1224136" cy="1467489"/>
          </a:xfrm>
          <a:prstGeom prst="rect">
            <a:avLst/>
          </a:prstGeom>
        </p:spPr>
      </p:pic>
      <p:pic>
        <p:nvPicPr>
          <p:cNvPr id="8" name="Obrázek 7"/>
          <p:cNvPicPr>
            <a:picLocks noChangeAspect="1"/>
          </p:cNvPicPr>
          <p:nvPr/>
        </p:nvPicPr>
        <p:blipFill>
          <a:blip r:embed="rId4"/>
          <a:stretch>
            <a:fillRect/>
          </a:stretch>
        </p:blipFill>
        <p:spPr>
          <a:xfrm>
            <a:off x="3598094" y="5119045"/>
            <a:ext cx="1080611" cy="1514973"/>
          </a:xfrm>
          <a:prstGeom prst="rect">
            <a:avLst/>
          </a:prstGeom>
        </p:spPr>
      </p:pic>
      <p:pic>
        <p:nvPicPr>
          <p:cNvPr id="4" name="Obrázek 3"/>
          <p:cNvPicPr>
            <a:picLocks noChangeAspect="1"/>
          </p:cNvPicPr>
          <p:nvPr/>
        </p:nvPicPr>
        <p:blipFill>
          <a:blip r:embed="rId5"/>
          <a:stretch>
            <a:fillRect/>
          </a:stretch>
        </p:blipFill>
        <p:spPr>
          <a:xfrm>
            <a:off x="4918692" y="5094942"/>
            <a:ext cx="1847310" cy="1603647"/>
          </a:xfrm>
          <a:prstGeom prst="rect">
            <a:avLst/>
          </a:prstGeom>
        </p:spPr>
      </p:pic>
      <p:pic>
        <p:nvPicPr>
          <p:cNvPr id="9" name="Obrázek 8"/>
          <p:cNvPicPr>
            <a:picLocks noChangeAspect="1"/>
          </p:cNvPicPr>
          <p:nvPr/>
        </p:nvPicPr>
        <p:blipFill>
          <a:blip r:embed="rId6"/>
          <a:stretch>
            <a:fillRect/>
          </a:stretch>
        </p:blipFill>
        <p:spPr>
          <a:xfrm>
            <a:off x="6249447" y="5094941"/>
            <a:ext cx="1301244" cy="1603647"/>
          </a:xfrm>
          <a:prstGeom prst="rect">
            <a:avLst/>
          </a:prstGeom>
        </p:spPr>
      </p:pic>
      <p:pic>
        <p:nvPicPr>
          <p:cNvPr id="10" name="Obrázek 9"/>
          <p:cNvPicPr>
            <a:picLocks noChangeAspect="1"/>
          </p:cNvPicPr>
          <p:nvPr/>
        </p:nvPicPr>
        <p:blipFill>
          <a:blip r:embed="rId7"/>
          <a:stretch>
            <a:fillRect/>
          </a:stretch>
        </p:blipFill>
        <p:spPr>
          <a:xfrm>
            <a:off x="9946839" y="4400103"/>
            <a:ext cx="2016224" cy="2299352"/>
          </a:xfrm>
          <a:prstGeom prst="rect">
            <a:avLst/>
          </a:prstGeom>
        </p:spPr>
      </p:pic>
    </p:spTree>
    <p:extLst>
      <p:ext uri="{BB962C8B-B14F-4D97-AF65-F5344CB8AC3E}">
        <p14:creationId xmlns:p14="http://schemas.microsoft.com/office/powerpoint/2010/main" val="112498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05780" y="404664"/>
            <a:ext cx="10153128" cy="2369880"/>
          </a:xfrm>
          <a:prstGeom prst="rect">
            <a:avLst/>
          </a:prstGeom>
          <a:noFill/>
        </p:spPr>
        <p:txBody>
          <a:bodyPr wrap="square" rtlCol="0">
            <a:spAutoFit/>
          </a:bodyPr>
          <a:lstStyle/>
          <a:p>
            <a:r>
              <a:rPr lang="fr-FR" sz="2800" b="1" dirty="0" smtClean="0"/>
              <a:t>Le Manifeste des cinq (1887)</a:t>
            </a:r>
          </a:p>
          <a:p>
            <a:endParaRPr lang="fr-FR" dirty="0"/>
          </a:p>
          <a:p>
            <a:r>
              <a:rPr lang="fr-FR" dirty="0" smtClean="0"/>
              <a:t>Lettre </a:t>
            </a:r>
            <a:r>
              <a:rPr lang="fr-FR" dirty="0"/>
              <a:t>ouverte à Émile </a:t>
            </a:r>
            <a:r>
              <a:rPr lang="fr-FR" dirty="0" smtClean="0"/>
              <a:t>Zola, signée </a:t>
            </a:r>
            <a:r>
              <a:rPr lang="fr-FR" dirty="0"/>
              <a:t>par cinq jeunes écrivains </a:t>
            </a:r>
            <a:r>
              <a:rPr lang="fr-FR" dirty="0" smtClean="0"/>
              <a:t> :</a:t>
            </a:r>
          </a:p>
          <a:p>
            <a:r>
              <a:rPr lang="fr-FR" dirty="0" smtClean="0"/>
              <a:t>Paul </a:t>
            </a:r>
            <a:r>
              <a:rPr lang="fr-FR" dirty="0" err="1" smtClean="0"/>
              <a:t>Bonnetain</a:t>
            </a:r>
            <a:r>
              <a:rPr lang="fr-FR" dirty="0" smtClean="0"/>
              <a:t>, J.-H. Rosny, Lucien </a:t>
            </a:r>
            <a:r>
              <a:rPr lang="fr-FR" dirty="0" err="1" smtClean="0"/>
              <a:t>Descaves</a:t>
            </a:r>
            <a:r>
              <a:rPr lang="fr-FR" dirty="0" smtClean="0"/>
              <a:t>, Paul Margueritte a Gustave Guiches</a:t>
            </a:r>
          </a:p>
          <a:p>
            <a:r>
              <a:rPr lang="fr-FR" dirty="0" smtClean="0"/>
              <a:t>(</a:t>
            </a:r>
            <a:r>
              <a:rPr lang="fr-FR" dirty="0"/>
              <a:t>Ils constituent ce que l'on appelle la troisième génération </a:t>
            </a:r>
            <a:r>
              <a:rPr lang="fr-FR" dirty="0" smtClean="0"/>
              <a:t>des naturalistes.)</a:t>
            </a:r>
            <a:endParaRPr lang="fr-FR" dirty="0"/>
          </a:p>
        </p:txBody>
      </p:sp>
      <p:pic>
        <p:nvPicPr>
          <p:cNvPr id="5" name="Obrázek 4"/>
          <p:cNvPicPr>
            <a:picLocks noChangeAspect="1"/>
          </p:cNvPicPr>
          <p:nvPr/>
        </p:nvPicPr>
        <p:blipFill>
          <a:blip r:embed="rId2"/>
          <a:stretch>
            <a:fillRect/>
          </a:stretch>
        </p:blipFill>
        <p:spPr>
          <a:xfrm>
            <a:off x="9307893" y="3068960"/>
            <a:ext cx="2502029" cy="3600635"/>
          </a:xfrm>
          <a:prstGeom prst="rect">
            <a:avLst/>
          </a:prstGeom>
        </p:spPr>
      </p:pic>
      <p:pic>
        <p:nvPicPr>
          <p:cNvPr id="6" name="Obrázek 5"/>
          <p:cNvPicPr>
            <a:picLocks noChangeAspect="1"/>
          </p:cNvPicPr>
          <p:nvPr/>
        </p:nvPicPr>
        <p:blipFill>
          <a:blip r:embed="rId3"/>
          <a:stretch>
            <a:fillRect/>
          </a:stretch>
        </p:blipFill>
        <p:spPr>
          <a:xfrm>
            <a:off x="3646140" y="3062104"/>
            <a:ext cx="2311519" cy="3549832"/>
          </a:xfrm>
          <a:prstGeom prst="rect">
            <a:avLst/>
          </a:prstGeom>
        </p:spPr>
      </p:pic>
    </p:spTree>
    <p:extLst>
      <p:ext uri="{BB962C8B-B14F-4D97-AF65-F5344CB8AC3E}">
        <p14:creationId xmlns:p14="http://schemas.microsoft.com/office/powerpoint/2010/main" val="412473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33772" y="836712"/>
            <a:ext cx="11305256" cy="5632311"/>
          </a:xfrm>
          <a:prstGeom prst="rect">
            <a:avLst/>
          </a:prstGeom>
          <a:noFill/>
        </p:spPr>
        <p:txBody>
          <a:bodyPr wrap="square" rtlCol="0">
            <a:spAutoFit/>
          </a:bodyPr>
          <a:lstStyle/>
          <a:p>
            <a:r>
              <a:rPr lang="cs-CZ" b="1" smtClean="0"/>
              <a:t>1890… </a:t>
            </a:r>
            <a:r>
              <a:rPr lang="cs-CZ" b="1" dirty="0"/>
              <a:t>: </a:t>
            </a:r>
            <a:r>
              <a:rPr lang="cs-CZ" b="1" dirty="0" err="1"/>
              <a:t>déclin</a:t>
            </a:r>
            <a:r>
              <a:rPr lang="cs-CZ" b="1" dirty="0"/>
              <a:t> </a:t>
            </a:r>
            <a:r>
              <a:rPr lang="cs-CZ" b="1" dirty="0" err="1"/>
              <a:t>du</a:t>
            </a:r>
            <a:r>
              <a:rPr lang="cs-CZ" b="1" dirty="0"/>
              <a:t> naturalisme en </a:t>
            </a:r>
            <a:r>
              <a:rPr lang="cs-CZ" b="1" dirty="0" smtClean="0"/>
              <a:t>France</a:t>
            </a:r>
          </a:p>
          <a:p>
            <a:endParaRPr lang="fr-FR" b="1" dirty="0" smtClean="0"/>
          </a:p>
          <a:p>
            <a:endParaRPr lang="fr-FR" b="1" dirty="0"/>
          </a:p>
          <a:p>
            <a:pPr algn="just"/>
            <a:r>
              <a:rPr lang="cs-CZ" sz="1800" dirty="0" smtClean="0">
                <a:latin typeface="Verdana" panose="020B0604030504040204" pitchFamily="34" charset="0"/>
                <a:ea typeface="Verdana" panose="020B0604030504040204" pitchFamily="34" charset="0"/>
              </a:rPr>
              <a:t>É</a:t>
            </a:r>
            <a:r>
              <a:rPr lang="fr-FR" sz="1800" dirty="0" smtClean="0">
                <a:latin typeface="Verdana" panose="020B0604030504040204" pitchFamily="34" charset="0"/>
                <a:ea typeface="Verdana" panose="020B0604030504040204" pitchFamily="34" charset="0"/>
              </a:rPr>
              <a:t>mile Zola </a:t>
            </a:r>
            <a:r>
              <a:rPr lang="cs-CZ" sz="1800" dirty="0" smtClean="0">
                <a:latin typeface="Verdana" panose="020B0604030504040204" pitchFamily="34" charset="0"/>
                <a:ea typeface="Verdana" panose="020B0604030504040204" pitchFamily="34" charset="0"/>
              </a:rPr>
              <a:t>se </a:t>
            </a:r>
            <a:r>
              <a:rPr lang="cs-CZ" sz="1800" dirty="0" err="1">
                <a:latin typeface="Verdana" panose="020B0604030504040204" pitchFamily="34" charset="0"/>
                <a:ea typeface="Verdana" panose="020B0604030504040204" pitchFamily="34" charset="0"/>
              </a:rPr>
              <a:t>tourne</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désormais</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vers</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le</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journalisme</a:t>
            </a:r>
            <a:r>
              <a:rPr lang="cs-CZ" sz="1800" dirty="0">
                <a:latin typeface="Verdana" panose="020B0604030504040204" pitchFamily="34" charset="0"/>
                <a:ea typeface="Verdana" panose="020B0604030504040204" pitchFamily="34" charset="0"/>
              </a:rPr>
              <a:t> et </a:t>
            </a:r>
            <a:r>
              <a:rPr lang="cs-CZ" sz="1800" dirty="0" err="1">
                <a:latin typeface="Verdana" panose="020B0604030504040204" pitchFamily="34" charset="0"/>
                <a:ea typeface="Verdana" panose="020B0604030504040204" pitchFamily="34" charset="0"/>
              </a:rPr>
              <a:t>l’Affaire</a:t>
            </a:r>
            <a:r>
              <a:rPr lang="cs-CZ" sz="1800" dirty="0">
                <a:latin typeface="Verdana" panose="020B0604030504040204" pitchFamily="34" charset="0"/>
                <a:ea typeface="Verdana" panose="020B0604030504040204" pitchFamily="34" charset="0"/>
              </a:rPr>
              <a:t> </a:t>
            </a:r>
            <a:r>
              <a:rPr lang="cs-CZ" sz="1800" dirty="0" smtClean="0">
                <a:latin typeface="Verdana" panose="020B0604030504040204" pitchFamily="34" charset="0"/>
                <a:ea typeface="Verdana" panose="020B0604030504040204" pitchFamily="34" charset="0"/>
              </a:rPr>
              <a:t>Dreyfus</a:t>
            </a:r>
            <a:r>
              <a:rPr lang="fr-FR" sz="1800" dirty="0" smtClean="0">
                <a:latin typeface="Verdana" panose="020B0604030504040204" pitchFamily="34" charset="0"/>
                <a:ea typeface="Verdana" panose="020B0604030504040204" pitchFamily="34" charset="0"/>
              </a:rPr>
              <a:t>, Maupassant </a:t>
            </a:r>
            <a:r>
              <a:rPr lang="cs-CZ" sz="1800" dirty="0" err="1" smtClean="0">
                <a:latin typeface="Verdana" panose="020B0604030504040204" pitchFamily="34" charset="0"/>
                <a:ea typeface="Verdana" panose="020B0604030504040204" pitchFamily="34" charset="0"/>
              </a:rPr>
              <a:t>meurt</a:t>
            </a:r>
            <a:r>
              <a:rPr lang="cs-CZ" sz="1800" dirty="0" smtClean="0">
                <a:latin typeface="Verdana" panose="020B0604030504040204" pitchFamily="34" charset="0"/>
                <a:ea typeface="Verdana" panose="020B0604030504040204" pitchFamily="34" charset="0"/>
              </a:rPr>
              <a:t> </a:t>
            </a:r>
            <a:r>
              <a:rPr lang="cs-CZ" sz="1800" dirty="0">
                <a:latin typeface="Verdana" panose="020B0604030504040204" pitchFamily="34" charset="0"/>
                <a:ea typeface="Verdana" panose="020B0604030504040204" pitchFamily="34" charset="0"/>
              </a:rPr>
              <a:t>en 1893, </a:t>
            </a:r>
            <a:r>
              <a:rPr lang="fr-FR" sz="1800" dirty="0" smtClean="0">
                <a:latin typeface="Verdana" panose="020B0604030504040204" pitchFamily="34" charset="0"/>
                <a:ea typeface="Verdana" panose="020B0604030504040204" pitchFamily="34" charset="0"/>
              </a:rPr>
              <a:t> Alphonse Daudet en</a:t>
            </a:r>
            <a:r>
              <a:rPr lang="cs-CZ" sz="1800" dirty="0" smtClean="0">
                <a:latin typeface="Verdana" panose="020B0604030504040204" pitchFamily="34" charset="0"/>
                <a:ea typeface="Verdana" panose="020B0604030504040204" pitchFamily="34" charset="0"/>
              </a:rPr>
              <a:t> 1895</a:t>
            </a:r>
            <a:r>
              <a:rPr lang="fr-FR" sz="1800" dirty="0" smtClean="0">
                <a:latin typeface="Verdana" panose="020B0604030504040204" pitchFamily="34" charset="0"/>
                <a:ea typeface="Verdana" panose="020B0604030504040204" pitchFamily="34" charset="0"/>
              </a:rPr>
              <a:t>, Huysmans évolue vers la décadence</a:t>
            </a:r>
            <a:r>
              <a:rPr lang="cs-CZ" sz="1800" dirty="0" smtClean="0">
                <a:latin typeface="Verdana" panose="020B0604030504040204" pitchFamily="34" charset="0"/>
                <a:ea typeface="Verdana" panose="020B0604030504040204" pitchFamily="34" charset="0"/>
              </a:rPr>
              <a:t>…</a:t>
            </a:r>
            <a:r>
              <a:rPr lang="fr-FR" sz="1800" dirty="0" smtClean="0">
                <a:latin typeface="Verdana" panose="020B0604030504040204" pitchFamily="34" charset="0"/>
                <a:ea typeface="Verdana" panose="020B0604030504040204" pitchFamily="34" charset="0"/>
              </a:rPr>
              <a:t>.</a:t>
            </a:r>
          </a:p>
          <a:p>
            <a:pPr algn="just"/>
            <a:endParaRPr lang="fr-FR" sz="1800" dirty="0">
              <a:latin typeface="Verdana" panose="020B0604030504040204" pitchFamily="34" charset="0"/>
              <a:ea typeface="Verdana" panose="020B0604030504040204" pitchFamily="34" charset="0"/>
            </a:endParaRPr>
          </a:p>
          <a:p>
            <a:pPr algn="just"/>
            <a:r>
              <a:rPr lang="cs-CZ" sz="1800" dirty="0">
                <a:latin typeface="Verdana" panose="020B0604030504040204" pitchFamily="34" charset="0"/>
                <a:ea typeface="Verdana" panose="020B0604030504040204" pitchFamily="34" charset="0"/>
              </a:rPr>
              <a:t>Le </a:t>
            </a:r>
            <a:r>
              <a:rPr lang="cs-CZ" sz="1800" dirty="0" err="1">
                <a:latin typeface="Verdana" panose="020B0604030504040204" pitchFamily="34" charset="0"/>
                <a:ea typeface="Verdana" panose="020B0604030504040204" pitchFamily="34" charset="0"/>
              </a:rPr>
              <a:t>mouvement</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naturaliste</a:t>
            </a:r>
            <a:r>
              <a:rPr lang="cs-CZ" sz="1800" dirty="0">
                <a:latin typeface="Verdana" panose="020B0604030504040204" pitchFamily="34" charset="0"/>
                <a:ea typeface="Verdana" panose="020B0604030504040204" pitchFamily="34" charset="0"/>
              </a:rPr>
              <a:t> à </a:t>
            </a:r>
            <a:r>
              <a:rPr lang="cs-CZ" sz="1800" dirty="0" err="1">
                <a:latin typeface="Verdana" panose="020B0604030504040204" pitchFamily="34" charset="0"/>
                <a:ea typeface="Verdana" panose="020B0604030504040204" pitchFamily="34" charset="0"/>
              </a:rPr>
              <a:t>proprement</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parler</a:t>
            </a:r>
            <a:r>
              <a:rPr lang="cs-CZ" sz="1800" dirty="0">
                <a:latin typeface="Verdana" panose="020B0604030504040204" pitchFamily="34" charset="0"/>
                <a:ea typeface="Verdana" panose="020B0604030504040204" pitchFamily="34" charset="0"/>
              </a:rPr>
              <a:t> se </a:t>
            </a:r>
            <a:r>
              <a:rPr lang="cs-CZ" sz="1800" dirty="0" err="1">
                <a:latin typeface="Verdana" panose="020B0604030504040204" pitchFamily="34" charset="0"/>
                <a:ea typeface="Verdana" panose="020B0604030504040204" pitchFamily="34" charset="0"/>
              </a:rPr>
              <a:t>déplacera</a:t>
            </a:r>
            <a:r>
              <a:rPr lang="cs-CZ" sz="1800" dirty="0">
                <a:latin typeface="Verdana" panose="020B0604030504040204" pitchFamily="34" charset="0"/>
                <a:ea typeface="Verdana" panose="020B0604030504040204" pitchFamily="34" charset="0"/>
              </a:rPr>
              <a:t> par la </a:t>
            </a:r>
            <a:r>
              <a:rPr lang="cs-CZ" sz="1800" dirty="0" err="1">
                <a:latin typeface="Verdana" panose="020B0604030504040204" pitchFamily="34" charset="0"/>
                <a:ea typeface="Verdana" panose="020B0604030504040204" pitchFamily="34" charset="0"/>
              </a:rPr>
              <a:t>suite</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vers</a:t>
            </a:r>
            <a:r>
              <a:rPr lang="cs-CZ" sz="1800" dirty="0">
                <a:latin typeface="Verdana" panose="020B0604030504040204" pitchFamily="34" charset="0"/>
                <a:ea typeface="Verdana" panose="020B0604030504040204" pitchFamily="34" charset="0"/>
              </a:rPr>
              <a:t> la </a:t>
            </a:r>
            <a:r>
              <a:rPr lang="cs-CZ" sz="1800" dirty="0" err="1">
                <a:latin typeface="Verdana" panose="020B0604030504040204" pitchFamily="34" charset="0"/>
                <a:ea typeface="Verdana" panose="020B0604030504040204" pitchFamily="34" charset="0"/>
              </a:rPr>
              <a:t>littérature</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italienne</a:t>
            </a:r>
            <a:r>
              <a:rPr lang="cs-CZ" sz="1800" dirty="0">
                <a:latin typeface="Verdana" panose="020B0604030504040204" pitchFamily="34" charset="0"/>
                <a:ea typeface="Verdana" panose="020B0604030504040204" pitchFamily="34" charset="0"/>
              </a:rPr>
              <a:t> </a:t>
            </a:r>
            <a:r>
              <a:rPr lang="cs-CZ" sz="1800" dirty="0" smtClean="0">
                <a:latin typeface="Verdana" panose="020B0604030504040204" pitchFamily="34" charset="0"/>
                <a:ea typeface="Verdana" panose="020B0604030504040204" pitchFamily="34" charset="0"/>
              </a:rPr>
              <a:t>(</a:t>
            </a:r>
            <a:r>
              <a:rPr lang="fr-FR" sz="1800" dirty="0" smtClean="0">
                <a:latin typeface="Verdana" panose="020B0604030504040204" pitchFamily="34" charset="0"/>
                <a:ea typeface="Verdana" panose="020B0604030504040204" pitchFamily="34" charset="0"/>
              </a:rPr>
              <a:t>Giovanni Verga</a:t>
            </a:r>
            <a:r>
              <a:rPr lang="cs-CZ" sz="1800" dirty="0" smtClean="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espagnole</a:t>
            </a:r>
            <a:r>
              <a:rPr lang="cs-CZ" sz="1800" dirty="0">
                <a:latin typeface="Verdana" panose="020B0604030504040204" pitchFamily="34" charset="0"/>
                <a:ea typeface="Verdana" panose="020B0604030504040204" pitchFamily="34" charset="0"/>
              </a:rPr>
              <a:t> </a:t>
            </a:r>
            <a:r>
              <a:rPr lang="cs-CZ" sz="1800" dirty="0" smtClean="0">
                <a:latin typeface="Verdana" panose="020B0604030504040204" pitchFamily="34" charset="0"/>
                <a:ea typeface="Verdana" panose="020B0604030504040204" pitchFamily="34" charset="0"/>
              </a:rPr>
              <a:t>(</a:t>
            </a:r>
            <a:r>
              <a:rPr lang="fr-FR" sz="1800" dirty="0" smtClean="0">
                <a:latin typeface="Verdana" panose="020B0604030504040204" pitchFamily="34" charset="0"/>
                <a:ea typeface="Verdana" panose="020B0604030504040204" pitchFamily="34" charset="0"/>
              </a:rPr>
              <a:t>Benito Pérez </a:t>
            </a:r>
            <a:r>
              <a:rPr lang="fr-FR" sz="1800" dirty="0" err="1" smtClean="0">
                <a:latin typeface="Verdana" panose="020B0604030504040204" pitchFamily="34" charset="0"/>
                <a:ea typeface="Verdana" panose="020B0604030504040204" pitchFamily="34" charset="0"/>
              </a:rPr>
              <a:t>Goldós</a:t>
            </a:r>
            <a:r>
              <a:rPr lang="fr-FR" sz="1800" dirty="0" smtClean="0">
                <a:latin typeface="Verdana" panose="020B0604030504040204" pitchFamily="34" charset="0"/>
                <a:ea typeface="Verdana" panose="020B0604030504040204" pitchFamily="34" charset="0"/>
              </a:rPr>
              <a:t>),</a:t>
            </a:r>
            <a:r>
              <a:rPr lang="cs-CZ" sz="1800" dirty="0" smtClean="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belge</a:t>
            </a:r>
            <a:r>
              <a:rPr lang="cs-CZ" sz="1800" dirty="0">
                <a:latin typeface="Verdana" panose="020B0604030504040204" pitchFamily="34" charset="0"/>
                <a:ea typeface="Verdana" panose="020B0604030504040204" pitchFamily="34" charset="0"/>
              </a:rPr>
              <a:t> (Camille </a:t>
            </a:r>
            <a:r>
              <a:rPr lang="cs-CZ" sz="1800" dirty="0" err="1">
                <a:latin typeface="Verdana" panose="020B0604030504040204" pitchFamily="34" charset="0"/>
                <a:ea typeface="Verdana" panose="020B0604030504040204" pitchFamily="34" charset="0"/>
              </a:rPr>
              <a:t>Lemonnier</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hispano-américaine</a:t>
            </a:r>
            <a:r>
              <a:rPr lang="cs-CZ" sz="1800" dirty="0">
                <a:latin typeface="Verdana" panose="020B0604030504040204" pitchFamily="34" charset="0"/>
                <a:ea typeface="Verdana" panose="020B0604030504040204" pitchFamily="34" charset="0"/>
              </a:rPr>
              <a:t> </a:t>
            </a:r>
            <a:r>
              <a:rPr lang="cs-CZ" sz="1800" dirty="0" smtClean="0">
                <a:latin typeface="Verdana" panose="020B0604030504040204" pitchFamily="34" charset="0"/>
                <a:ea typeface="Verdana" panose="020B0604030504040204" pitchFamily="34" charset="0"/>
              </a:rPr>
              <a:t>(</a:t>
            </a:r>
            <a:r>
              <a:rPr lang="fr-FR" sz="1800" dirty="0" err="1" smtClean="0">
                <a:latin typeface="Verdana" panose="020B0604030504040204" pitchFamily="34" charset="0"/>
                <a:ea typeface="Verdana" panose="020B0604030504040204" pitchFamily="34" charset="0"/>
              </a:rPr>
              <a:t>Clorinda</a:t>
            </a:r>
            <a:r>
              <a:rPr lang="fr-FR" sz="1800" dirty="0" smtClean="0">
                <a:latin typeface="Verdana" panose="020B0604030504040204" pitchFamily="34" charset="0"/>
                <a:ea typeface="Verdana" panose="020B0604030504040204" pitchFamily="34" charset="0"/>
              </a:rPr>
              <a:t> </a:t>
            </a:r>
            <a:r>
              <a:rPr lang="fr-FR" sz="1800" dirty="0" err="1" smtClean="0">
                <a:latin typeface="Verdana" panose="020B0604030504040204" pitchFamily="34" charset="0"/>
                <a:ea typeface="Verdana" panose="020B0604030504040204" pitchFamily="34" charset="0"/>
              </a:rPr>
              <a:t>Matto</a:t>
            </a:r>
            <a:r>
              <a:rPr lang="fr-FR" sz="1800" dirty="0" smtClean="0">
                <a:latin typeface="Verdana" panose="020B0604030504040204" pitchFamily="34" charset="0"/>
                <a:ea typeface="Verdana" panose="020B0604030504040204" pitchFamily="34" charset="0"/>
              </a:rPr>
              <a:t> de Turner</a:t>
            </a:r>
            <a:r>
              <a:rPr lang="cs-CZ" sz="1800" dirty="0" smtClean="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japonaise</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Tayama</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Katai</a:t>
            </a:r>
            <a:r>
              <a:rPr lang="cs-CZ" sz="1800" dirty="0">
                <a:latin typeface="Verdana" panose="020B0604030504040204" pitchFamily="34" charset="0"/>
                <a:ea typeface="Verdana" panose="020B0604030504040204" pitchFamily="34" charset="0"/>
              </a:rPr>
              <a:t>) ou </a:t>
            </a:r>
            <a:r>
              <a:rPr lang="cs-CZ" sz="1800" dirty="0" err="1">
                <a:latin typeface="Verdana" panose="020B0604030504040204" pitchFamily="34" charset="0"/>
                <a:ea typeface="Verdana" panose="020B0604030504040204" pitchFamily="34" charset="0"/>
              </a:rPr>
              <a:t>québécoise</a:t>
            </a:r>
            <a:r>
              <a:rPr lang="cs-CZ" sz="1800" dirty="0">
                <a:latin typeface="Verdana" panose="020B0604030504040204" pitchFamily="34" charset="0"/>
                <a:ea typeface="Verdana" panose="020B0604030504040204" pitchFamily="34" charset="0"/>
              </a:rPr>
              <a:t> </a:t>
            </a:r>
            <a:r>
              <a:rPr lang="cs-CZ" sz="1800" dirty="0" smtClean="0">
                <a:latin typeface="Verdana" panose="020B0604030504040204" pitchFamily="34" charset="0"/>
                <a:ea typeface="Verdana" panose="020B0604030504040204" pitchFamily="34" charset="0"/>
              </a:rPr>
              <a:t>(</a:t>
            </a:r>
            <a:r>
              <a:rPr lang="fr-FR" sz="1800" dirty="0" smtClean="0">
                <a:latin typeface="Verdana" panose="020B0604030504040204" pitchFamily="34" charset="0"/>
                <a:ea typeface="Verdana" panose="020B0604030504040204" pitchFamily="34" charset="0"/>
              </a:rPr>
              <a:t>Albert Laberge)</a:t>
            </a:r>
            <a:r>
              <a:rPr lang="cs-CZ" sz="1800" dirty="0" smtClean="0">
                <a:latin typeface="Verdana" panose="020B0604030504040204" pitchFamily="34" charset="0"/>
                <a:ea typeface="Verdana" panose="020B0604030504040204" pitchFamily="34" charset="0"/>
              </a:rPr>
              <a:t>.</a:t>
            </a:r>
            <a:endParaRPr lang="fr-FR" sz="1800" dirty="0">
              <a:latin typeface="Verdana" panose="020B0604030504040204" pitchFamily="34" charset="0"/>
              <a:ea typeface="Verdana" panose="020B0604030504040204" pitchFamily="34" charset="0"/>
            </a:endParaRPr>
          </a:p>
          <a:p>
            <a:pPr algn="just"/>
            <a:r>
              <a:rPr lang="cs-CZ" sz="1800" dirty="0">
                <a:latin typeface="Verdana" panose="020B0604030504040204" pitchFamily="34" charset="0"/>
                <a:ea typeface="Verdana" panose="020B0604030504040204" pitchFamily="34" charset="0"/>
              </a:rPr>
              <a:t> </a:t>
            </a:r>
            <a:endParaRPr lang="fr-FR" sz="1800" dirty="0">
              <a:latin typeface="Verdana" panose="020B0604030504040204" pitchFamily="34" charset="0"/>
              <a:ea typeface="Verdana" panose="020B0604030504040204" pitchFamily="34" charset="0"/>
            </a:endParaRPr>
          </a:p>
          <a:p>
            <a:pPr algn="just"/>
            <a:r>
              <a:rPr lang="cs-CZ" sz="1800" dirty="0" err="1">
                <a:latin typeface="Verdana" panose="020B0604030504040204" pitchFamily="34" charset="0"/>
                <a:ea typeface="Verdana" panose="020B0604030504040204" pitchFamily="34" charset="0"/>
              </a:rPr>
              <a:t>Dans</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notre</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pays</a:t>
            </a:r>
            <a:r>
              <a:rPr lang="cs-CZ" sz="1800" dirty="0">
                <a:latin typeface="Verdana" panose="020B0604030504040204" pitchFamily="34" charset="0"/>
                <a:ea typeface="Verdana" panose="020B0604030504040204" pitchFamily="34" charset="0"/>
              </a:rPr>
              <a:t> : </a:t>
            </a:r>
            <a:r>
              <a:rPr lang="fr-FR" sz="1800" dirty="0">
                <a:latin typeface="Verdana" panose="020B0604030504040204" pitchFamily="34" charset="0"/>
                <a:ea typeface="Verdana" panose="020B0604030504040204" pitchFamily="34" charset="0"/>
              </a:rPr>
              <a:t>un courant pas très représenté</a:t>
            </a:r>
          </a:p>
          <a:p>
            <a:pPr algn="just"/>
            <a:r>
              <a:rPr lang="cs-CZ" sz="1800" dirty="0" smtClean="0">
                <a:latin typeface="Verdana" panose="020B0604030504040204" pitchFamily="34" charset="0"/>
                <a:ea typeface="Verdana" panose="020B0604030504040204" pitchFamily="34" charset="0"/>
              </a:rPr>
              <a:t>Karel Matěj Čapek Chod: </a:t>
            </a:r>
            <a:r>
              <a:rPr lang="cs-CZ" sz="1800" dirty="0">
                <a:latin typeface="Verdana" panose="020B0604030504040204" pitchFamily="34" charset="0"/>
                <a:ea typeface="Verdana" panose="020B0604030504040204" pitchFamily="34" charset="0"/>
              </a:rPr>
              <a:t>les </a:t>
            </a:r>
            <a:r>
              <a:rPr lang="cs-CZ" sz="1800" dirty="0" err="1">
                <a:latin typeface="Verdana" panose="020B0604030504040204" pitchFamily="34" charset="0"/>
                <a:ea typeface="Verdana" panose="020B0604030504040204" pitchFamily="34" charset="0"/>
              </a:rPr>
              <a:t>romans</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tels</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que</a:t>
            </a:r>
            <a:r>
              <a:rPr lang="cs-CZ" sz="1800" dirty="0">
                <a:latin typeface="Verdana" panose="020B0604030504040204" pitchFamily="34" charset="0"/>
                <a:ea typeface="Verdana" panose="020B0604030504040204" pitchFamily="34" charset="0"/>
              </a:rPr>
              <a:t> </a:t>
            </a:r>
            <a:r>
              <a:rPr lang="cs-CZ" sz="1800" i="1" dirty="0">
                <a:latin typeface="Verdana" panose="020B0604030504040204" pitchFamily="34" charset="0"/>
                <a:ea typeface="Verdana" panose="020B0604030504040204" pitchFamily="34" charset="0"/>
              </a:rPr>
              <a:t>Turbína</a:t>
            </a:r>
            <a:r>
              <a:rPr lang="cs-CZ" sz="1800" dirty="0">
                <a:latin typeface="Verdana" panose="020B0604030504040204" pitchFamily="34" charset="0"/>
                <a:ea typeface="Verdana" panose="020B0604030504040204" pitchFamily="34" charset="0"/>
              </a:rPr>
              <a:t> </a:t>
            </a:r>
            <a:r>
              <a:rPr lang="cs-CZ" sz="1800" dirty="0" smtClean="0">
                <a:latin typeface="Verdana" panose="020B0604030504040204" pitchFamily="34" charset="0"/>
                <a:ea typeface="Verdana" panose="020B0604030504040204" pitchFamily="34" charset="0"/>
              </a:rPr>
              <a:t>(1916) </a:t>
            </a:r>
            <a:r>
              <a:rPr lang="cs-CZ" sz="1800" dirty="0">
                <a:latin typeface="Verdana" panose="020B0604030504040204" pitchFamily="34" charset="0"/>
                <a:ea typeface="Verdana" panose="020B0604030504040204" pitchFamily="34" charset="0"/>
              </a:rPr>
              <a:t>ou </a:t>
            </a:r>
            <a:r>
              <a:rPr lang="cs-CZ" sz="1800" i="1" dirty="0">
                <a:latin typeface="Verdana" panose="020B0604030504040204" pitchFamily="34" charset="0"/>
                <a:ea typeface="Verdana" panose="020B0604030504040204" pitchFamily="34" charset="0"/>
              </a:rPr>
              <a:t>Antonín </a:t>
            </a:r>
            <a:r>
              <a:rPr lang="cs-CZ" sz="1800" i="1" dirty="0" err="1">
                <a:latin typeface="Verdana" panose="020B0604030504040204" pitchFamily="34" charset="0"/>
                <a:ea typeface="Verdana" panose="020B0604030504040204" pitchFamily="34" charset="0"/>
              </a:rPr>
              <a:t>Vondrejc</a:t>
            </a:r>
            <a:r>
              <a:rPr lang="cs-CZ" sz="1800" dirty="0">
                <a:latin typeface="Verdana" panose="020B0604030504040204" pitchFamily="34" charset="0"/>
                <a:ea typeface="Verdana" panose="020B0604030504040204" pitchFamily="34" charset="0"/>
              </a:rPr>
              <a:t> </a:t>
            </a:r>
            <a:r>
              <a:rPr lang="cs-CZ" sz="1800" dirty="0" smtClean="0">
                <a:latin typeface="Verdana" panose="020B0604030504040204" pitchFamily="34" charset="0"/>
                <a:ea typeface="Verdana" panose="020B0604030504040204" pitchFamily="34" charset="0"/>
              </a:rPr>
              <a:t>(1917-1918) </a:t>
            </a:r>
            <a:endParaRPr lang="fr-FR" sz="1800" dirty="0">
              <a:latin typeface="Verdana" panose="020B0604030504040204" pitchFamily="34" charset="0"/>
              <a:ea typeface="Verdana" panose="020B0604030504040204" pitchFamily="34" charset="0"/>
            </a:endParaRPr>
          </a:p>
          <a:p>
            <a:pPr algn="just"/>
            <a:r>
              <a:rPr lang="cs-CZ" sz="1800" dirty="0">
                <a:latin typeface="Verdana" panose="020B0604030504040204" pitchFamily="34" charset="0"/>
                <a:ea typeface="Verdana" panose="020B0604030504040204" pitchFamily="34" charset="0"/>
              </a:rPr>
              <a:t> </a:t>
            </a:r>
            <a:endParaRPr lang="fr-FR" sz="1800" dirty="0">
              <a:latin typeface="Verdana" panose="020B0604030504040204" pitchFamily="34" charset="0"/>
              <a:ea typeface="Verdana" panose="020B0604030504040204" pitchFamily="34" charset="0"/>
            </a:endParaRPr>
          </a:p>
          <a:p>
            <a:pPr algn="just"/>
            <a:r>
              <a:rPr lang="cs-CZ" sz="1800" dirty="0">
                <a:latin typeface="Verdana" panose="020B0604030504040204" pitchFamily="34" charset="0"/>
                <a:ea typeface="Verdana" panose="020B0604030504040204" pitchFamily="34" charset="0"/>
              </a:rPr>
              <a:t>En </a:t>
            </a:r>
            <a:r>
              <a:rPr lang="cs-CZ" sz="1800" dirty="0" err="1">
                <a:latin typeface="Verdana" panose="020B0604030504040204" pitchFamily="34" charset="0"/>
                <a:ea typeface="Verdana" panose="020B0604030504040204" pitchFamily="34" charset="0"/>
              </a:rPr>
              <a:t>dehors</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du</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roman</a:t>
            </a:r>
            <a:r>
              <a:rPr lang="cs-CZ" sz="1800" dirty="0">
                <a:latin typeface="Verdana" panose="020B0604030504040204" pitchFamily="34" charset="0"/>
                <a:ea typeface="Verdana" panose="020B0604030504040204" pitchFamily="34" charset="0"/>
              </a:rPr>
              <a:t> et de la </a:t>
            </a:r>
            <a:r>
              <a:rPr lang="cs-CZ" sz="1800" dirty="0" err="1">
                <a:latin typeface="Verdana" panose="020B0604030504040204" pitchFamily="34" charset="0"/>
                <a:ea typeface="Verdana" panose="020B0604030504040204" pitchFamily="34" charset="0"/>
              </a:rPr>
              <a:t>nouvelle</a:t>
            </a:r>
            <a:r>
              <a:rPr lang="cs-CZ" sz="1800" dirty="0">
                <a:latin typeface="Verdana" panose="020B0604030504040204" pitchFamily="34" charset="0"/>
                <a:ea typeface="Verdana" panose="020B0604030504040204" pitchFamily="34" charset="0"/>
              </a:rPr>
              <a:t>, ses </a:t>
            </a:r>
            <a:r>
              <a:rPr lang="cs-CZ" sz="1800" dirty="0" err="1">
                <a:latin typeface="Verdana" panose="020B0604030504040204" pitchFamily="34" charset="0"/>
                <a:ea typeface="Verdana" panose="020B0604030504040204" pitchFamily="34" charset="0"/>
              </a:rPr>
              <a:t>genres</a:t>
            </a:r>
            <a:r>
              <a:rPr lang="cs-CZ" sz="1800" dirty="0">
                <a:latin typeface="Verdana" panose="020B0604030504040204" pitchFamily="34" charset="0"/>
                <a:ea typeface="Verdana" panose="020B0604030504040204" pitchFamily="34" charset="0"/>
              </a:rPr>
              <a:t> de </a:t>
            </a:r>
            <a:r>
              <a:rPr lang="cs-CZ" sz="1800" dirty="0" err="1">
                <a:latin typeface="Verdana" panose="020B0604030504040204" pitchFamily="34" charset="0"/>
                <a:ea typeface="Verdana" panose="020B0604030504040204" pitchFamily="34" charset="0"/>
              </a:rPr>
              <a:t>prédilection</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le</a:t>
            </a:r>
            <a:r>
              <a:rPr lang="cs-CZ" sz="1800" dirty="0">
                <a:latin typeface="Verdana" panose="020B0604030504040204" pitchFamily="34" charset="0"/>
                <a:ea typeface="Verdana" panose="020B0604030504040204" pitchFamily="34" charset="0"/>
              </a:rPr>
              <a:t> naturalisme sera </a:t>
            </a:r>
            <a:r>
              <a:rPr lang="cs-CZ" sz="1800" dirty="0" err="1">
                <a:latin typeface="Verdana" panose="020B0604030504040204" pitchFamily="34" charset="0"/>
                <a:ea typeface="Verdana" panose="020B0604030504040204" pitchFamily="34" charset="0"/>
              </a:rPr>
              <a:t>important</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également</a:t>
            </a:r>
            <a:r>
              <a:rPr lang="cs-CZ" sz="1800" dirty="0">
                <a:latin typeface="Verdana" panose="020B0604030504040204" pitchFamily="34" charset="0"/>
                <a:ea typeface="Verdana" panose="020B0604030504040204" pitchFamily="34" charset="0"/>
              </a:rPr>
              <a:t> pour </a:t>
            </a:r>
            <a:r>
              <a:rPr lang="cs-CZ" sz="1800" dirty="0" err="1">
                <a:latin typeface="Verdana" panose="020B0604030504040204" pitchFamily="34" charset="0"/>
                <a:ea typeface="Verdana" panose="020B0604030504040204" pitchFamily="34" charset="0"/>
              </a:rPr>
              <a:t>le</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théâtre</a:t>
            </a:r>
            <a:r>
              <a:rPr lang="cs-CZ" sz="1800" dirty="0">
                <a:latin typeface="Verdana" panose="020B0604030504040204" pitchFamily="34" charset="0"/>
                <a:ea typeface="Verdana" panose="020B0604030504040204" pitchFamily="34" charset="0"/>
              </a:rPr>
              <a:t> : </a:t>
            </a:r>
            <a:r>
              <a:rPr lang="cs-CZ" sz="1800" dirty="0" err="1">
                <a:latin typeface="Verdana" panose="020B0604030504040204" pitchFamily="34" charset="0"/>
                <a:ea typeface="Verdana" panose="020B0604030504040204" pitchFamily="34" charset="0"/>
              </a:rPr>
              <a:t>adaptations</a:t>
            </a:r>
            <a:r>
              <a:rPr lang="cs-CZ" sz="1800" dirty="0">
                <a:latin typeface="Verdana" panose="020B0604030504040204" pitchFamily="34" charset="0"/>
                <a:ea typeface="Verdana" panose="020B0604030504040204" pitchFamily="34" charset="0"/>
              </a:rPr>
              <a:t> de </a:t>
            </a:r>
            <a:r>
              <a:rPr lang="cs-CZ" sz="1800" dirty="0" err="1">
                <a:latin typeface="Verdana" panose="020B0604030504040204" pitchFamily="34" charset="0"/>
                <a:ea typeface="Verdana" panose="020B0604030504040204" pitchFamily="34" charset="0"/>
              </a:rPr>
              <a:t>romans</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mises</a:t>
            </a:r>
            <a:r>
              <a:rPr lang="cs-CZ" sz="1800" dirty="0">
                <a:latin typeface="Verdana" panose="020B0604030504040204" pitchFamily="34" charset="0"/>
                <a:ea typeface="Verdana" panose="020B0604030504040204" pitchFamily="34" charset="0"/>
              </a:rPr>
              <a:t> en </a:t>
            </a:r>
            <a:r>
              <a:rPr lang="cs-CZ" sz="1800" dirty="0" err="1">
                <a:latin typeface="Verdana" panose="020B0604030504040204" pitchFamily="34" charset="0"/>
                <a:ea typeface="Verdana" panose="020B0604030504040204" pitchFamily="34" charset="0"/>
              </a:rPr>
              <a:t>scène</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hyperréalistes</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décors</a:t>
            </a:r>
            <a:r>
              <a:rPr lang="cs-CZ" sz="1800" dirty="0">
                <a:latin typeface="Verdana" panose="020B0604030504040204" pitchFamily="34" charset="0"/>
                <a:ea typeface="Verdana" panose="020B0604030504040204" pitchFamily="34" charset="0"/>
              </a:rPr>
              <a:t> « </a:t>
            </a:r>
            <a:r>
              <a:rPr lang="cs-CZ" sz="1800" dirty="0" err="1">
                <a:latin typeface="Verdana" panose="020B0604030504040204" pitchFamily="34" charset="0"/>
                <a:ea typeface="Verdana" panose="020B0604030504040204" pitchFamily="34" charset="0"/>
              </a:rPr>
              <a:t>réels</a:t>
            </a:r>
            <a:r>
              <a:rPr lang="cs-CZ" sz="1800" dirty="0">
                <a:latin typeface="Verdana" panose="020B0604030504040204" pitchFamily="34" charset="0"/>
                <a:ea typeface="Verdana" panose="020B0604030504040204" pitchFamily="34" charset="0"/>
              </a:rPr>
              <a:t> ». À Paris, </a:t>
            </a:r>
            <a:r>
              <a:rPr lang="cs-CZ" sz="1800" dirty="0" err="1">
                <a:latin typeface="Verdana" panose="020B0604030504040204" pitchFamily="34" charset="0"/>
                <a:ea typeface="Verdana" panose="020B0604030504040204" pitchFamily="34" charset="0"/>
              </a:rPr>
              <a:t>le</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Théâtre-Libre</a:t>
            </a:r>
            <a:r>
              <a:rPr lang="cs-CZ" sz="1800" dirty="0">
                <a:latin typeface="Verdana" panose="020B0604030504040204" pitchFamily="34" charset="0"/>
                <a:ea typeface="Verdana" panose="020B0604030504040204" pitchFamily="34" charset="0"/>
              </a:rPr>
              <a:t>, en </a:t>
            </a:r>
            <a:r>
              <a:rPr lang="cs-CZ" sz="1800" dirty="0" err="1">
                <a:latin typeface="Verdana" panose="020B0604030504040204" pitchFamily="34" charset="0"/>
                <a:ea typeface="Verdana" panose="020B0604030504040204" pitchFamily="34" charset="0"/>
              </a:rPr>
              <a:t>Europe</a:t>
            </a:r>
            <a:r>
              <a:rPr lang="cs-CZ" sz="1800" dirty="0">
                <a:latin typeface="Verdana" panose="020B0604030504040204" pitchFamily="34" charset="0"/>
                <a:ea typeface="Verdana" panose="020B0604030504040204" pitchFamily="34" charset="0"/>
              </a:rPr>
              <a:t> </a:t>
            </a:r>
            <a:r>
              <a:rPr lang="cs-CZ" sz="1800" dirty="0" err="1">
                <a:latin typeface="Verdana" panose="020B0604030504040204" pitchFamily="34" charset="0"/>
                <a:ea typeface="Verdana" panose="020B0604030504040204" pitchFamily="34" charset="0"/>
              </a:rPr>
              <a:t>Strindberg</a:t>
            </a:r>
            <a:r>
              <a:rPr lang="cs-CZ" sz="1800" dirty="0">
                <a:latin typeface="Verdana" panose="020B0604030504040204" pitchFamily="34" charset="0"/>
                <a:ea typeface="Verdana" panose="020B0604030504040204" pitchFamily="34" charset="0"/>
              </a:rPr>
              <a:t> ou Ibsen…</a:t>
            </a:r>
            <a:endParaRPr lang="fr-FR" sz="1800" dirty="0">
              <a:latin typeface="Verdana" panose="020B0604030504040204" pitchFamily="34" charset="0"/>
              <a:ea typeface="Verdana" panose="020B0604030504040204" pitchFamily="34" charset="0"/>
            </a:endParaRPr>
          </a:p>
          <a:p>
            <a:endParaRPr lang="fr-FR" sz="1800" dirty="0">
              <a:latin typeface="Verdana" panose="020B0604030504040204" pitchFamily="34" charset="0"/>
              <a:ea typeface="Verdana" panose="020B0604030504040204" pitchFamily="34" charset="0"/>
            </a:endParaRPr>
          </a:p>
          <a:p>
            <a:endParaRPr lang="fr-FR"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8707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49796" y="188640"/>
            <a:ext cx="11233248" cy="6494085"/>
          </a:xfrm>
          <a:prstGeom prst="rect">
            <a:avLst/>
          </a:prstGeom>
          <a:noFill/>
        </p:spPr>
        <p:txBody>
          <a:bodyPr wrap="square" rtlCol="0">
            <a:spAutoFit/>
          </a:bodyPr>
          <a:lstStyle/>
          <a:p>
            <a:r>
              <a:rPr lang="fr-FR" sz="1600" b="1" dirty="0">
                <a:latin typeface="Verdana" panose="020B0604030504040204" pitchFamily="34" charset="0"/>
                <a:ea typeface="Verdana" panose="020B0604030504040204" pitchFamily="34" charset="0"/>
              </a:rPr>
              <a:t>POÉSIE</a:t>
            </a:r>
            <a:endParaRPr lang="fr-FR" sz="1600" dirty="0">
              <a:latin typeface="Verdana" panose="020B0604030504040204" pitchFamily="34" charset="0"/>
              <a:ea typeface="Verdana" panose="020B0604030504040204" pitchFamily="34" charset="0"/>
            </a:endParaRPr>
          </a:p>
          <a:p>
            <a:r>
              <a:rPr lang="fr-FR" sz="1600" dirty="0">
                <a:latin typeface="Verdana" panose="020B0604030504040204" pitchFamily="34" charset="0"/>
                <a:ea typeface="Verdana" panose="020B0604030504040204" pitchFamily="34" charset="0"/>
              </a:rPr>
              <a:t>-     Le symbolisme et la décadence au sens large</a:t>
            </a:r>
          </a:p>
          <a:p>
            <a:r>
              <a:rPr lang="fr-FR" sz="1600" dirty="0">
                <a:latin typeface="Verdana" panose="020B0604030504040204" pitchFamily="34" charset="0"/>
                <a:ea typeface="Verdana" panose="020B0604030504040204" pitchFamily="34" charset="0"/>
              </a:rPr>
              <a:t>-     Les avant-gardes (Guillaume Apollinaire, le futurisme, le mouvement Dada)</a:t>
            </a:r>
          </a:p>
          <a:p>
            <a:r>
              <a:rPr lang="fr-FR" sz="1600" dirty="0">
                <a:latin typeface="Verdana" panose="020B0604030504040204" pitchFamily="34" charset="0"/>
                <a:ea typeface="Verdana" panose="020B0604030504040204" pitchFamily="34" charset="0"/>
              </a:rPr>
              <a:t>-     Le surréalisme (origines, évolution, poétique, engagement du mouvement et</a:t>
            </a:r>
            <a:br>
              <a:rPr lang="fr-FR" sz="1600" dirty="0">
                <a:latin typeface="Verdana" panose="020B0604030504040204" pitchFamily="34" charset="0"/>
                <a:ea typeface="Verdana" panose="020B0604030504040204" pitchFamily="34" charset="0"/>
              </a:rPr>
            </a:br>
            <a:r>
              <a:rPr lang="fr-FR" sz="1600" dirty="0">
                <a:latin typeface="Verdana" panose="020B0604030504040204" pitchFamily="34" charset="0"/>
                <a:ea typeface="Verdana" panose="020B0604030504040204" pitchFamily="34" charset="0"/>
              </a:rPr>
              <a:t>      ses </a:t>
            </a:r>
            <a:r>
              <a:rPr lang="fr-FR" sz="1600" dirty="0" smtClean="0">
                <a:latin typeface="Verdana" panose="020B0604030504040204" pitchFamily="34" charset="0"/>
                <a:ea typeface="Verdana" panose="020B0604030504040204" pitchFamily="34" charset="0"/>
              </a:rPr>
              <a:t>représentants : </a:t>
            </a:r>
            <a:r>
              <a:rPr lang="fr-FR" sz="1600" dirty="0">
                <a:latin typeface="Verdana" panose="020B0604030504040204" pitchFamily="34" charset="0"/>
                <a:ea typeface="Verdana" panose="020B0604030504040204" pitchFamily="34" charset="0"/>
              </a:rPr>
              <a:t>Breton, Aragon, Eluard, Soupault, Desnos, Crevel, etc.)</a:t>
            </a:r>
          </a:p>
          <a:p>
            <a:r>
              <a:rPr lang="fr-FR" sz="1600" dirty="0">
                <a:latin typeface="Verdana" panose="020B0604030504040204" pitchFamily="34" charset="0"/>
                <a:ea typeface="Verdana" panose="020B0604030504040204" pitchFamily="34" charset="0"/>
              </a:rPr>
              <a:t> </a:t>
            </a:r>
          </a:p>
          <a:p>
            <a:r>
              <a:rPr lang="fr-FR" sz="1600" b="1" dirty="0">
                <a:latin typeface="Verdana" panose="020B0604030504040204" pitchFamily="34" charset="0"/>
                <a:ea typeface="Verdana" panose="020B0604030504040204" pitchFamily="34" charset="0"/>
              </a:rPr>
              <a:t>THÉÂTRE</a:t>
            </a:r>
            <a:endParaRPr lang="fr-FR" sz="1600" dirty="0">
              <a:latin typeface="Verdana" panose="020B0604030504040204" pitchFamily="34" charset="0"/>
              <a:ea typeface="Verdana" panose="020B0604030504040204" pitchFamily="34" charset="0"/>
            </a:endParaRPr>
          </a:p>
          <a:p>
            <a:r>
              <a:rPr lang="fr-FR" sz="1600" dirty="0">
                <a:latin typeface="Verdana" panose="020B0604030504040204" pitchFamily="34" charset="0"/>
                <a:ea typeface="Verdana" panose="020B0604030504040204" pitchFamily="34" charset="0"/>
              </a:rPr>
              <a:t>-     Le </a:t>
            </a:r>
            <a:r>
              <a:rPr lang="fr-FR" sz="1600" dirty="0" err="1">
                <a:latin typeface="Verdana" panose="020B0604030504040204" pitchFamily="34" charset="0"/>
                <a:ea typeface="Verdana" panose="020B0604030504040204" pitchFamily="34" charset="0"/>
              </a:rPr>
              <a:t>néo-romantisme</a:t>
            </a:r>
            <a:r>
              <a:rPr lang="fr-FR" sz="1600" dirty="0">
                <a:latin typeface="Verdana" panose="020B0604030504040204" pitchFamily="34" charset="0"/>
                <a:ea typeface="Verdana" panose="020B0604030504040204" pitchFamily="34" charset="0"/>
              </a:rPr>
              <a:t> (Edmond Rostand)</a:t>
            </a:r>
          </a:p>
          <a:p>
            <a:r>
              <a:rPr lang="fr-FR" sz="1600" dirty="0">
                <a:latin typeface="Verdana" panose="020B0604030504040204" pitchFamily="34" charset="0"/>
                <a:ea typeface="Verdana" panose="020B0604030504040204" pitchFamily="34" charset="0"/>
              </a:rPr>
              <a:t>-     Le théâtre d'idées, le théâtre d'amour, le vaudeville</a:t>
            </a:r>
          </a:p>
          <a:p>
            <a:r>
              <a:rPr lang="fr-FR" sz="1600" dirty="0">
                <a:latin typeface="Verdana" panose="020B0604030504040204" pitchFamily="34" charset="0"/>
                <a:ea typeface="Verdana" panose="020B0604030504040204" pitchFamily="34" charset="0"/>
              </a:rPr>
              <a:t>-     Le théâtre de Paul Claudel</a:t>
            </a:r>
          </a:p>
          <a:p>
            <a:r>
              <a:rPr lang="fr-FR" sz="1600" dirty="0">
                <a:latin typeface="Verdana" panose="020B0604030504040204" pitchFamily="34" charset="0"/>
                <a:ea typeface="Verdana" panose="020B0604030504040204" pitchFamily="34" charset="0"/>
              </a:rPr>
              <a:t>-     Les prédécesseurs du théâtre de l'absurde (Jarry)</a:t>
            </a:r>
          </a:p>
          <a:p>
            <a:r>
              <a:rPr lang="fr-FR" sz="1600" dirty="0">
                <a:latin typeface="Verdana" panose="020B0604030504040204" pitchFamily="34" charset="0"/>
                <a:ea typeface="Verdana" panose="020B0604030504040204" pitchFamily="34" charset="0"/>
              </a:rPr>
              <a:t>-     Le théâtre tragique de Jean Giraudoux</a:t>
            </a:r>
          </a:p>
          <a:p>
            <a:r>
              <a:rPr lang="fr-FR" sz="1600" dirty="0">
                <a:latin typeface="Verdana" panose="020B0604030504040204" pitchFamily="34" charset="0"/>
                <a:ea typeface="Verdana" panose="020B0604030504040204" pitchFamily="34" charset="0"/>
              </a:rPr>
              <a:t>-     Le théâtre cruel d'Antonin Artaud</a:t>
            </a:r>
          </a:p>
          <a:p>
            <a:r>
              <a:rPr lang="fr-FR" sz="1600" dirty="0">
                <a:latin typeface="Verdana" panose="020B0604030504040204" pitchFamily="34" charset="0"/>
                <a:ea typeface="Verdana" panose="020B0604030504040204" pitchFamily="34" charset="0"/>
              </a:rPr>
              <a:t>-     Le théâtre onirique de Jean Cocteau</a:t>
            </a:r>
          </a:p>
          <a:p>
            <a:r>
              <a:rPr lang="fr-FR" sz="1600" dirty="0">
                <a:latin typeface="Verdana" panose="020B0604030504040204" pitchFamily="34" charset="0"/>
                <a:ea typeface="Verdana" panose="020B0604030504040204" pitchFamily="34" charset="0"/>
              </a:rPr>
              <a:t> </a:t>
            </a:r>
          </a:p>
          <a:p>
            <a:r>
              <a:rPr lang="fr-FR" sz="1600" b="1" dirty="0">
                <a:latin typeface="Verdana" panose="020B0604030504040204" pitchFamily="34" charset="0"/>
                <a:ea typeface="Verdana" panose="020B0604030504040204" pitchFamily="34" charset="0"/>
              </a:rPr>
              <a:t>ROMAN</a:t>
            </a:r>
            <a:endParaRPr lang="fr-FR" sz="1600" dirty="0">
              <a:latin typeface="Verdana" panose="020B0604030504040204" pitchFamily="34" charset="0"/>
              <a:ea typeface="Verdana" panose="020B0604030504040204" pitchFamily="34" charset="0"/>
            </a:endParaRPr>
          </a:p>
          <a:p>
            <a:r>
              <a:rPr lang="fr-FR" sz="1600" dirty="0">
                <a:latin typeface="Verdana" panose="020B0604030504040204" pitchFamily="34" charset="0"/>
                <a:ea typeface="Verdana" panose="020B0604030504040204" pitchFamily="34" charset="0"/>
              </a:rPr>
              <a:t>-     Le </a:t>
            </a:r>
            <a:r>
              <a:rPr lang="fr-FR" sz="1600" dirty="0" smtClean="0">
                <a:latin typeface="Verdana" panose="020B0604030504040204" pitchFamily="34" charset="0"/>
                <a:ea typeface="Verdana" panose="020B0604030504040204" pitchFamily="34" charset="0"/>
              </a:rPr>
              <a:t>naturalisme</a:t>
            </a:r>
            <a:endParaRPr lang="fr-FR" sz="1600" dirty="0">
              <a:latin typeface="Verdana" panose="020B0604030504040204" pitchFamily="34" charset="0"/>
              <a:ea typeface="Verdana" panose="020B0604030504040204" pitchFamily="34" charset="0"/>
            </a:endParaRPr>
          </a:p>
          <a:p>
            <a:r>
              <a:rPr lang="fr-FR" sz="1600" dirty="0">
                <a:latin typeface="Verdana" panose="020B0604030504040204" pitchFamily="34" charset="0"/>
                <a:ea typeface="Verdana" panose="020B0604030504040204" pitchFamily="34" charset="0"/>
              </a:rPr>
              <a:t>-     L'héritage du XIX</a:t>
            </a:r>
            <a:r>
              <a:rPr lang="fr-FR" sz="1600" baseline="30000" dirty="0">
                <a:latin typeface="Verdana" panose="020B0604030504040204" pitchFamily="34" charset="0"/>
                <a:ea typeface="Verdana" panose="020B0604030504040204" pitchFamily="34" charset="0"/>
              </a:rPr>
              <a:t>e</a:t>
            </a:r>
            <a:r>
              <a:rPr lang="fr-FR" sz="1600" dirty="0">
                <a:latin typeface="Verdana" panose="020B0604030504040204" pitchFamily="34" charset="0"/>
                <a:ea typeface="Verdana" panose="020B0604030504040204" pitchFamily="34" charset="0"/>
              </a:rPr>
              <a:t> siècle (Anatole France, Paul Bourget, Romain Rolland, Maurice Barrès...)</a:t>
            </a:r>
          </a:p>
          <a:p>
            <a:r>
              <a:rPr lang="fr-FR" sz="1600" dirty="0">
                <a:latin typeface="Verdana" panose="020B0604030504040204" pitchFamily="34" charset="0"/>
                <a:ea typeface="Verdana" panose="020B0604030504040204" pitchFamily="34" charset="0"/>
              </a:rPr>
              <a:t>-     Les personnalités marquantes pour le XX</a:t>
            </a:r>
            <a:r>
              <a:rPr lang="fr-FR" sz="1600" baseline="30000" dirty="0">
                <a:latin typeface="Verdana" panose="020B0604030504040204" pitchFamily="34" charset="0"/>
                <a:ea typeface="Verdana" panose="020B0604030504040204" pitchFamily="34" charset="0"/>
              </a:rPr>
              <a:t>e</a:t>
            </a:r>
            <a:r>
              <a:rPr lang="fr-FR" sz="1600" dirty="0">
                <a:latin typeface="Verdana" panose="020B0604030504040204" pitchFamily="34" charset="0"/>
                <a:ea typeface="Verdana" panose="020B0604030504040204" pitchFamily="34" charset="0"/>
              </a:rPr>
              <a:t> siècle (Marcel Proust, André Gide)</a:t>
            </a:r>
          </a:p>
          <a:p>
            <a:r>
              <a:rPr lang="fr-FR" sz="1600" dirty="0">
                <a:latin typeface="Verdana" panose="020B0604030504040204" pitchFamily="34" charset="0"/>
                <a:ea typeface="Verdana" panose="020B0604030504040204" pitchFamily="34" charset="0"/>
              </a:rPr>
              <a:t>-     Les grandes fresques romanesques (Roger Martin du Gard, Georges Duhamel, Jules Romains)</a:t>
            </a:r>
          </a:p>
          <a:p>
            <a:r>
              <a:rPr lang="fr-FR" sz="1600" dirty="0">
                <a:latin typeface="Verdana" panose="020B0604030504040204" pitchFamily="34" charset="0"/>
                <a:ea typeface="Verdana" panose="020B0604030504040204" pitchFamily="34" charset="0"/>
              </a:rPr>
              <a:t>-     Le roman psychologique (Raymond Radiguet, Marcel Arland)</a:t>
            </a:r>
          </a:p>
          <a:p>
            <a:r>
              <a:rPr lang="fr-FR" sz="1600" dirty="0">
                <a:latin typeface="Verdana" panose="020B0604030504040204" pitchFamily="34" charset="0"/>
                <a:ea typeface="Verdana" panose="020B0604030504040204" pitchFamily="34" charset="0"/>
              </a:rPr>
              <a:t>-     Le roman spirituel (François Mauriac, Georges Bernanos, Julien Green)</a:t>
            </a:r>
          </a:p>
          <a:p>
            <a:r>
              <a:rPr lang="fr-FR" sz="1600" dirty="0">
                <a:latin typeface="Verdana" panose="020B0604030504040204" pitchFamily="34" charset="0"/>
                <a:ea typeface="Verdana" panose="020B0604030504040204" pitchFamily="34" charset="0"/>
              </a:rPr>
              <a:t>-     Le roman comme apothéose de l'homme (André Malraux, Antoine de Saint-Exupéry)</a:t>
            </a:r>
          </a:p>
          <a:p>
            <a:r>
              <a:rPr lang="fr-FR" sz="1600" dirty="0">
                <a:latin typeface="Verdana" panose="020B0604030504040204" pitchFamily="34" charset="0"/>
                <a:ea typeface="Verdana" panose="020B0604030504040204" pitchFamily="34" charset="0"/>
              </a:rPr>
              <a:t>-     La poétique de Jean Giono</a:t>
            </a:r>
          </a:p>
          <a:p>
            <a:r>
              <a:rPr lang="fr-FR" sz="1600" dirty="0">
                <a:latin typeface="Verdana" panose="020B0604030504040204" pitchFamily="34" charset="0"/>
                <a:ea typeface="Verdana" panose="020B0604030504040204" pitchFamily="34" charset="0"/>
              </a:rPr>
              <a:t>-     Le roman féminin (Colette)</a:t>
            </a:r>
          </a:p>
          <a:p>
            <a:r>
              <a:rPr lang="fr-FR" sz="1600" dirty="0">
                <a:latin typeface="Verdana" panose="020B0604030504040204" pitchFamily="34" charset="0"/>
                <a:ea typeface="Verdana" panose="020B0604030504040204" pitchFamily="34" charset="0"/>
              </a:rPr>
              <a:t>-     Les genres mineurs (George Simenon)</a:t>
            </a:r>
          </a:p>
        </p:txBody>
      </p:sp>
      <p:sp>
        <p:nvSpPr>
          <p:cNvPr id="3" name="TextovéPole 2"/>
          <p:cNvSpPr txBox="1"/>
          <p:nvPr/>
        </p:nvSpPr>
        <p:spPr>
          <a:xfrm>
            <a:off x="7750596" y="2636912"/>
            <a:ext cx="4304896" cy="480131"/>
          </a:xfrm>
          <a:prstGeom prst="rect">
            <a:avLst/>
          </a:prstGeom>
          <a:noFill/>
        </p:spPr>
        <p:txBody>
          <a:bodyPr wrap="none" rtlCol="0">
            <a:spAutoFit/>
          </a:bodyPr>
          <a:lstStyle/>
          <a:p>
            <a:pPr>
              <a:lnSpc>
                <a:spcPct val="90000"/>
              </a:lnSpc>
            </a:pPr>
            <a:r>
              <a:rPr lang="fr-FR" sz="2800" b="1" dirty="0" smtClean="0"/>
              <a:t>Programme préliminaire</a:t>
            </a:r>
            <a:endParaRPr lang="fr-FR" sz="2800" b="1" dirty="0"/>
          </a:p>
        </p:txBody>
      </p:sp>
    </p:spTree>
    <p:extLst>
      <p:ext uri="{BB962C8B-B14F-4D97-AF65-F5344CB8AC3E}">
        <p14:creationId xmlns:p14="http://schemas.microsoft.com/office/powerpoint/2010/main" val="261136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341884" y="1268760"/>
            <a:ext cx="9802555" cy="4278094"/>
          </a:xfrm>
          <a:prstGeom prst="rect">
            <a:avLst/>
          </a:prstGeom>
          <a:noFill/>
        </p:spPr>
        <p:txBody>
          <a:bodyPr wrap="none" rtlCol="0">
            <a:spAutoFit/>
          </a:bodyPr>
          <a:lstStyle/>
          <a:p>
            <a:pPr algn="ctr"/>
            <a:r>
              <a:rPr lang="fr-FR" sz="4000" b="1" dirty="0" smtClean="0"/>
              <a:t>EXAMEN ORAL</a:t>
            </a:r>
          </a:p>
          <a:p>
            <a:pPr algn="ctr"/>
            <a:endParaRPr lang="fr-FR" sz="4000" b="1" dirty="0" smtClean="0"/>
          </a:p>
          <a:p>
            <a:endParaRPr lang="fr-FR" dirty="0"/>
          </a:p>
          <a:p>
            <a:r>
              <a:rPr lang="fr-FR" dirty="0" smtClean="0"/>
              <a:t>Présentation </a:t>
            </a:r>
            <a:r>
              <a:rPr lang="fr-FR" dirty="0"/>
              <a:t>d'une liste des ouvrages lus </a:t>
            </a:r>
            <a:endParaRPr lang="fr-FR" dirty="0" smtClean="0"/>
          </a:p>
          <a:p>
            <a:r>
              <a:rPr lang="fr-FR" dirty="0" smtClean="0"/>
              <a:t>(</a:t>
            </a:r>
            <a:r>
              <a:rPr lang="fr-FR" dirty="0"/>
              <a:t>au minimum 10 ouvrages de la littérature primaire et 1 ouvrage </a:t>
            </a:r>
            <a:r>
              <a:rPr lang="fr-FR" dirty="0" smtClean="0"/>
              <a:t>général)</a:t>
            </a:r>
          </a:p>
          <a:p>
            <a:endParaRPr lang="fr-FR" dirty="0"/>
          </a:p>
          <a:p>
            <a:endParaRPr lang="fr-FR" dirty="0"/>
          </a:p>
          <a:p>
            <a:r>
              <a:rPr lang="fr-FR" dirty="0"/>
              <a:t>2 questions portant sur le </a:t>
            </a:r>
            <a:r>
              <a:rPr lang="fr-FR" dirty="0" smtClean="0"/>
              <a:t>programme : </a:t>
            </a:r>
          </a:p>
          <a:p>
            <a:pPr marL="342900" indent="-342900">
              <a:buFontTx/>
              <a:buChar char="-"/>
            </a:pPr>
            <a:r>
              <a:rPr lang="fr-FR" dirty="0" smtClean="0"/>
              <a:t>une </a:t>
            </a:r>
            <a:r>
              <a:rPr lang="fr-FR" dirty="0"/>
              <a:t>plus générale (périodisation, courants littéraires, </a:t>
            </a:r>
            <a:r>
              <a:rPr lang="fr-FR" dirty="0" smtClean="0"/>
              <a:t>contexte)</a:t>
            </a:r>
          </a:p>
          <a:p>
            <a:pPr marL="342900" indent="-342900">
              <a:buFontTx/>
              <a:buChar char="-"/>
            </a:pPr>
            <a:r>
              <a:rPr lang="fr-FR" dirty="0" smtClean="0"/>
              <a:t>une </a:t>
            </a:r>
            <a:r>
              <a:rPr lang="fr-FR" dirty="0"/>
              <a:t>portant sur une </a:t>
            </a:r>
            <a:r>
              <a:rPr lang="fr-FR" dirty="0" smtClean="0"/>
              <a:t>œuvre </a:t>
            </a:r>
            <a:r>
              <a:rPr lang="fr-FR" dirty="0"/>
              <a:t>concrète.</a:t>
            </a:r>
          </a:p>
        </p:txBody>
      </p:sp>
    </p:spTree>
    <p:extLst>
      <p:ext uri="{BB962C8B-B14F-4D97-AF65-F5344CB8AC3E}">
        <p14:creationId xmlns:p14="http://schemas.microsoft.com/office/powerpoint/2010/main" val="107591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981844" y="404664"/>
            <a:ext cx="10081120" cy="5940088"/>
          </a:xfrm>
          <a:prstGeom prst="rect">
            <a:avLst/>
          </a:prstGeom>
          <a:solidFill>
            <a:schemeClr val="tx1"/>
          </a:solidFill>
          <a:ln w="38100">
            <a:solidFill>
              <a:schemeClr val="bg1"/>
            </a:solidFill>
          </a:ln>
        </p:spPr>
        <p:txBody>
          <a:bodyPr wrap="square" rtlCol="0">
            <a:spAutoFit/>
          </a:bodyPr>
          <a:lstStyle/>
          <a:p>
            <a:pPr algn="ctr"/>
            <a:r>
              <a:rPr lang="fr-FR" b="1" dirty="0" smtClean="0">
                <a:solidFill>
                  <a:schemeClr val="bg1"/>
                </a:solidFill>
              </a:rPr>
              <a:t>Naissance du terme</a:t>
            </a:r>
          </a:p>
          <a:p>
            <a:pPr algn="just"/>
            <a:endParaRPr lang="fr-FR" b="1" dirty="0">
              <a:solidFill>
                <a:schemeClr val="bg1"/>
              </a:solidFill>
            </a:endParaRPr>
          </a:p>
          <a:p>
            <a:pPr algn="just"/>
            <a:r>
              <a:rPr lang="cs-CZ" b="1" dirty="0" err="1" smtClean="0">
                <a:solidFill>
                  <a:schemeClr val="bg1"/>
                </a:solidFill>
              </a:rPr>
              <a:t>Naturaliste</a:t>
            </a:r>
            <a:endParaRPr lang="fr-FR" b="1" dirty="0">
              <a:solidFill>
                <a:schemeClr val="bg1"/>
              </a:solidFill>
            </a:endParaRPr>
          </a:p>
          <a:p>
            <a:pPr marL="342900" indent="-342900" algn="just">
              <a:buFont typeface="Arial" panose="020B0604020202020204" pitchFamily="34" charset="0"/>
              <a:buChar char="•"/>
            </a:pPr>
            <a:r>
              <a:rPr lang="fr-FR" dirty="0" smtClean="0">
                <a:solidFill>
                  <a:schemeClr val="bg1"/>
                </a:solidFill>
              </a:rPr>
              <a:t>À partir du</a:t>
            </a:r>
            <a:r>
              <a:rPr lang="cs-CZ" dirty="0" smtClean="0">
                <a:solidFill>
                  <a:schemeClr val="bg1"/>
                </a:solidFill>
              </a:rPr>
              <a:t> </a:t>
            </a:r>
            <a:r>
              <a:rPr lang="cs-CZ" dirty="0" err="1">
                <a:solidFill>
                  <a:schemeClr val="bg1"/>
                </a:solidFill>
              </a:rPr>
              <a:t>XVIII</a:t>
            </a:r>
            <a:r>
              <a:rPr lang="cs-CZ" baseline="30000" dirty="0" err="1">
                <a:solidFill>
                  <a:schemeClr val="bg1"/>
                </a:solidFill>
              </a:rPr>
              <a:t>e</a:t>
            </a:r>
            <a:r>
              <a:rPr lang="cs-CZ" dirty="0">
                <a:solidFill>
                  <a:schemeClr val="bg1"/>
                </a:solidFill>
              </a:rPr>
              <a:t> </a:t>
            </a:r>
            <a:r>
              <a:rPr lang="cs-CZ" dirty="0" err="1">
                <a:solidFill>
                  <a:schemeClr val="bg1"/>
                </a:solidFill>
              </a:rPr>
              <a:t>siècle</a:t>
            </a:r>
            <a:r>
              <a:rPr lang="cs-CZ" dirty="0">
                <a:solidFill>
                  <a:schemeClr val="bg1"/>
                </a:solidFill>
              </a:rPr>
              <a:t>, </a:t>
            </a:r>
            <a:r>
              <a:rPr lang="cs-CZ" dirty="0" err="1" smtClean="0">
                <a:solidFill>
                  <a:schemeClr val="bg1"/>
                </a:solidFill>
              </a:rPr>
              <a:t>un</a:t>
            </a:r>
            <a:r>
              <a:rPr lang="cs-CZ" dirty="0" smtClean="0">
                <a:solidFill>
                  <a:schemeClr val="bg1"/>
                </a:solidFill>
              </a:rPr>
              <a:t> </a:t>
            </a:r>
            <a:r>
              <a:rPr lang="cs-CZ" dirty="0" err="1">
                <a:solidFill>
                  <a:schemeClr val="bg1"/>
                </a:solidFill>
              </a:rPr>
              <a:t>scientifique</a:t>
            </a:r>
            <a:r>
              <a:rPr lang="cs-CZ" dirty="0">
                <a:solidFill>
                  <a:schemeClr val="bg1"/>
                </a:solidFill>
              </a:rPr>
              <a:t> (ou </a:t>
            </a:r>
            <a:r>
              <a:rPr lang="cs-CZ" dirty="0" err="1">
                <a:solidFill>
                  <a:schemeClr val="bg1"/>
                </a:solidFill>
              </a:rPr>
              <a:t>un</a:t>
            </a:r>
            <a:r>
              <a:rPr lang="cs-CZ" dirty="0">
                <a:solidFill>
                  <a:schemeClr val="bg1"/>
                </a:solidFill>
              </a:rPr>
              <a:t> </a:t>
            </a:r>
            <a:r>
              <a:rPr lang="cs-CZ" dirty="0" err="1">
                <a:solidFill>
                  <a:schemeClr val="bg1"/>
                </a:solidFill>
              </a:rPr>
              <a:t>amateur</a:t>
            </a:r>
            <a:r>
              <a:rPr lang="cs-CZ" dirty="0">
                <a:solidFill>
                  <a:schemeClr val="bg1"/>
                </a:solidFill>
              </a:rPr>
              <a:t> </a:t>
            </a:r>
            <a:r>
              <a:rPr lang="cs-CZ" dirty="0" err="1">
                <a:solidFill>
                  <a:schemeClr val="bg1"/>
                </a:solidFill>
              </a:rPr>
              <a:t>éclairé</a:t>
            </a:r>
            <a:r>
              <a:rPr lang="cs-CZ" dirty="0">
                <a:solidFill>
                  <a:schemeClr val="bg1"/>
                </a:solidFill>
              </a:rPr>
              <a:t>) </a:t>
            </a:r>
            <a:r>
              <a:rPr lang="cs-CZ" dirty="0" err="1">
                <a:solidFill>
                  <a:schemeClr val="bg1"/>
                </a:solidFill>
              </a:rPr>
              <a:t>spécialisé</a:t>
            </a:r>
            <a:r>
              <a:rPr lang="cs-CZ" dirty="0">
                <a:solidFill>
                  <a:schemeClr val="bg1"/>
                </a:solidFill>
              </a:rPr>
              <a:t> </a:t>
            </a:r>
            <a:r>
              <a:rPr lang="cs-CZ" dirty="0" err="1">
                <a:solidFill>
                  <a:schemeClr val="bg1"/>
                </a:solidFill>
              </a:rPr>
              <a:t>dans</a:t>
            </a:r>
            <a:r>
              <a:rPr lang="cs-CZ" dirty="0">
                <a:solidFill>
                  <a:schemeClr val="bg1"/>
                </a:solidFill>
              </a:rPr>
              <a:t> l’« </a:t>
            </a:r>
            <a:r>
              <a:rPr lang="cs-CZ" dirty="0" err="1">
                <a:solidFill>
                  <a:schemeClr val="bg1"/>
                </a:solidFill>
              </a:rPr>
              <a:t>histoire</a:t>
            </a:r>
            <a:r>
              <a:rPr lang="cs-CZ" dirty="0">
                <a:solidFill>
                  <a:schemeClr val="bg1"/>
                </a:solidFill>
              </a:rPr>
              <a:t> </a:t>
            </a:r>
            <a:r>
              <a:rPr lang="cs-CZ" dirty="0" err="1">
                <a:solidFill>
                  <a:schemeClr val="bg1"/>
                </a:solidFill>
              </a:rPr>
              <a:t>naturelle</a:t>
            </a:r>
            <a:r>
              <a:rPr lang="cs-CZ" dirty="0">
                <a:solidFill>
                  <a:schemeClr val="bg1"/>
                </a:solidFill>
              </a:rPr>
              <a:t> » </a:t>
            </a:r>
            <a:endParaRPr lang="fr-FR" dirty="0">
              <a:solidFill>
                <a:schemeClr val="bg1"/>
              </a:solidFill>
            </a:endParaRPr>
          </a:p>
          <a:p>
            <a:pPr marL="342900" indent="-342900" algn="just">
              <a:buFont typeface="Arial" panose="020B0604020202020204" pitchFamily="34" charset="0"/>
              <a:buChar char="•"/>
            </a:pPr>
            <a:r>
              <a:rPr lang="cs-CZ" dirty="0" smtClean="0">
                <a:solidFill>
                  <a:schemeClr val="bg1"/>
                </a:solidFill>
              </a:rPr>
              <a:t>cent </a:t>
            </a:r>
            <a:r>
              <a:rPr lang="cs-CZ" dirty="0" err="1">
                <a:solidFill>
                  <a:schemeClr val="bg1"/>
                </a:solidFill>
              </a:rPr>
              <a:t>ans</a:t>
            </a:r>
            <a:r>
              <a:rPr lang="cs-CZ" dirty="0">
                <a:solidFill>
                  <a:schemeClr val="bg1"/>
                </a:solidFill>
              </a:rPr>
              <a:t> plus </a:t>
            </a:r>
            <a:r>
              <a:rPr lang="cs-CZ" dirty="0" err="1">
                <a:solidFill>
                  <a:schemeClr val="bg1"/>
                </a:solidFill>
              </a:rPr>
              <a:t>tard</a:t>
            </a:r>
            <a:r>
              <a:rPr lang="cs-CZ" dirty="0">
                <a:solidFill>
                  <a:schemeClr val="bg1"/>
                </a:solidFill>
              </a:rPr>
              <a:t>, </a:t>
            </a:r>
            <a:r>
              <a:rPr lang="cs-CZ" dirty="0" err="1">
                <a:solidFill>
                  <a:schemeClr val="bg1"/>
                </a:solidFill>
              </a:rPr>
              <a:t>un</a:t>
            </a:r>
            <a:r>
              <a:rPr lang="cs-CZ" dirty="0">
                <a:solidFill>
                  <a:schemeClr val="bg1"/>
                </a:solidFill>
              </a:rPr>
              <a:t> </a:t>
            </a:r>
            <a:r>
              <a:rPr lang="cs-CZ" dirty="0" err="1">
                <a:solidFill>
                  <a:schemeClr val="bg1"/>
                </a:solidFill>
              </a:rPr>
              <a:t>partisan</a:t>
            </a:r>
            <a:r>
              <a:rPr lang="cs-CZ" dirty="0">
                <a:solidFill>
                  <a:schemeClr val="bg1"/>
                </a:solidFill>
              </a:rPr>
              <a:t> de la </a:t>
            </a:r>
            <a:r>
              <a:rPr lang="cs-CZ" dirty="0" err="1">
                <a:solidFill>
                  <a:schemeClr val="bg1"/>
                </a:solidFill>
              </a:rPr>
              <a:t>théorie</a:t>
            </a:r>
            <a:r>
              <a:rPr lang="cs-CZ" dirty="0">
                <a:solidFill>
                  <a:schemeClr val="bg1"/>
                </a:solidFill>
              </a:rPr>
              <a:t> de </a:t>
            </a:r>
            <a:r>
              <a:rPr lang="cs-CZ" dirty="0" err="1">
                <a:solidFill>
                  <a:schemeClr val="bg1"/>
                </a:solidFill>
              </a:rPr>
              <a:t>l’évolution</a:t>
            </a:r>
            <a:r>
              <a:rPr lang="cs-CZ" dirty="0">
                <a:solidFill>
                  <a:schemeClr val="bg1"/>
                </a:solidFill>
              </a:rPr>
              <a:t> des </a:t>
            </a:r>
            <a:r>
              <a:rPr lang="cs-CZ" dirty="0" err="1" smtClean="0">
                <a:solidFill>
                  <a:schemeClr val="bg1"/>
                </a:solidFill>
              </a:rPr>
              <a:t>espèces</a:t>
            </a:r>
            <a:r>
              <a:rPr lang="fr-FR" dirty="0" smtClean="0">
                <a:solidFill>
                  <a:schemeClr val="bg1"/>
                </a:solidFill>
              </a:rPr>
              <a:t> de Darwin</a:t>
            </a:r>
            <a:endParaRPr lang="fr-FR" dirty="0">
              <a:solidFill>
                <a:schemeClr val="bg1"/>
              </a:solidFill>
            </a:endParaRPr>
          </a:p>
          <a:p>
            <a:pPr marL="342900" indent="-342900" algn="just">
              <a:buFont typeface="Arial" panose="020B0604020202020204" pitchFamily="34" charset="0"/>
              <a:buChar char="•"/>
            </a:pPr>
            <a:r>
              <a:rPr lang="cs-CZ" dirty="0" err="1" smtClean="0">
                <a:solidFill>
                  <a:schemeClr val="bg1"/>
                </a:solidFill>
              </a:rPr>
              <a:t>le</a:t>
            </a:r>
            <a:r>
              <a:rPr lang="cs-CZ" dirty="0" smtClean="0">
                <a:solidFill>
                  <a:schemeClr val="bg1"/>
                </a:solidFill>
              </a:rPr>
              <a:t> </a:t>
            </a:r>
            <a:r>
              <a:rPr lang="cs-CZ" dirty="0" err="1">
                <a:solidFill>
                  <a:schemeClr val="bg1"/>
                </a:solidFill>
              </a:rPr>
              <a:t>substantif</a:t>
            </a:r>
            <a:r>
              <a:rPr lang="cs-CZ" dirty="0">
                <a:solidFill>
                  <a:schemeClr val="bg1"/>
                </a:solidFill>
              </a:rPr>
              <a:t> « </a:t>
            </a:r>
            <a:r>
              <a:rPr lang="cs-CZ" dirty="0" err="1">
                <a:solidFill>
                  <a:schemeClr val="bg1"/>
                </a:solidFill>
              </a:rPr>
              <a:t>naturaliste</a:t>
            </a:r>
            <a:r>
              <a:rPr lang="cs-CZ" dirty="0">
                <a:solidFill>
                  <a:schemeClr val="bg1"/>
                </a:solidFill>
              </a:rPr>
              <a:t> » </a:t>
            </a:r>
            <a:r>
              <a:rPr lang="cs-CZ" dirty="0" err="1">
                <a:solidFill>
                  <a:schemeClr val="bg1"/>
                </a:solidFill>
              </a:rPr>
              <a:t>s’employait</a:t>
            </a:r>
            <a:r>
              <a:rPr lang="cs-CZ" dirty="0">
                <a:solidFill>
                  <a:schemeClr val="bg1"/>
                </a:solidFill>
              </a:rPr>
              <a:t> </a:t>
            </a:r>
            <a:r>
              <a:rPr lang="cs-CZ" dirty="0" err="1">
                <a:solidFill>
                  <a:schemeClr val="bg1"/>
                </a:solidFill>
              </a:rPr>
              <a:t>également</a:t>
            </a:r>
            <a:r>
              <a:rPr lang="cs-CZ" dirty="0">
                <a:solidFill>
                  <a:schemeClr val="bg1"/>
                </a:solidFill>
              </a:rPr>
              <a:t> pour </a:t>
            </a:r>
            <a:r>
              <a:rPr lang="cs-CZ" dirty="0" err="1">
                <a:solidFill>
                  <a:schemeClr val="bg1"/>
                </a:solidFill>
              </a:rPr>
              <a:t>désigner</a:t>
            </a:r>
            <a:r>
              <a:rPr lang="cs-CZ" dirty="0">
                <a:solidFill>
                  <a:schemeClr val="bg1"/>
                </a:solidFill>
              </a:rPr>
              <a:t> </a:t>
            </a:r>
            <a:r>
              <a:rPr lang="cs-CZ" dirty="0" err="1">
                <a:solidFill>
                  <a:schemeClr val="bg1"/>
                </a:solidFill>
              </a:rPr>
              <a:t>un</a:t>
            </a:r>
            <a:r>
              <a:rPr lang="cs-CZ" dirty="0">
                <a:solidFill>
                  <a:schemeClr val="bg1"/>
                </a:solidFill>
              </a:rPr>
              <a:t> </a:t>
            </a:r>
            <a:r>
              <a:rPr lang="cs-CZ" dirty="0" err="1">
                <a:solidFill>
                  <a:schemeClr val="bg1"/>
                </a:solidFill>
              </a:rPr>
              <a:t>taxidermiste</a:t>
            </a:r>
            <a:r>
              <a:rPr lang="cs-CZ" dirty="0">
                <a:solidFill>
                  <a:schemeClr val="bg1"/>
                </a:solidFill>
              </a:rPr>
              <a:t> </a:t>
            </a:r>
            <a:r>
              <a:rPr lang="cs-CZ" dirty="0" err="1">
                <a:solidFill>
                  <a:schemeClr val="bg1"/>
                </a:solidFill>
              </a:rPr>
              <a:t>pratiquant</a:t>
            </a:r>
            <a:r>
              <a:rPr lang="cs-CZ" dirty="0">
                <a:solidFill>
                  <a:schemeClr val="bg1"/>
                </a:solidFill>
              </a:rPr>
              <a:t> la « </a:t>
            </a:r>
            <a:r>
              <a:rPr lang="cs-CZ" dirty="0" err="1">
                <a:solidFill>
                  <a:schemeClr val="bg1"/>
                </a:solidFill>
              </a:rPr>
              <a:t>naturalisation</a:t>
            </a:r>
            <a:r>
              <a:rPr lang="cs-CZ" dirty="0">
                <a:solidFill>
                  <a:schemeClr val="bg1"/>
                </a:solidFill>
              </a:rPr>
              <a:t> » des </a:t>
            </a:r>
            <a:r>
              <a:rPr lang="cs-CZ" dirty="0" err="1" smtClean="0">
                <a:solidFill>
                  <a:schemeClr val="bg1"/>
                </a:solidFill>
              </a:rPr>
              <a:t>animaux</a:t>
            </a:r>
            <a:endParaRPr lang="fr-FR" dirty="0" smtClean="0">
              <a:solidFill>
                <a:schemeClr val="bg1"/>
              </a:solidFill>
            </a:endParaRPr>
          </a:p>
          <a:p>
            <a:pPr marL="342900" indent="-342900" algn="just">
              <a:buFont typeface="Arial" panose="020B0604020202020204" pitchFamily="34" charset="0"/>
              <a:buChar char="•"/>
            </a:pPr>
            <a:endParaRPr lang="fr-FR" sz="2000" dirty="0">
              <a:solidFill>
                <a:schemeClr val="bg1"/>
              </a:solidFill>
            </a:endParaRPr>
          </a:p>
          <a:p>
            <a:pPr algn="just"/>
            <a:r>
              <a:rPr lang="cs-CZ" dirty="0" smtClean="0">
                <a:solidFill>
                  <a:schemeClr val="bg1"/>
                </a:solidFill>
              </a:rPr>
              <a:t>Le </a:t>
            </a:r>
            <a:r>
              <a:rPr lang="cs-CZ" dirty="0">
                <a:solidFill>
                  <a:schemeClr val="bg1"/>
                </a:solidFill>
              </a:rPr>
              <a:t>terme </a:t>
            </a:r>
            <a:r>
              <a:rPr lang="cs-CZ" dirty="0" err="1">
                <a:solidFill>
                  <a:schemeClr val="bg1"/>
                </a:solidFill>
              </a:rPr>
              <a:t>est</a:t>
            </a:r>
            <a:r>
              <a:rPr lang="cs-CZ" dirty="0">
                <a:solidFill>
                  <a:schemeClr val="bg1"/>
                </a:solidFill>
              </a:rPr>
              <a:t> </a:t>
            </a:r>
            <a:r>
              <a:rPr lang="cs-CZ" dirty="0" err="1">
                <a:solidFill>
                  <a:schemeClr val="bg1"/>
                </a:solidFill>
              </a:rPr>
              <a:t>d'abord</a:t>
            </a:r>
            <a:r>
              <a:rPr lang="cs-CZ" dirty="0">
                <a:solidFill>
                  <a:schemeClr val="bg1"/>
                </a:solidFill>
              </a:rPr>
              <a:t> </a:t>
            </a:r>
            <a:r>
              <a:rPr lang="cs-CZ" dirty="0" err="1">
                <a:solidFill>
                  <a:schemeClr val="bg1"/>
                </a:solidFill>
              </a:rPr>
              <a:t>utilisé</a:t>
            </a:r>
            <a:r>
              <a:rPr lang="cs-CZ" dirty="0">
                <a:solidFill>
                  <a:schemeClr val="bg1"/>
                </a:solidFill>
              </a:rPr>
              <a:t> par la </a:t>
            </a:r>
            <a:r>
              <a:rPr lang="cs-CZ" dirty="0" err="1" smtClean="0">
                <a:solidFill>
                  <a:schemeClr val="bg1"/>
                </a:solidFill>
              </a:rPr>
              <a:t>critique</a:t>
            </a:r>
            <a:r>
              <a:rPr lang="fr-FR" dirty="0" smtClean="0">
                <a:solidFill>
                  <a:schemeClr val="bg1"/>
                </a:solidFill>
              </a:rPr>
              <a:t> positiviste</a:t>
            </a:r>
            <a:r>
              <a:rPr lang="cs-CZ" dirty="0" smtClean="0">
                <a:solidFill>
                  <a:schemeClr val="bg1"/>
                </a:solidFill>
              </a:rPr>
              <a:t> (</a:t>
            </a:r>
            <a:r>
              <a:rPr lang="fr-FR" dirty="0" smtClean="0">
                <a:solidFill>
                  <a:schemeClr val="bg1"/>
                </a:solidFill>
              </a:rPr>
              <a:t>Sainte-Beuve, Hippolyte </a:t>
            </a:r>
            <a:r>
              <a:rPr lang="fr-FR" dirty="0">
                <a:solidFill>
                  <a:schemeClr val="bg1"/>
                </a:solidFill>
              </a:rPr>
              <a:t>T</a:t>
            </a:r>
            <a:r>
              <a:rPr lang="fr-FR" dirty="0" smtClean="0">
                <a:solidFill>
                  <a:schemeClr val="bg1"/>
                </a:solidFill>
              </a:rPr>
              <a:t>aine</a:t>
            </a:r>
            <a:r>
              <a:rPr lang="cs-CZ" dirty="0" smtClean="0">
                <a:solidFill>
                  <a:schemeClr val="bg1"/>
                </a:solidFill>
              </a:rPr>
              <a:t>)</a:t>
            </a:r>
            <a:r>
              <a:rPr lang="fr-FR" dirty="0" smtClean="0">
                <a:solidFill>
                  <a:schemeClr val="bg1"/>
                </a:solidFill>
              </a:rPr>
              <a:t> à propos de Balzac</a:t>
            </a:r>
            <a:r>
              <a:rPr lang="fr-FR" dirty="0">
                <a:solidFill>
                  <a:schemeClr val="bg1"/>
                </a:solidFill>
              </a:rPr>
              <a:t> </a:t>
            </a:r>
            <a:r>
              <a:rPr lang="fr-FR" dirty="0" smtClean="0">
                <a:solidFill>
                  <a:schemeClr val="bg1"/>
                </a:solidFill>
              </a:rPr>
              <a:t>: « </a:t>
            </a:r>
            <a:r>
              <a:rPr lang="cs-CZ" i="1" dirty="0" err="1" smtClean="0">
                <a:solidFill>
                  <a:schemeClr val="bg1"/>
                </a:solidFill>
              </a:rPr>
              <a:t>Il</a:t>
            </a:r>
            <a:r>
              <a:rPr lang="cs-CZ" i="1" dirty="0" smtClean="0">
                <a:solidFill>
                  <a:schemeClr val="bg1"/>
                </a:solidFill>
              </a:rPr>
              <a:t> </a:t>
            </a:r>
            <a:r>
              <a:rPr lang="cs-CZ" i="1" dirty="0" err="1">
                <a:solidFill>
                  <a:schemeClr val="bg1"/>
                </a:solidFill>
              </a:rPr>
              <a:t>dissèque</a:t>
            </a:r>
            <a:r>
              <a:rPr lang="cs-CZ" i="1" dirty="0">
                <a:solidFill>
                  <a:schemeClr val="bg1"/>
                </a:solidFill>
              </a:rPr>
              <a:t> </a:t>
            </a:r>
            <a:r>
              <a:rPr lang="cs-CZ" i="1" dirty="0" err="1">
                <a:solidFill>
                  <a:schemeClr val="bg1"/>
                </a:solidFill>
              </a:rPr>
              <a:t>aussi</a:t>
            </a:r>
            <a:r>
              <a:rPr lang="cs-CZ" i="1" dirty="0">
                <a:solidFill>
                  <a:schemeClr val="bg1"/>
                </a:solidFill>
              </a:rPr>
              <a:t> </a:t>
            </a:r>
            <a:r>
              <a:rPr lang="cs-CZ" i="1" dirty="0" err="1">
                <a:solidFill>
                  <a:schemeClr val="bg1"/>
                </a:solidFill>
              </a:rPr>
              <a:t>volontiers</a:t>
            </a:r>
            <a:r>
              <a:rPr lang="cs-CZ" i="1" dirty="0">
                <a:solidFill>
                  <a:schemeClr val="bg1"/>
                </a:solidFill>
              </a:rPr>
              <a:t> </a:t>
            </a:r>
            <a:r>
              <a:rPr lang="cs-CZ" i="1" dirty="0" err="1">
                <a:solidFill>
                  <a:schemeClr val="bg1"/>
                </a:solidFill>
              </a:rPr>
              <a:t>le</a:t>
            </a:r>
            <a:r>
              <a:rPr lang="cs-CZ" i="1" dirty="0">
                <a:solidFill>
                  <a:schemeClr val="bg1"/>
                </a:solidFill>
              </a:rPr>
              <a:t> </a:t>
            </a:r>
            <a:r>
              <a:rPr lang="cs-CZ" i="1" dirty="0" err="1">
                <a:solidFill>
                  <a:schemeClr val="bg1"/>
                </a:solidFill>
              </a:rPr>
              <a:t>poulpe</a:t>
            </a:r>
            <a:r>
              <a:rPr lang="cs-CZ" i="1" dirty="0">
                <a:solidFill>
                  <a:schemeClr val="bg1"/>
                </a:solidFill>
              </a:rPr>
              <a:t> </a:t>
            </a:r>
            <a:r>
              <a:rPr lang="cs-CZ" i="1" dirty="0" err="1">
                <a:solidFill>
                  <a:schemeClr val="bg1"/>
                </a:solidFill>
              </a:rPr>
              <a:t>que</a:t>
            </a:r>
            <a:r>
              <a:rPr lang="cs-CZ" i="1" dirty="0">
                <a:solidFill>
                  <a:schemeClr val="bg1"/>
                </a:solidFill>
              </a:rPr>
              <a:t> </a:t>
            </a:r>
            <a:r>
              <a:rPr lang="cs-CZ" i="1" dirty="0" err="1">
                <a:solidFill>
                  <a:schemeClr val="bg1"/>
                </a:solidFill>
              </a:rPr>
              <a:t>l'éléphant</a:t>
            </a:r>
            <a:r>
              <a:rPr lang="cs-CZ" i="1" dirty="0">
                <a:solidFill>
                  <a:schemeClr val="bg1"/>
                </a:solidFill>
              </a:rPr>
              <a:t> ; </a:t>
            </a:r>
            <a:r>
              <a:rPr lang="cs-CZ" i="1" dirty="0" err="1">
                <a:solidFill>
                  <a:schemeClr val="bg1"/>
                </a:solidFill>
              </a:rPr>
              <a:t>il</a:t>
            </a:r>
            <a:r>
              <a:rPr lang="cs-CZ" i="1" dirty="0">
                <a:solidFill>
                  <a:schemeClr val="bg1"/>
                </a:solidFill>
              </a:rPr>
              <a:t> </a:t>
            </a:r>
            <a:r>
              <a:rPr lang="cs-CZ" i="1" dirty="0" err="1">
                <a:solidFill>
                  <a:schemeClr val="bg1"/>
                </a:solidFill>
              </a:rPr>
              <a:t>décomposera</a:t>
            </a:r>
            <a:r>
              <a:rPr lang="cs-CZ" i="1" dirty="0">
                <a:solidFill>
                  <a:schemeClr val="bg1"/>
                </a:solidFill>
              </a:rPr>
              <a:t> </a:t>
            </a:r>
            <a:r>
              <a:rPr lang="cs-CZ" i="1" dirty="0" err="1">
                <a:solidFill>
                  <a:schemeClr val="bg1"/>
                </a:solidFill>
              </a:rPr>
              <a:t>aussi</a:t>
            </a:r>
            <a:r>
              <a:rPr lang="cs-CZ" i="1" dirty="0">
                <a:solidFill>
                  <a:schemeClr val="bg1"/>
                </a:solidFill>
              </a:rPr>
              <a:t> </a:t>
            </a:r>
            <a:r>
              <a:rPr lang="cs-CZ" i="1" dirty="0" err="1">
                <a:solidFill>
                  <a:schemeClr val="bg1"/>
                </a:solidFill>
              </a:rPr>
              <a:t>volontiers</a:t>
            </a:r>
            <a:r>
              <a:rPr lang="cs-CZ" i="1" dirty="0">
                <a:solidFill>
                  <a:schemeClr val="bg1"/>
                </a:solidFill>
              </a:rPr>
              <a:t> </a:t>
            </a:r>
            <a:r>
              <a:rPr lang="cs-CZ" i="1" dirty="0" err="1">
                <a:solidFill>
                  <a:schemeClr val="bg1"/>
                </a:solidFill>
              </a:rPr>
              <a:t>le</a:t>
            </a:r>
            <a:r>
              <a:rPr lang="cs-CZ" i="1" dirty="0">
                <a:solidFill>
                  <a:schemeClr val="bg1"/>
                </a:solidFill>
              </a:rPr>
              <a:t> </a:t>
            </a:r>
            <a:r>
              <a:rPr lang="cs-CZ" i="1" dirty="0" err="1">
                <a:solidFill>
                  <a:schemeClr val="bg1"/>
                </a:solidFill>
              </a:rPr>
              <a:t>portier</a:t>
            </a:r>
            <a:r>
              <a:rPr lang="cs-CZ" i="1" dirty="0">
                <a:solidFill>
                  <a:schemeClr val="bg1"/>
                </a:solidFill>
              </a:rPr>
              <a:t> </a:t>
            </a:r>
            <a:r>
              <a:rPr lang="cs-CZ" i="1" dirty="0" err="1">
                <a:solidFill>
                  <a:schemeClr val="bg1"/>
                </a:solidFill>
              </a:rPr>
              <a:t>que</a:t>
            </a:r>
            <a:r>
              <a:rPr lang="cs-CZ" i="1" dirty="0">
                <a:solidFill>
                  <a:schemeClr val="bg1"/>
                </a:solidFill>
              </a:rPr>
              <a:t> </a:t>
            </a:r>
            <a:r>
              <a:rPr lang="cs-CZ" i="1" dirty="0" err="1">
                <a:solidFill>
                  <a:schemeClr val="bg1"/>
                </a:solidFill>
              </a:rPr>
              <a:t>le</a:t>
            </a:r>
            <a:r>
              <a:rPr lang="cs-CZ" i="1" dirty="0">
                <a:solidFill>
                  <a:schemeClr val="bg1"/>
                </a:solidFill>
              </a:rPr>
              <a:t> </a:t>
            </a:r>
            <a:r>
              <a:rPr lang="cs-CZ" i="1" dirty="0" err="1">
                <a:solidFill>
                  <a:schemeClr val="bg1"/>
                </a:solidFill>
              </a:rPr>
              <a:t>ministre</a:t>
            </a:r>
            <a:r>
              <a:rPr lang="cs-CZ" i="1" dirty="0">
                <a:solidFill>
                  <a:schemeClr val="bg1"/>
                </a:solidFill>
              </a:rPr>
              <a:t>. Pour </a:t>
            </a:r>
            <a:r>
              <a:rPr lang="cs-CZ" i="1" dirty="0" err="1">
                <a:solidFill>
                  <a:schemeClr val="bg1"/>
                </a:solidFill>
              </a:rPr>
              <a:t>lui</a:t>
            </a:r>
            <a:r>
              <a:rPr lang="cs-CZ" i="1" dirty="0">
                <a:solidFill>
                  <a:schemeClr val="bg1"/>
                </a:solidFill>
              </a:rPr>
              <a:t>, </a:t>
            </a:r>
            <a:r>
              <a:rPr lang="cs-CZ" i="1" dirty="0" err="1">
                <a:solidFill>
                  <a:schemeClr val="bg1"/>
                </a:solidFill>
              </a:rPr>
              <a:t>il</a:t>
            </a:r>
            <a:r>
              <a:rPr lang="cs-CZ" i="1" dirty="0">
                <a:solidFill>
                  <a:schemeClr val="bg1"/>
                </a:solidFill>
              </a:rPr>
              <a:t> </a:t>
            </a:r>
            <a:r>
              <a:rPr lang="cs-CZ" i="1" dirty="0" err="1">
                <a:solidFill>
                  <a:schemeClr val="bg1"/>
                </a:solidFill>
              </a:rPr>
              <a:t>n'y</a:t>
            </a:r>
            <a:r>
              <a:rPr lang="cs-CZ" i="1" dirty="0">
                <a:solidFill>
                  <a:schemeClr val="bg1"/>
                </a:solidFill>
              </a:rPr>
              <a:t> a pas </a:t>
            </a:r>
            <a:r>
              <a:rPr lang="cs-CZ" i="1" dirty="0" err="1">
                <a:solidFill>
                  <a:schemeClr val="bg1"/>
                </a:solidFill>
              </a:rPr>
              <a:t>d'ordures</a:t>
            </a:r>
            <a:r>
              <a:rPr lang="cs-CZ" i="1" dirty="0">
                <a:solidFill>
                  <a:schemeClr val="bg1"/>
                </a:solidFill>
              </a:rPr>
              <a:t> (...) à ses </a:t>
            </a:r>
            <a:r>
              <a:rPr lang="cs-CZ" i="1" dirty="0" err="1">
                <a:solidFill>
                  <a:schemeClr val="bg1"/>
                </a:solidFill>
              </a:rPr>
              <a:t>yeux</a:t>
            </a:r>
            <a:r>
              <a:rPr lang="cs-CZ" i="1" dirty="0">
                <a:solidFill>
                  <a:schemeClr val="bg1"/>
                </a:solidFill>
              </a:rPr>
              <a:t> </a:t>
            </a:r>
            <a:r>
              <a:rPr lang="cs-CZ" i="1" dirty="0" err="1">
                <a:solidFill>
                  <a:schemeClr val="bg1"/>
                </a:solidFill>
              </a:rPr>
              <a:t>un</a:t>
            </a:r>
            <a:r>
              <a:rPr lang="cs-CZ" i="1" dirty="0">
                <a:solidFill>
                  <a:schemeClr val="bg1"/>
                </a:solidFill>
              </a:rPr>
              <a:t> </a:t>
            </a:r>
            <a:r>
              <a:rPr lang="cs-CZ" i="1" dirty="0" err="1">
                <a:solidFill>
                  <a:schemeClr val="bg1"/>
                </a:solidFill>
              </a:rPr>
              <a:t>crapaud</a:t>
            </a:r>
            <a:r>
              <a:rPr lang="cs-CZ" i="1" dirty="0">
                <a:solidFill>
                  <a:schemeClr val="bg1"/>
                </a:solidFill>
              </a:rPr>
              <a:t> </a:t>
            </a:r>
            <a:r>
              <a:rPr lang="cs-CZ" i="1" dirty="0" err="1">
                <a:solidFill>
                  <a:schemeClr val="bg1"/>
                </a:solidFill>
              </a:rPr>
              <a:t>vaut</a:t>
            </a:r>
            <a:r>
              <a:rPr lang="cs-CZ" i="1" dirty="0">
                <a:solidFill>
                  <a:schemeClr val="bg1"/>
                </a:solidFill>
              </a:rPr>
              <a:t> </a:t>
            </a:r>
            <a:r>
              <a:rPr lang="cs-CZ" i="1" dirty="0" err="1">
                <a:solidFill>
                  <a:schemeClr val="bg1"/>
                </a:solidFill>
              </a:rPr>
              <a:t>un</a:t>
            </a:r>
            <a:r>
              <a:rPr lang="cs-CZ" i="1" dirty="0">
                <a:solidFill>
                  <a:schemeClr val="bg1"/>
                </a:solidFill>
              </a:rPr>
              <a:t> </a:t>
            </a:r>
            <a:r>
              <a:rPr lang="cs-CZ" i="1" dirty="0" err="1">
                <a:solidFill>
                  <a:schemeClr val="bg1"/>
                </a:solidFill>
              </a:rPr>
              <a:t>papillon</a:t>
            </a:r>
            <a:r>
              <a:rPr lang="cs-CZ" i="1" dirty="0">
                <a:solidFill>
                  <a:schemeClr val="bg1"/>
                </a:solidFill>
              </a:rPr>
              <a:t>. (...) Les </a:t>
            </a:r>
            <a:r>
              <a:rPr lang="cs-CZ" i="1" dirty="0" err="1">
                <a:solidFill>
                  <a:schemeClr val="bg1"/>
                </a:solidFill>
              </a:rPr>
              <a:t>métiers</a:t>
            </a:r>
            <a:r>
              <a:rPr lang="cs-CZ" i="1" dirty="0">
                <a:solidFill>
                  <a:schemeClr val="bg1"/>
                </a:solidFill>
              </a:rPr>
              <a:t> </a:t>
            </a:r>
            <a:r>
              <a:rPr lang="cs-CZ" i="1" dirty="0" err="1">
                <a:solidFill>
                  <a:schemeClr val="bg1"/>
                </a:solidFill>
              </a:rPr>
              <a:t>sont</a:t>
            </a:r>
            <a:r>
              <a:rPr lang="cs-CZ" i="1" dirty="0">
                <a:solidFill>
                  <a:schemeClr val="bg1"/>
                </a:solidFill>
              </a:rPr>
              <a:t> </a:t>
            </a:r>
            <a:r>
              <a:rPr lang="cs-CZ" i="1" dirty="0" err="1">
                <a:solidFill>
                  <a:schemeClr val="bg1"/>
                </a:solidFill>
              </a:rPr>
              <a:t>l'objet</a:t>
            </a:r>
            <a:r>
              <a:rPr lang="cs-CZ" i="1" dirty="0">
                <a:solidFill>
                  <a:schemeClr val="bg1"/>
                </a:solidFill>
              </a:rPr>
              <a:t> </a:t>
            </a:r>
            <a:r>
              <a:rPr lang="cs-CZ" i="1" dirty="0" err="1">
                <a:solidFill>
                  <a:schemeClr val="bg1"/>
                </a:solidFill>
              </a:rPr>
              <a:t>propre</a:t>
            </a:r>
            <a:r>
              <a:rPr lang="cs-CZ" i="1" dirty="0">
                <a:solidFill>
                  <a:schemeClr val="bg1"/>
                </a:solidFill>
              </a:rPr>
              <a:t> </a:t>
            </a:r>
            <a:r>
              <a:rPr lang="cs-CZ" i="1" dirty="0" err="1">
                <a:solidFill>
                  <a:schemeClr val="bg1"/>
                </a:solidFill>
              </a:rPr>
              <a:t>du</a:t>
            </a:r>
            <a:r>
              <a:rPr lang="cs-CZ" i="1" dirty="0">
                <a:solidFill>
                  <a:schemeClr val="bg1"/>
                </a:solidFill>
              </a:rPr>
              <a:t> </a:t>
            </a:r>
            <a:r>
              <a:rPr lang="cs-CZ" i="1" dirty="0" err="1">
                <a:solidFill>
                  <a:schemeClr val="bg1"/>
                </a:solidFill>
              </a:rPr>
              <a:t>naturaliste</a:t>
            </a:r>
            <a:r>
              <a:rPr lang="cs-CZ" i="1" dirty="0">
                <a:solidFill>
                  <a:schemeClr val="bg1"/>
                </a:solidFill>
              </a:rPr>
              <a:t>. </a:t>
            </a:r>
            <a:r>
              <a:rPr lang="cs-CZ" i="1" dirty="0" err="1">
                <a:solidFill>
                  <a:schemeClr val="bg1"/>
                </a:solidFill>
              </a:rPr>
              <a:t>Ils</a:t>
            </a:r>
            <a:r>
              <a:rPr lang="cs-CZ" i="1" dirty="0">
                <a:solidFill>
                  <a:schemeClr val="bg1"/>
                </a:solidFill>
              </a:rPr>
              <a:t> </a:t>
            </a:r>
            <a:r>
              <a:rPr lang="cs-CZ" i="1" dirty="0" err="1">
                <a:solidFill>
                  <a:schemeClr val="bg1"/>
                </a:solidFill>
              </a:rPr>
              <a:t>sont</a:t>
            </a:r>
            <a:r>
              <a:rPr lang="cs-CZ" i="1" dirty="0">
                <a:solidFill>
                  <a:schemeClr val="bg1"/>
                </a:solidFill>
              </a:rPr>
              <a:t> les </a:t>
            </a:r>
            <a:r>
              <a:rPr lang="cs-CZ" i="1" dirty="0" err="1">
                <a:solidFill>
                  <a:schemeClr val="bg1"/>
                </a:solidFill>
              </a:rPr>
              <a:t>espèces</a:t>
            </a:r>
            <a:r>
              <a:rPr lang="cs-CZ" i="1" dirty="0">
                <a:solidFill>
                  <a:schemeClr val="bg1"/>
                </a:solidFill>
              </a:rPr>
              <a:t> de la </a:t>
            </a:r>
            <a:r>
              <a:rPr lang="cs-CZ" i="1" dirty="0" err="1">
                <a:solidFill>
                  <a:schemeClr val="bg1"/>
                </a:solidFill>
              </a:rPr>
              <a:t>société</a:t>
            </a:r>
            <a:r>
              <a:rPr lang="cs-CZ" i="1" dirty="0">
                <a:solidFill>
                  <a:schemeClr val="bg1"/>
                </a:solidFill>
              </a:rPr>
              <a:t>, </a:t>
            </a:r>
            <a:r>
              <a:rPr lang="cs-CZ" i="1" dirty="0" err="1">
                <a:solidFill>
                  <a:schemeClr val="bg1"/>
                </a:solidFill>
              </a:rPr>
              <a:t>pareilles</a:t>
            </a:r>
            <a:r>
              <a:rPr lang="cs-CZ" i="1" dirty="0">
                <a:solidFill>
                  <a:schemeClr val="bg1"/>
                </a:solidFill>
              </a:rPr>
              <a:t> </a:t>
            </a:r>
            <a:r>
              <a:rPr lang="cs-CZ" i="1" dirty="0" err="1">
                <a:solidFill>
                  <a:schemeClr val="bg1"/>
                </a:solidFill>
              </a:rPr>
              <a:t>aux</a:t>
            </a:r>
            <a:r>
              <a:rPr lang="cs-CZ" i="1" dirty="0">
                <a:solidFill>
                  <a:schemeClr val="bg1"/>
                </a:solidFill>
              </a:rPr>
              <a:t> </a:t>
            </a:r>
            <a:r>
              <a:rPr lang="cs-CZ" i="1" dirty="0" err="1">
                <a:solidFill>
                  <a:schemeClr val="bg1"/>
                </a:solidFill>
              </a:rPr>
              <a:t>espèces</a:t>
            </a:r>
            <a:r>
              <a:rPr lang="cs-CZ" i="1" dirty="0">
                <a:solidFill>
                  <a:schemeClr val="bg1"/>
                </a:solidFill>
              </a:rPr>
              <a:t> de la </a:t>
            </a:r>
            <a:r>
              <a:rPr lang="cs-CZ" i="1" dirty="0" err="1" smtClean="0">
                <a:solidFill>
                  <a:schemeClr val="bg1"/>
                </a:solidFill>
              </a:rPr>
              <a:t>nature</a:t>
            </a:r>
            <a:r>
              <a:rPr lang="fr-FR" i="1" dirty="0" smtClean="0">
                <a:solidFill>
                  <a:schemeClr val="bg1"/>
                </a:solidFill>
              </a:rPr>
              <a:t>. »</a:t>
            </a:r>
            <a:endParaRPr lang="cs-CZ" sz="2000" dirty="0">
              <a:solidFill>
                <a:schemeClr val="bg1"/>
              </a:solidFill>
            </a:endParaRPr>
          </a:p>
        </p:txBody>
      </p:sp>
    </p:spTree>
    <p:extLst>
      <p:ext uri="{BB962C8B-B14F-4D97-AF65-F5344CB8AC3E}">
        <p14:creationId xmlns:p14="http://schemas.microsoft.com/office/powerpoint/2010/main" val="237020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stretch>
            <a:fillRect/>
          </a:stretch>
        </p:blipFill>
        <p:spPr>
          <a:xfrm>
            <a:off x="405780" y="332656"/>
            <a:ext cx="2863997" cy="3168813"/>
          </a:xfrm>
          <a:prstGeom prst="rect">
            <a:avLst/>
          </a:prstGeom>
        </p:spPr>
      </p:pic>
      <p:sp>
        <p:nvSpPr>
          <p:cNvPr id="3" name="TextovéPole 2"/>
          <p:cNvSpPr txBox="1"/>
          <p:nvPr/>
        </p:nvSpPr>
        <p:spPr>
          <a:xfrm>
            <a:off x="122404" y="3717032"/>
            <a:ext cx="3329758" cy="424732"/>
          </a:xfrm>
          <a:prstGeom prst="rect">
            <a:avLst/>
          </a:prstGeom>
          <a:noFill/>
        </p:spPr>
        <p:txBody>
          <a:bodyPr wrap="none" rtlCol="0">
            <a:spAutoFit/>
          </a:bodyPr>
          <a:lstStyle/>
          <a:p>
            <a:pPr>
              <a:lnSpc>
                <a:spcPct val="90000"/>
              </a:lnSpc>
            </a:pPr>
            <a:r>
              <a:rPr lang="cs-CZ" dirty="0" smtClean="0"/>
              <a:t>É</a:t>
            </a:r>
            <a:r>
              <a:rPr lang="fr-FR" dirty="0" smtClean="0"/>
              <a:t>mile Zola </a:t>
            </a:r>
            <a:r>
              <a:rPr lang="cs-CZ" dirty="0" smtClean="0"/>
              <a:t>(</a:t>
            </a:r>
            <a:r>
              <a:rPr lang="fr-FR" dirty="0" smtClean="0"/>
              <a:t>1840-1902)</a:t>
            </a:r>
            <a:endParaRPr lang="fr-FR" dirty="0"/>
          </a:p>
        </p:txBody>
      </p:sp>
      <p:sp>
        <p:nvSpPr>
          <p:cNvPr id="4" name="TextovéPole 3"/>
          <p:cNvSpPr txBox="1"/>
          <p:nvPr/>
        </p:nvSpPr>
        <p:spPr>
          <a:xfrm>
            <a:off x="4294212" y="1011676"/>
            <a:ext cx="7488832" cy="5410712"/>
          </a:xfrm>
          <a:prstGeom prst="rect">
            <a:avLst/>
          </a:prstGeom>
          <a:noFill/>
        </p:spPr>
        <p:txBody>
          <a:bodyPr wrap="square" rtlCol="0">
            <a:spAutoFit/>
          </a:bodyPr>
          <a:lstStyle/>
          <a:p>
            <a:pPr algn="just">
              <a:lnSpc>
                <a:spcPct val="90000"/>
              </a:lnSpc>
            </a:pPr>
            <a:r>
              <a:rPr lang="cs-CZ" i="1" dirty="0" err="1"/>
              <a:t>Dans</a:t>
            </a:r>
            <a:r>
              <a:rPr lang="cs-CZ" i="1" dirty="0"/>
              <a:t> </a:t>
            </a:r>
            <a:r>
              <a:rPr lang="cs-CZ" dirty="0" err="1"/>
              <a:t>Thérèse</a:t>
            </a:r>
            <a:r>
              <a:rPr lang="cs-CZ" dirty="0"/>
              <a:t> </a:t>
            </a:r>
            <a:r>
              <a:rPr lang="cs-CZ" dirty="0" err="1"/>
              <a:t>Raquin</a:t>
            </a:r>
            <a:r>
              <a:rPr lang="cs-CZ" i="1" dirty="0"/>
              <a:t>, </a:t>
            </a:r>
            <a:r>
              <a:rPr lang="cs-CZ" i="1" dirty="0" err="1"/>
              <a:t>j’ai</a:t>
            </a:r>
            <a:r>
              <a:rPr lang="cs-CZ" i="1" dirty="0"/>
              <a:t> </a:t>
            </a:r>
            <a:r>
              <a:rPr lang="cs-CZ" i="1" dirty="0" err="1"/>
              <a:t>voulu</a:t>
            </a:r>
            <a:r>
              <a:rPr lang="cs-CZ" i="1" dirty="0"/>
              <a:t> </a:t>
            </a:r>
            <a:r>
              <a:rPr lang="cs-CZ" i="1" dirty="0" err="1"/>
              <a:t>étudier</a:t>
            </a:r>
            <a:r>
              <a:rPr lang="cs-CZ" i="1" dirty="0"/>
              <a:t> des </a:t>
            </a:r>
            <a:r>
              <a:rPr lang="cs-CZ" i="1" dirty="0" err="1"/>
              <a:t>tempéraments</a:t>
            </a:r>
            <a:r>
              <a:rPr lang="cs-CZ" i="1" dirty="0"/>
              <a:t> et non des </a:t>
            </a:r>
            <a:r>
              <a:rPr lang="cs-CZ" i="1" dirty="0" err="1"/>
              <a:t>caractères</a:t>
            </a:r>
            <a:r>
              <a:rPr lang="cs-CZ" i="1" dirty="0"/>
              <a:t>. […] </a:t>
            </a:r>
            <a:r>
              <a:rPr lang="cs-CZ" i="1" dirty="0" err="1"/>
              <a:t>Thérèse</a:t>
            </a:r>
            <a:r>
              <a:rPr lang="cs-CZ" i="1" dirty="0"/>
              <a:t> et </a:t>
            </a:r>
            <a:r>
              <a:rPr lang="cs-CZ" i="1" dirty="0" err="1"/>
              <a:t>Laurent</a:t>
            </a:r>
            <a:r>
              <a:rPr lang="cs-CZ" i="1" dirty="0"/>
              <a:t> </a:t>
            </a:r>
            <a:r>
              <a:rPr lang="cs-CZ" i="1" dirty="0" err="1"/>
              <a:t>sont</a:t>
            </a:r>
            <a:r>
              <a:rPr lang="cs-CZ" i="1" dirty="0"/>
              <a:t> des </a:t>
            </a:r>
            <a:r>
              <a:rPr lang="cs-CZ" i="1" dirty="0" err="1"/>
              <a:t>brutes</a:t>
            </a:r>
            <a:r>
              <a:rPr lang="cs-CZ" i="1" dirty="0"/>
              <a:t> </a:t>
            </a:r>
            <a:r>
              <a:rPr lang="cs-CZ" i="1" dirty="0" err="1"/>
              <a:t>humaines</a:t>
            </a:r>
            <a:r>
              <a:rPr lang="cs-CZ" i="1" dirty="0"/>
              <a:t>, </a:t>
            </a:r>
            <a:r>
              <a:rPr lang="cs-CZ" i="1" dirty="0" err="1"/>
              <a:t>rien</a:t>
            </a:r>
            <a:r>
              <a:rPr lang="cs-CZ" i="1" dirty="0"/>
              <a:t> de plus. […] Les </a:t>
            </a:r>
            <a:r>
              <a:rPr lang="cs-CZ" i="1" dirty="0" err="1"/>
              <a:t>amours</a:t>
            </a:r>
            <a:r>
              <a:rPr lang="cs-CZ" i="1" dirty="0"/>
              <a:t> de </a:t>
            </a:r>
            <a:r>
              <a:rPr lang="cs-CZ" i="1" dirty="0" err="1"/>
              <a:t>mes</a:t>
            </a:r>
            <a:r>
              <a:rPr lang="cs-CZ" i="1" dirty="0"/>
              <a:t> </a:t>
            </a:r>
            <a:r>
              <a:rPr lang="cs-CZ" i="1" dirty="0" err="1"/>
              <a:t>deux</a:t>
            </a:r>
            <a:r>
              <a:rPr lang="cs-CZ" i="1" dirty="0"/>
              <a:t> héros </a:t>
            </a:r>
            <a:r>
              <a:rPr lang="cs-CZ" i="1" dirty="0" err="1"/>
              <a:t>sont</a:t>
            </a:r>
            <a:r>
              <a:rPr lang="cs-CZ" i="1" dirty="0"/>
              <a:t> </a:t>
            </a:r>
            <a:r>
              <a:rPr lang="cs-CZ" i="1" dirty="0" err="1"/>
              <a:t>le</a:t>
            </a:r>
            <a:r>
              <a:rPr lang="cs-CZ" i="1" dirty="0"/>
              <a:t> </a:t>
            </a:r>
            <a:r>
              <a:rPr lang="cs-CZ" i="1" dirty="0" err="1"/>
              <a:t>contentement</a:t>
            </a:r>
            <a:r>
              <a:rPr lang="cs-CZ" i="1" dirty="0"/>
              <a:t> </a:t>
            </a:r>
            <a:r>
              <a:rPr lang="cs-CZ" i="1" dirty="0" err="1"/>
              <a:t>d’un</a:t>
            </a:r>
            <a:r>
              <a:rPr lang="cs-CZ" i="1" dirty="0"/>
              <a:t> </a:t>
            </a:r>
            <a:r>
              <a:rPr lang="cs-CZ" i="1" dirty="0" err="1"/>
              <a:t>besoin</a:t>
            </a:r>
            <a:r>
              <a:rPr lang="cs-CZ" i="1" dirty="0"/>
              <a:t> ; </a:t>
            </a:r>
            <a:r>
              <a:rPr lang="cs-CZ" i="1" dirty="0" err="1"/>
              <a:t>le</a:t>
            </a:r>
            <a:r>
              <a:rPr lang="cs-CZ" i="1" dirty="0"/>
              <a:t> </a:t>
            </a:r>
            <a:r>
              <a:rPr lang="cs-CZ" i="1" dirty="0" err="1"/>
              <a:t>meurtre</a:t>
            </a:r>
            <a:r>
              <a:rPr lang="cs-CZ" i="1" dirty="0"/>
              <a:t> </a:t>
            </a:r>
            <a:r>
              <a:rPr lang="cs-CZ" i="1" dirty="0" err="1"/>
              <a:t>qu’ils</a:t>
            </a:r>
            <a:r>
              <a:rPr lang="cs-CZ" i="1" dirty="0"/>
              <a:t> </a:t>
            </a:r>
            <a:r>
              <a:rPr lang="cs-CZ" i="1" dirty="0" err="1"/>
              <a:t>commettent</a:t>
            </a:r>
            <a:r>
              <a:rPr lang="cs-CZ" i="1" dirty="0"/>
              <a:t> </a:t>
            </a:r>
            <a:r>
              <a:rPr lang="cs-CZ" i="1" dirty="0" err="1"/>
              <a:t>est</a:t>
            </a:r>
            <a:r>
              <a:rPr lang="cs-CZ" i="1" dirty="0"/>
              <a:t> </a:t>
            </a:r>
            <a:r>
              <a:rPr lang="cs-CZ" i="1" dirty="0" err="1"/>
              <a:t>une</a:t>
            </a:r>
            <a:r>
              <a:rPr lang="cs-CZ" i="1" dirty="0"/>
              <a:t> </a:t>
            </a:r>
            <a:r>
              <a:rPr lang="cs-CZ" i="1" dirty="0" err="1"/>
              <a:t>conséquence</a:t>
            </a:r>
            <a:r>
              <a:rPr lang="cs-CZ" i="1" dirty="0"/>
              <a:t> de </a:t>
            </a:r>
            <a:r>
              <a:rPr lang="cs-CZ" i="1" dirty="0" err="1"/>
              <a:t>leur</a:t>
            </a:r>
            <a:r>
              <a:rPr lang="cs-CZ" i="1" dirty="0"/>
              <a:t> </a:t>
            </a:r>
            <a:r>
              <a:rPr lang="cs-CZ" i="1" dirty="0" err="1"/>
              <a:t>adultère</a:t>
            </a:r>
            <a:r>
              <a:rPr lang="cs-CZ" i="1" dirty="0"/>
              <a:t>, </a:t>
            </a:r>
            <a:r>
              <a:rPr lang="cs-CZ" i="1" dirty="0" err="1"/>
              <a:t>conséquence</a:t>
            </a:r>
            <a:r>
              <a:rPr lang="cs-CZ" i="1" dirty="0"/>
              <a:t> </a:t>
            </a:r>
            <a:r>
              <a:rPr lang="cs-CZ" i="1" dirty="0" err="1"/>
              <a:t>qu’ils</a:t>
            </a:r>
            <a:r>
              <a:rPr lang="cs-CZ" i="1" dirty="0"/>
              <a:t> </a:t>
            </a:r>
            <a:r>
              <a:rPr lang="cs-CZ" i="1" dirty="0" err="1"/>
              <a:t>acceptent</a:t>
            </a:r>
            <a:r>
              <a:rPr lang="cs-CZ" i="1" dirty="0"/>
              <a:t> </a:t>
            </a:r>
            <a:r>
              <a:rPr lang="cs-CZ" i="1" dirty="0" err="1"/>
              <a:t>comme</a:t>
            </a:r>
            <a:r>
              <a:rPr lang="cs-CZ" i="1" dirty="0"/>
              <a:t> les </a:t>
            </a:r>
            <a:r>
              <a:rPr lang="cs-CZ" i="1" dirty="0" err="1"/>
              <a:t>loups</a:t>
            </a:r>
            <a:r>
              <a:rPr lang="cs-CZ" i="1" dirty="0"/>
              <a:t> </a:t>
            </a:r>
            <a:r>
              <a:rPr lang="cs-CZ" i="1" dirty="0" err="1"/>
              <a:t>acceptent</a:t>
            </a:r>
            <a:r>
              <a:rPr lang="cs-CZ" i="1" dirty="0"/>
              <a:t> </a:t>
            </a:r>
            <a:r>
              <a:rPr lang="cs-CZ" i="1" dirty="0" err="1"/>
              <a:t>l’assassinat</a:t>
            </a:r>
            <a:r>
              <a:rPr lang="cs-CZ" i="1" dirty="0"/>
              <a:t> des </a:t>
            </a:r>
            <a:r>
              <a:rPr lang="cs-CZ" i="1" dirty="0" err="1"/>
              <a:t>moutons</a:t>
            </a:r>
            <a:r>
              <a:rPr lang="cs-CZ" i="1" dirty="0"/>
              <a:t> ; </a:t>
            </a:r>
            <a:r>
              <a:rPr lang="cs-CZ" i="1" dirty="0" err="1"/>
              <a:t>enfin</a:t>
            </a:r>
            <a:r>
              <a:rPr lang="cs-CZ" i="1" dirty="0"/>
              <a:t> </a:t>
            </a:r>
            <a:r>
              <a:rPr lang="cs-CZ" i="1" dirty="0" err="1"/>
              <a:t>ce</a:t>
            </a:r>
            <a:r>
              <a:rPr lang="cs-CZ" i="1" dirty="0"/>
              <a:t> </a:t>
            </a:r>
            <a:r>
              <a:rPr lang="cs-CZ" i="1" dirty="0" err="1"/>
              <a:t>que</a:t>
            </a:r>
            <a:r>
              <a:rPr lang="cs-CZ" i="1" dirty="0"/>
              <a:t> </a:t>
            </a:r>
            <a:r>
              <a:rPr lang="cs-CZ" i="1" dirty="0" err="1"/>
              <a:t>j’ai</a:t>
            </a:r>
            <a:r>
              <a:rPr lang="cs-CZ" i="1" dirty="0"/>
              <a:t> été </a:t>
            </a:r>
            <a:r>
              <a:rPr lang="cs-CZ" i="1" dirty="0" err="1"/>
              <a:t>obligé</a:t>
            </a:r>
            <a:r>
              <a:rPr lang="cs-CZ" i="1" dirty="0"/>
              <a:t> </a:t>
            </a:r>
            <a:r>
              <a:rPr lang="cs-CZ" i="1" dirty="0" err="1"/>
              <a:t>d’appeler</a:t>
            </a:r>
            <a:r>
              <a:rPr lang="cs-CZ" i="1" dirty="0"/>
              <a:t> </a:t>
            </a:r>
            <a:r>
              <a:rPr lang="cs-CZ" i="1" dirty="0" err="1"/>
              <a:t>leurs</a:t>
            </a:r>
            <a:r>
              <a:rPr lang="cs-CZ" i="1" dirty="0"/>
              <a:t> </a:t>
            </a:r>
            <a:r>
              <a:rPr lang="cs-CZ" i="1" dirty="0" err="1"/>
              <a:t>remords</a:t>
            </a:r>
            <a:r>
              <a:rPr lang="cs-CZ" i="1" dirty="0"/>
              <a:t>, </a:t>
            </a:r>
            <a:r>
              <a:rPr lang="cs-CZ" i="1" dirty="0" err="1"/>
              <a:t>consiste</a:t>
            </a:r>
            <a:r>
              <a:rPr lang="cs-CZ" i="1" dirty="0"/>
              <a:t> en </a:t>
            </a:r>
            <a:r>
              <a:rPr lang="cs-CZ" i="1" dirty="0" err="1"/>
              <a:t>un</a:t>
            </a:r>
            <a:r>
              <a:rPr lang="cs-CZ" i="1" dirty="0"/>
              <a:t> </a:t>
            </a:r>
            <a:r>
              <a:rPr lang="cs-CZ" i="1" dirty="0" err="1"/>
              <a:t>simple</a:t>
            </a:r>
            <a:r>
              <a:rPr lang="cs-CZ" i="1" dirty="0"/>
              <a:t> </a:t>
            </a:r>
            <a:r>
              <a:rPr lang="cs-CZ" i="1" dirty="0" err="1"/>
              <a:t>désordre</a:t>
            </a:r>
            <a:r>
              <a:rPr lang="cs-CZ" i="1" dirty="0"/>
              <a:t> </a:t>
            </a:r>
            <a:r>
              <a:rPr lang="cs-CZ" i="1" dirty="0" err="1"/>
              <a:t>organique</a:t>
            </a:r>
            <a:r>
              <a:rPr lang="cs-CZ" i="1" dirty="0"/>
              <a:t>, en </a:t>
            </a:r>
            <a:r>
              <a:rPr lang="cs-CZ" i="1" dirty="0" err="1"/>
              <a:t>une</a:t>
            </a:r>
            <a:r>
              <a:rPr lang="cs-CZ" i="1" dirty="0"/>
              <a:t> </a:t>
            </a:r>
            <a:r>
              <a:rPr lang="cs-CZ" i="1" dirty="0" err="1"/>
              <a:t>rébellion</a:t>
            </a:r>
            <a:r>
              <a:rPr lang="cs-CZ" i="1" dirty="0"/>
              <a:t> </a:t>
            </a:r>
            <a:r>
              <a:rPr lang="cs-CZ" i="1" dirty="0" err="1"/>
              <a:t>du</a:t>
            </a:r>
            <a:r>
              <a:rPr lang="cs-CZ" i="1" dirty="0"/>
              <a:t> </a:t>
            </a:r>
            <a:r>
              <a:rPr lang="cs-CZ" i="1" dirty="0" err="1"/>
              <a:t>système</a:t>
            </a:r>
            <a:r>
              <a:rPr lang="cs-CZ" i="1" dirty="0"/>
              <a:t> </a:t>
            </a:r>
            <a:r>
              <a:rPr lang="cs-CZ" i="1" dirty="0" err="1"/>
              <a:t>nerveux</a:t>
            </a:r>
            <a:r>
              <a:rPr lang="cs-CZ" i="1" dirty="0"/>
              <a:t> </a:t>
            </a:r>
            <a:r>
              <a:rPr lang="cs-CZ" i="1" dirty="0" err="1"/>
              <a:t>tendu</a:t>
            </a:r>
            <a:r>
              <a:rPr lang="cs-CZ" i="1" dirty="0"/>
              <a:t> à se </a:t>
            </a:r>
            <a:r>
              <a:rPr lang="cs-CZ" i="1" dirty="0" err="1"/>
              <a:t>rompre</a:t>
            </a:r>
            <a:r>
              <a:rPr lang="cs-CZ" i="1" dirty="0"/>
              <a:t>. </a:t>
            </a:r>
            <a:r>
              <a:rPr lang="cs-CZ" i="1" dirty="0" err="1"/>
              <a:t>L’âme</a:t>
            </a:r>
            <a:r>
              <a:rPr lang="cs-CZ" i="1" dirty="0"/>
              <a:t> </a:t>
            </a:r>
            <a:r>
              <a:rPr lang="cs-CZ" i="1" dirty="0" err="1"/>
              <a:t>est</a:t>
            </a:r>
            <a:r>
              <a:rPr lang="cs-CZ" i="1" dirty="0"/>
              <a:t> </a:t>
            </a:r>
            <a:r>
              <a:rPr lang="cs-CZ" i="1" dirty="0" err="1"/>
              <a:t>parfaitement</a:t>
            </a:r>
            <a:r>
              <a:rPr lang="cs-CZ" i="1" dirty="0"/>
              <a:t> </a:t>
            </a:r>
            <a:r>
              <a:rPr lang="cs-CZ" i="1" dirty="0" err="1"/>
              <a:t>absente</a:t>
            </a:r>
            <a:r>
              <a:rPr lang="cs-CZ" i="1" dirty="0"/>
              <a:t>, </a:t>
            </a:r>
            <a:r>
              <a:rPr lang="cs-CZ" i="1" dirty="0" err="1"/>
              <a:t>j’en</a:t>
            </a:r>
            <a:r>
              <a:rPr lang="cs-CZ" i="1" dirty="0"/>
              <a:t> </a:t>
            </a:r>
            <a:r>
              <a:rPr lang="cs-CZ" i="1" dirty="0" err="1"/>
              <a:t>conviens</a:t>
            </a:r>
            <a:r>
              <a:rPr lang="cs-CZ" i="1" dirty="0"/>
              <a:t> </a:t>
            </a:r>
            <a:r>
              <a:rPr lang="cs-CZ" i="1" dirty="0" err="1"/>
              <a:t>aisément</a:t>
            </a:r>
            <a:r>
              <a:rPr lang="cs-CZ" i="1" dirty="0"/>
              <a:t>, </a:t>
            </a:r>
            <a:r>
              <a:rPr lang="cs-CZ" i="1" dirty="0" err="1"/>
              <a:t>puisque</a:t>
            </a:r>
            <a:r>
              <a:rPr lang="cs-CZ" i="1" dirty="0"/>
              <a:t> je </a:t>
            </a:r>
            <a:r>
              <a:rPr lang="cs-CZ" i="1" dirty="0" err="1"/>
              <a:t>l’ai</a:t>
            </a:r>
            <a:r>
              <a:rPr lang="cs-CZ" i="1" dirty="0"/>
              <a:t> </a:t>
            </a:r>
            <a:r>
              <a:rPr lang="cs-CZ" i="1" dirty="0" err="1"/>
              <a:t>voulu</a:t>
            </a:r>
            <a:r>
              <a:rPr lang="cs-CZ" i="1" dirty="0"/>
              <a:t> </a:t>
            </a:r>
            <a:r>
              <a:rPr lang="cs-CZ" i="1" dirty="0" err="1"/>
              <a:t>ainsi</a:t>
            </a:r>
            <a:r>
              <a:rPr lang="cs-CZ" i="1" dirty="0"/>
              <a:t>. […] </a:t>
            </a:r>
            <a:r>
              <a:rPr lang="cs-CZ" i="1" dirty="0" err="1"/>
              <a:t>Tant</a:t>
            </a:r>
            <a:r>
              <a:rPr lang="cs-CZ" i="1" dirty="0"/>
              <a:t> </a:t>
            </a:r>
            <a:r>
              <a:rPr lang="cs-CZ" i="1" dirty="0" err="1"/>
              <a:t>que</a:t>
            </a:r>
            <a:r>
              <a:rPr lang="cs-CZ" i="1" dirty="0"/>
              <a:t> </a:t>
            </a:r>
            <a:r>
              <a:rPr lang="cs-CZ" i="1" dirty="0" err="1"/>
              <a:t>j’ai</a:t>
            </a:r>
            <a:r>
              <a:rPr lang="cs-CZ" i="1" dirty="0"/>
              <a:t> </a:t>
            </a:r>
            <a:r>
              <a:rPr lang="cs-CZ" i="1" dirty="0" err="1"/>
              <a:t>écrit</a:t>
            </a:r>
            <a:r>
              <a:rPr lang="cs-CZ" i="1" dirty="0"/>
              <a:t> </a:t>
            </a:r>
            <a:r>
              <a:rPr lang="cs-CZ" dirty="0" err="1"/>
              <a:t>Thérèse</a:t>
            </a:r>
            <a:r>
              <a:rPr lang="cs-CZ" dirty="0"/>
              <a:t> </a:t>
            </a:r>
            <a:r>
              <a:rPr lang="cs-CZ" dirty="0" err="1"/>
              <a:t>Raquin</a:t>
            </a:r>
            <a:r>
              <a:rPr lang="cs-CZ" i="1" dirty="0"/>
              <a:t>, </a:t>
            </a:r>
            <a:r>
              <a:rPr lang="cs-CZ" i="1" dirty="0" err="1"/>
              <a:t>j’ai</a:t>
            </a:r>
            <a:r>
              <a:rPr lang="cs-CZ" i="1" dirty="0"/>
              <a:t> </a:t>
            </a:r>
            <a:r>
              <a:rPr lang="cs-CZ" i="1" dirty="0" err="1"/>
              <a:t>oublié</a:t>
            </a:r>
            <a:r>
              <a:rPr lang="cs-CZ" i="1" dirty="0"/>
              <a:t> </a:t>
            </a:r>
            <a:r>
              <a:rPr lang="cs-CZ" i="1" dirty="0" err="1"/>
              <a:t>le</a:t>
            </a:r>
            <a:r>
              <a:rPr lang="cs-CZ" i="1" dirty="0"/>
              <a:t> monde, je </a:t>
            </a:r>
            <a:r>
              <a:rPr lang="cs-CZ" i="1" dirty="0" err="1"/>
              <a:t>me</a:t>
            </a:r>
            <a:r>
              <a:rPr lang="cs-CZ" i="1" dirty="0"/>
              <a:t> </a:t>
            </a:r>
            <a:r>
              <a:rPr lang="cs-CZ" i="1" dirty="0" err="1"/>
              <a:t>suis</a:t>
            </a:r>
            <a:r>
              <a:rPr lang="cs-CZ" i="1" dirty="0"/>
              <a:t> perdu </a:t>
            </a:r>
            <a:r>
              <a:rPr lang="cs-CZ" i="1" dirty="0" err="1"/>
              <a:t>dans</a:t>
            </a:r>
            <a:r>
              <a:rPr lang="cs-CZ" i="1" dirty="0"/>
              <a:t> la </a:t>
            </a:r>
            <a:r>
              <a:rPr lang="cs-CZ" i="1" dirty="0" err="1"/>
              <a:t>copie</a:t>
            </a:r>
            <a:r>
              <a:rPr lang="cs-CZ" i="1" dirty="0"/>
              <a:t> </a:t>
            </a:r>
            <a:r>
              <a:rPr lang="cs-CZ" i="1" dirty="0" err="1"/>
              <a:t>exacte</a:t>
            </a:r>
            <a:r>
              <a:rPr lang="cs-CZ" i="1" dirty="0"/>
              <a:t> et </a:t>
            </a:r>
            <a:r>
              <a:rPr lang="cs-CZ" i="1" dirty="0" err="1"/>
              <a:t>minutieuse</a:t>
            </a:r>
            <a:r>
              <a:rPr lang="cs-CZ" i="1" dirty="0"/>
              <a:t> de la </a:t>
            </a:r>
            <a:r>
              <a:rPr lang="cs-CZ" i="1" dirty="0" err="1"/>
              <a:t>vie</a:t>
            </a:r>
            <a:r>
              <a:rPr lang="cs-CZ" i="1" dirty="0"/>
              <a:t> […] [Je ne </a:t>
            </a:r>
            <a:r>
              <a:rPr lang="cs-CZ" i="1" dirty="0" err="1"/>
              <a:t>suis</a:t>
            </a:r>
            <a:r>
              <a:rPr lang="cs-CZ" i="1" dirty="0"/>
              <a:t> </a:t>
            </a:r>
            <a:r>
              <a:rPr lang="cs-CZ" i="1" dirty="0" err="1"/>
              <a:t>qu’un</a:t>
            </a:r>
            <a:r>
              <a:rPr lang="cs-CZ" i="1" dirty="0"/>
              <a:t>] </a:t>
            </a:r>
            <a:r>
              <a:rPr lang="cs-CZ" i="1" dirty="0" err="1"/>
              <a:t>simple</a:t>
            </a:r>
            <a:r>
              <a:rPr lang="cs-CZ" i="1" dirty="0"/>
              <a:t> </a:t>
            </a:r>
            <a:r>
              <a:rPr lang="cs-CZ" i="1" dirty="0" err="1"/>
              <a:t>analyste</a:t>
            </a:r>
            <a:r>
              <a:rPr lang="cs-CZ" i="1" dirty="0"/>
              <a:t>, qui a </a:t>
            </a:r>
            <a:r>
              <a:rPr lang="cs-CZ" i="1" dirty="0" err="1"/>
              <a:t>pu</a:t>
            </a:r>
            <a:r>
              <a:rPr lang="cs-CZ" i="1" dirty="0"/>
              <a:t> </a:t>
            </a:r>
            <a:r>
              <a:rPr lang="cs-CZ" i="1" dirty="0" err="1"/>
              <a:t>s’oublier</a:t>
            </a:r>
            <a:r>
              <a:rPr lang="cs-CZ" i="1" dirty="0"/>
              <a:t> </a:t>
            </a:r>
            <a:r>
              <a:rPr lang="cs-CZ" i="1" dirty="0" err="1"/>
              <a:t>dans</a:t>
            </a:r>
            <a:r>
              <a:rPr lang="cs-CZ" i="1" dirty="0"/>
              <a:t> la </a:t>
            </a:r>
            <a:r>
              <a:rPr lang="cs-CZ" i="1" dirty="0" err="1"/>
              <a:t>pourriture</a:t>
            </a:r>
            <a:r>
              <a:rPr lang="cs-CZ" i="1" dirty="0"/>
              <a:t> </a:t>
            </a:r>
            <a:r>
              <a:rPr lang="cs-CZ" i="1" dirty="0" err="1"/>
              <a:t>humaine</a:t>
            </a:r>
            <a:r>
              <a:rPr lang="cs-CZ" i="1" dirty="0"/>
              <a:t>, </a:t>
            </a:r>
            <a:r>
              <a:rPr lang="cs-CZ" i="1" dirty="0" err="1"/>
              <a:t>mais</a:t>
            </a:r>
            <a:r>
              <a:rPr lang="cs-CZ" i="1" dirty="0"/>
              <a:t> qui </a:t>
            </a:r>
            <a:r>
              <a:rPr lang="cs-CZ" i="1" dirty="0" err="1"/>
              <a:t>s’y</a:t>
            </a:r>
            <a:r>
              <a:rPr lang="cs-CZ" i="1" dirty="0"/>
              <a:t> </a:t>
            </a:r>
            <a:r>
              <a:rPr lang="cs-CZ" i="1" dirty="0" err="1"/>
              <a:t>est</a:t>
            </a:r>
            <a:r>
              <a:rPr lang="cs-CZ" i="1" dirty="0"/>
              <a:t> </a:t>
            </a:r>
            <a:r>
              <a:rPr lang="cs-CZ" i="1" dirty="0" err="1"/>
              <a:t>oublié</a:t>
            </a:r>
            <a:r>
              <a:rPr lang="cs-CZ" i="1" dirty="0"/>
              <a:t> </a:t>
            </a:r>
            <a:r>
              <a:rPr lang="cs-CZ" i="1" dirty="0" err="1"/>
              <a:t>comme</a:t>
            </a:r>
            <a:r>
              <a:rPr lang="cs-CZ" i="1" dirty="0"/>
              <a:t> </a:t>
            </a:r>
            <a:r>
              <a:rPr lang="cs-CZ" i="1" dirty="0" err="1"/>
              <a:t>un</a:t>
            </a:r>
            <a:r>
              <a:rPr lang="cs-CZ" i="1" dirty="0"/>
              <a:t> </a:t>
            </a:r>
            <a:r>
              <a:rPr lang="cs-CZ" i="1" dirty="0" err="1"/>
              <a:t>médecin</a:t>
            </a:r>
            <a:r>
              <a:rPr lang="cs-CZ" i="1" dirty="0"/>
              <a:t> </a:t>
            </a:r>
            <a:r>
              <a:rPr lang="cs-CZ" i="1" dirty="0" err="1"/>
              <a:t>s’oublie</a:t>
            </a:r>
            <a:r>
              <a:rPr lang="cs-CZ" i="1" dirty="0"/>
              <a:t> </a:t>
            </a:r>
            <a:r>
              <a:rPr lang="cs-CZ" i="1" dirty="0" err="1"/>
              <a:t>dans</a:t>
            </a:r>
            <a:r>
              <a:rPr lang="cs-CZ" i="1" dirty="0"/>
              <a:t> </a:t>
            </a:r>
            <a:r>
              <a:rPr lang="cs-CZ" i="1" dirty="0" err="1"/>
              <a:t>un</a:t>
            </a:r>
            <a:r>
              <a:rPr lang="cs-CZ" i="1" dirty="0"/>
              <a:t> </a:t>
            </a:r>
            <a:r>
              <a:rPr lang="cs-CZ" i="1" dirty="0" err="1" smtClean="0"/>
              <a:t>amphithéâtre</a:t>
            </a:r>
            <a:r>
              <a:rPr lang="fr-FR" i="1" dirty="0"/>
              <a:t>.</a:t>
            </a:r>
            <a:endParaRPr lang="fr-FR" sz="2800" dirty="0"/>
          </a:p>
        </p:txBody>
      </p:sp>
    </p:spTree>
    <p:extLst>
      <p:ext uri="{BB962C8B-B14F-4D97-AF65-F5344CB8AC3E}">
        <p14:creationId xmlns:p14="http://schemas.microsoft.com/office/powerpoint/2010/main" val="36326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89756" y="476672"/>
            <a:ext cx="11809312" cy="6063198"/>
          </a:xfrm>
          <a:prstGeom prst="rect">
            <a:avLst/>
          </a:prstGeom>
          <a:noFill/>
        </p:spPr>
        <p:txBody>
          <a:bodyPr wrap="square" rtlCol="0">
            <a:spAutoFit/>
          </a:bodyPr>
          <a:lstStyle/>
          <a:p>
            <a:r>
              <a:rPr lang="cs-CZ" sz="2800" b="1" dirty="0" err="1"/>
              <a:t>Révolution</a:t>
            </a:r>
            <a:r>
              <a:rPr lang="cs-CZ" sz="2800" b="1" dirty="0"/>
              <a:t> </a:t>
            </a:r>
            <a:r>
              <a:rPr lang="cs-CZ" sz="2800" b="1" dirty="0" err="1"/>
              <a:t>réaliste</a:t>
            </a:r>
            <a:r>
              <a:rPr lang="cs-CZ" sz="2800" b="1" dirty="0"/>
              <a:t> </a:t>
            </a:r>
            <a:r>
              <a:rPr lang="cs-CZ" dirty="0"/>
              <a:t>:</a:t>
            </a:r>
            <a:endParaRPr lang="fr-FR" dirty="0"/>
          </a:p>
          <a:p>
            <a:r>
              <a:rPr lang="cs-CZ" dirty="0"/>
              <a:t> </a:t>
            </a:r>
            <a:endParaRPr lang="fr-FR" dirty="0"/>
          </a:p>
          <a:p>
            <a:pPr marL="342900" lvl="0" indent="-342900">
              <a:buFont typeface="Arial" panose="020B0604020202020204" pitchFamily="34" charset="0"/>
              <a:buChar char="•"/>
            </a:pPr>
            <a:r>
              <a:rPr lang="cs-CZ" dirty="0" err="1"/>
              <a:t>Pensée</a:t>
            </a:r>
            <a:r>
              <a:rPr lang="cs-CZ" dirty="0"/>
              <a:t> des </a:t>
            </a:r>
            <a:r>
              <a:rPr lang="cs-CZ" dirty="0" err="1"/>
              <a:t>Lumières</a:t>
            </a:r>
            <a:r>
              <a:rPr lang="cs-CZ" dirty="0"/>
              <a:t> (</a:t>
            </a:r>
            <a:r>
              <a:rPr lang="cs-CZ" dirty="0" err="1"/>
              <a:t>Voltaire</a:t>
            </a:r>
            <a:r>
              <a:rPr lang="cs-CZ" dirty="0"/>
              <a:t>, Rousseau, Diderot, </a:t>
            </a:r>
            <a:r>
              <a:rPr lang="cs-CZ" dirty="0" err="1"/>
              <a:t>Condillac</a:t>
            </a:r>
            <a:r>
              <a:rPr lang="cs-CZ" dirty="0"/>
              <a:t>)</a:t>
            </a:r>
            <a:endParaRPr lang="fr-FR" dirty="0"/>
          </a:p>
          <a:p>
            <a:pPr marL="342900" lvl="0" indent="-342900">
              <a:buFont typeface="Arial" panose="020B0604020202020204" pitchFamily="34" charset="0"/>
              <a:buChar char="•"/>
            </a:pPr>
            <a:r>
              <a:rPr lang="cs-CZ" dirty="0"/>
              <a:t>Balzac qui a « </a:t>
            </a:r>
            <a:r>
              <a:rPr lang="cs-CZ" dirty="0" err="1"/>
              <a:t>le</a:t>
            </a:r>
            <a:r>
              <a:rPr lang="cs-CZ" dirty="0"/>
              <a:t> </a:t>
            </a:r>
            <a:r>
              <a:rPr lang="cs-CZ" dirty="0" err="1"/>
              <a:t>premier</a:t>
            </a:r>
            <a:r>
              <a:rPr lang="cs-CZ" dirty="0"/>
              <a:t> </a:t>
            </a:r>
            <a:r>
              <a:rPr lang="cs-CZ" dirty="0" err="1"/>
              <a:t>affirmé</a:t>
            </a:r>
            <a:r>
              <a:rPr lang="cs-CZ" dirty="0"/>
              <a:t> </a:t>
            </a:r>
            <a:r>
              <a:rPr lang="cs-CZ" dirty="0" err="1"/>
              <a:t>l’action</a:t>
            </a:r>
            <a:r>
              <a:rPr lang="cs-CZ" dirty="0"/>
              <a:t> </a:t>
            </a:r>
            <a:r>
              <a:rPr lang="cs-CZ" dirty="0" err="1"/>
              <a:t>décisive</a:t>
            </a:r>
            <a:r>
              <a:rPr lang="cs-CZ" dirty="0"/>
              <a:t> </a:t>
            </a:r>
            <a:r>
              <a:rPr lang="cs-CZ" dirty="0" err="1"/>
              <a:t>du</a:t>
            </a:r>
            <a:r>
              <a:rPr lang="cs-CZ" dirty="0"/>
              <a:t> milieu </a:t>
            </a:r>
            <a:r>
              <a:rPr lang="cs-CZ" dirty="0" err="1"/>
              <a:t>sur</a:t>
            </a:r>
            <a:r>
              <a:rPr lang="cs-CZ" dirty="0"/>
              <a:t> </a:t>
            </a:r>
            <a:r>
              <a:rPr lang="cs-CZ" dirty="0" err="1"/>
              <a:t>le</a:t>
            </a:r>
            <a:r>
              <a:rPr lang="cs-CZ" dirty="0"/>
              <a:t> </a:t>
            </a:r>
            <a:r>
              <a:rPr lang="cs-CZ" dirty="0" err="1"/>
              <a:t>personnage</a:t>
            </a:r>
            <a:r>
              <a:rPr lang="cs-CZ" dirty="0"/>
              <a:t> et […] </a:t>
            </a:r>
            <a:r>
              <a:rPr lang="cs-CZ" dirty="0" err="1"/>
              <a:t>porté</a:t>
            </a:r>
            <a:r>
              <a:rPr lang="cs-CZ" dirty="0"/>
              <a:t> </a:t>
            </a:r>
            <a:r>
              <a:rPr lang="cs-CZ" dirty="0" err="1"/>
              <a:t>dans</a:t>
            </a:r>
            <a:r>
              <a:rPr lang="cs-CZ" dirty="0"/>
              <a:t> </a:t>
            </a:r>
            <a:r>
              <a:rPr lang="cs-CZ" dirty="0" err="1"/>
              <a:t>le</a:t>
            </a:r>
            <a:r>
              <a:rPr lang="cs-CZ" dirty="0"/>
              <a:t> </a:t>
            </a:r>
            <a:r>
              <a:rPr lang="cs-CZ" dirty="0" err="1"/>
              <a:t>roman</a:t>
            </a:r>
            <a:r>
              <a:rPr lang="cs-CZ" dirty="0"/>
              <a:t> les </a:t>
            </a:r>
            <a:r>
              <a:rPr lang="cs-CZ" dirty="0" err="1"/>
              <a:t>méthodes</a:t>
            </a:r>
            <a:r>
              <a:rPr lang="cs-CZ" dirty="0"/>
              <a:t> </a:t>
            </a:r>
            <a:r>
              <a:rPr lang="cs-CZ" dirty="0" err="1"/>
              <a:t>d’observation</a:t>
            </a:r>
            <a:r>
              <a:rPr lang="cs-CZ" dirty="0"/>
              <a:t> et </a:t>
            </a:r>
            <a:r>
              <a:rPr lang="cs-CZ" dirty="0" err="1"/>
              <a:t>d’expérimentation</a:t>
            </a:r>
            <a:r>
              <a:rPr lang="cs-CZ" dirty="0"/>
              <a:t> » </a:t>
            </a:r>
            <a:endParaRPr lang="fr-FR" dirty="0"/>
          </a:p>
          <a:p>
            <a:pPr marL="342900" lvl="0" indent="-342900">
              <a:buFont typeface="Arial" panose="020B0604020202020204" pitchFamily="34" charset="0"/>
              <a:buChar char="•"/>
            </a:pPr>
            <a:r>
              <a:rPr lang="cs-CZ" dirty="0"/>
              <a:t>Stendhal : </a:t>
            </a:r>
            <a:r>
              <a:rPr lang="cs-CZ" dirty="0" err="1"/>
              <a:t>progrès</a:t>
            </a:r>
            <a:r>
              <a:rPr lang="cs-CZ" dirty="0"/>
              <a:t> </a:t>
            </a:r>
            <a:r>
              <a:rPr lang="cs-CZ" dirty="0" err="1"/>
              <a:t>dans</a:t>
            </a:r>
            <a:r>
              <a:rPr lang="cs-CZ" dirty="0"/>
              <a:t> la </a:t>
            </a:r>
            <a:r>
              <a:rPr lang="cs-CZ" dirty="0" err="1"/>
              <a:t>connaissance</a:t>
            </a:r>
            <a:r>
              <a:rPr lang="cs-CZ" dirty="0"/>
              <a:t> de </a:t>
            </a:r>
            <a:r>
              <a:rPr lang="cs-CZ" dirty="0" err="1"/>
              <a:t>l’homme</a:t>
            </a:r>
            <a:r>
              <a:rPr lang="cs-CZ" dirty="0"/>
              <a:t> et de la </a:t>
            </a:r>
            <a:r>
              <a:rPr lang="cs-CZ" dirty="0" err="1"/>
              <a:t>société</a:t>
            </a:r>
            <a:r>
              <a:rPr lang="cs-CZ" dirty="0"/>
              <a:t>, </a:t>
            </a:r>
            <a:r>
              <a:rPr lang="cs-CZ" dirty="0" err="1"/>
              <a:t>refus</a:t>
            </a:r>
            <a:r>
              <a:rPr lang="cs-CZ" dirty="0"/>
              <a:t> de </a:t>
            </a:r>
            <a:r>
              <a:rPr lang="cs-CZ" dirty="0" err="1"/>
              <a:t>toute</a:t>
            </a:r>
            <a:r>
              <a:rPr lang="cs-CZ" dirty="0"/>
              <a:t> </a:t>
            </a:r>
            <a:r>
              <a:rPr lang="cs-CZ" dirty="0" err="1"/>
              <a:t>censure</a:t>
            </a:r>
            <a:r>
              <a:rPr lang="cs-CZ" dirty="0"/>
              <a:t> </a:t>
            </a:r>
            <a:r>
              <a:rPr lang="cs-CZ" dirty="0" err="1"/>
              <a:t>idéologique</a:t>
            </a:r>
            <a:r>
              <a:rPr lang="cs-CZ" dirty="0"/>
              <a:t>.</a:t>
            </a:r>
            <a:endParaRPr lang="fr-FR" dirty="0"/>
          </a:p>
          <a:p>
            <a:pPr marL="342900" lvl="0" indent="-342900">
              <a:buFont typeface="Arial" panose="020B0604020202020204" pitchFamily="34" charset="0"/>
              <a:buChar char="•"/>
            </a:pPr>
            <a:r>
              <a:rPr lang="cs-CZ" dirty="0"/>
              <a:t>Flaubert : </a:t>
            </a:r>
            <a:endParaRPr lang="fr-FR" dirty="0"/>
          </a:p>
          <a:p>
            <a:pPr lvl="0"/>
            <a:r>
              <a:rPr lang="fr-FR" dirty="0" smtClean="0"/>
              <a:t>           </a:t>
            </a:r>
            <a:r>
              <a:rPr lang="cs-CZ" dirty="0" err="1" smtClean="0"/>
              <a:t>refus</a:t>
            </a:r>
            <a:r>
              <a:rPr lang="cs-CZ" dirty="0" smtClean="0"/>
              <a:t> </a:t>
            </a:r>
            <a:r>
              <a:rPr lang="cs-CZ" dirty="0"/>
              <a:t>des  « </a:t>
            </a:r>
            <a:r>
              <a:rPr lang="cs-CZ" dirty="0" err="1"/>
              <a:t>trucages</a:t>
            </a:r>
            <a:r>
              <a:rPr lang="cs-CZ" dirty="0"/>
              <a:t> » </a:t>
            </a:r>
            <a:r>
              <a:rPr lang="cs-CZ" dirty="0" err="1"/>
              <a:t>traditionnels</a:t>
            </a:r>
            <a:r>
              <a:rPr lang="cs-CZ" dirty="0"/>
              <a:t> </a:t>
            </a:r>
            <a:r>
              <a:rPr lang="cs-CZ" dirty="0" err="1"/>
              <a:t>du</a:t>
            </a:r>
            <a:r>
              <a:rPr lang="cs-CZ" dirty="0"/>
              <a:t> romantisme </a:t>
            </a:r>
            <a:endParaRPr lang="fr-FR" dirty="0"/>
          </a:p>
          <a:p>
            <a:pPr lvl="0"/>
            <a:r>
              <a:rPr lang="fr-FR" dirty="0" smtClean="0"/>
              <a:t>           </a:t>
            </a:r>
            <a:r>
              <a:rPr lang="cs-CZ" dirty="0" err="1" smtClean="0"/>
              <a:t>volonté</a:t>
            </a:r>
            <a:r>
              <a:rPr lang="cs-CZ" dirty="0" smtClean="0"/>
              <a:t> </a:t>
            </a:r>
            <a:r>
              <a:rPr lang="cs-CZ" dirty="0"/>
              <a:t>de </a:t>
            </a:r>
            <a:r>
              <a:rPr lang="cs-CZ" dirty="0" err="1"/>
              <a:t>représenter</a:t>
            </a:r>
            <a:r>
              <a:rPr lang="cs-CZ" dirty="0"/>
              <a:t> les </a:t>
            </a:r>
            <a:r>
              <a:rPr lang="cs-CZ" dirty="0" err="1"/>
              <a:t>banalités</a:t>
            </a:r>
            <a:r>
              <a:rPr lang="cs-CZ" dirty="0"/>
              <a:t> de la </a:t>
            </a:r>
            <a:r>
              <a:rPr lang="cs-CZ" dirty="0" err="1"/>
              <a:t>vie</a:t>
            </a:r>
            <a:r>
              <a:rPr lang="cs-CZ" dirty="0"/>
              <a:t> </a:t>
            </a:r>
            <a:r>
              <a:rPr lang="cs-CZ" dirty="0" err="1"/>
              <a:t>quotidienne</a:t>
            </a:r>
            <a:endParaRPr lang="fr-FR" dirty="0"/>
          </a:p>
          <a:p>
            <a:pPr lvl="0"/>
            <a:r>
              <a:rPr lang="fr-FR" dirty="0" smtClean="0"/>
              <a:t>           </a:t>
            </a:r>
            <a:r>
              <a:rPr lang="cs-CZ" dirty="0" err="1" smtClean="0"/>
              <a:t>refus</a:t>
            </a:r>
            <a:r>
              <a:rPr lang="cs-CZ" dirty="0" smtClean="0"/>
              <a:t> </a:t>
            </a:r>
            <a:r>
              <a:rPr lang="cs-CZ" dirty="0" err="1"/>
              <a:t>du</a:t>
            </a:r>
            <a:r>
              <a:rPr lang="cs-CZ" dirty="0"/>
              <a:t> héros </a:t>
            </a:r>
            <a:r>
              <a:rPr lang="cs-CZ" dirty="0" err="1"/>
              <a:t>romantique</a:t>
            </a:r>
            <a:r>
              <a:rPr lang="cs-CZ" dirty="0"/>
              <a:t>, </a:t>
            </a:r>
            <a:r>
              <a:rPr lang="cs-CZ" dirty="0" err="1"/>
              <a:t>un</a:t>
            </a:r>
            <a:r>
              <a:rPr lang="cs-CZ" dirty="0"/>
              <a:t> </a:t>
            </a:r>
            <a:r>
              <a:rPr lang="cs-CZ" dirty="0" err="1"/>
              <a:t>individu</a:t>
            </a:r>
            <a:r>
              <a:rPr lang="cs-CZ" dirty="0"/>
              <a:t> </a:t>
            </a:r>
            <a:r>
              <a:rPr lang="cs-CZ" dirty="0" err="1"/>
              <a:t>surhumain</a:t>
            </a:r>
            <a:r>
              <a:rPr lang="cs-CZ" dirty="0"/>
              <a:t> </a:t>
            </a:r>
            <a:r>
              <a:rPr lang="cs-CZ" dirty="0" err="1"/>
              <a:t>confinant</a:t>
            </a:r>
            <a:r>
              <a:rPr lang="cs-CZ" dirty="0"/>
              <a:t> à </a:t>
            </a:r>
            <a:r>
              <a:rPr lang="cs-CZ" dirty="0" err="1" smtClean="0"/>
              <a:t>l’allégorie</a:t>
            </a:r>
            <a:endParaRPr lang="fr-FR" dirty="0" smtClean="0"/>
          </a:p>
          <a:p>
            <a:pPr lvl="0"/>
            <a:r>
              <a:rPr lang="fr-FR" dirty="0"/>
              <a:t> </a:t>
            </a:r>
            <a:r>
              <a:rPr lang="fr-FR" dirty="0" smtClean="0"/>
              <a:t>          </a:t>
            </a:r>
            <a:r>
              <a:rPr lang="cs-CZ" dirty="0" err="1" smtClean="0"/>
              <a:t>narrateur</a:t>
            </a:r>
            <a:r>
              <a:rPr lang="cs-CZ" dirty="0" smtClean="0"/>
              <a:t> </a:t>
            </a:r>
            <a:r>
              <a:rPr lang="cs-CZ" dirty="0" err="1"/>
              <a:t>impersonnel</a:t>
            </a:r>
            <a:r>
              <a:rPr lang="cs-CZ" dirty="0"/>
              <a:t> qui </a:t>
            </a:r>
            <a:r>
              <a:rPr lang="cs-CZ" dirty="0" err="1"/>
              <a:t>décrit</a:t>
            </a:r>
            <a:r>
              <a:rPr lang="cs-CZ" dirty="0"/>
              <a:t> « </a:t>
            </a:r>
            <a:r>
              <a:rPr lang="cs-CZ" dirty="0" err="1"/>
              <a:t>cliniquement</a:t>
            </a:r>
            <a:r>
              <a:rPr lang="cs-CZ" dirty="0"/>
              <a:t> » les </a:t>
            </a:r>
            <a:r>
              <a:rPr lang="cs-CZ" dirty="0" err="1"/>
              <a:t>événements</a:t>
            </a:r>
            <a:endParaRPr lang="fr-FR" dirty="0"/>
          </a:p>
          <a:p>
            <a:pPr lvl="0"/>
            <a:r>
              <a:rPr lang="fr-FR" dirty="0" smtClean="0"/>
              <a:t>           </a:t>
            </a:r>
            <a:r>
              <a:rPr lang="cs-CZ" dirty="0" err="1" smtClean="0"/>
              <a:t>précision</a:t>
            </a:r>
            <a:r>
              <a:rPr lang="cs-CZ" dirty="0" smtClean="0"/>
              <a:t> </a:t>
            </a:r>
            <a:r>
              <a:rPr lang="cs-CZ" dirty="0"/>
              <a:t>de la </a:t>
            </a:r>
            <a:r>
              <a:rPr lang="cs-CZ" dirty="0" err="1"/>
              <a:t>forme</a:t>
            </a:r>
            <a:endParaRPr lang="fr-FR" dirty="0"/>
          </a:p>
          <a:p>
            <a:pPr marL="342900" lvl="0" indent="-342900">
              <a:buFont typeface="Arial" panose="020B0604020202020204" pitchFamily="34" charset="0"/>
              <a:buChar char="•"/>
            </a:pPr>
            <a:r>
              <a:rPr lang="cs-CZ" dirty="0"/>
              <a:t>Les </a:t>
            </a:r>
            <a:r>
              <a:rPr lang="cs-CZ" dirty="0" err="1"/>
              <a:t>frères</a:t>
            </a:r>
            <a:r>
              <a:rPr lang="cs-CZ" dirty="0"/>
              <a:t> Goncourt : </a:t>
            </a:r>
            <a:r>
              <a:rPr lang="cs-CZ" dirty="0" err="1"/>
              <a:t>un</a:t>
            </a:r>
            <a:r>
              <a:rPr lang="cs-CZ" dirty="0"/>
              <a:t> style </a:t>
            </a:r>
            <a:r>
              <a:rPr lang="cs-CZ" dirty="0" err="1"/>
              <a:t>personnel</a:t>
            </a:r>
            <a:r>
              <a:rPr lang="cs-CZ" dirty="0"/>
              <a:t> et </a:t>
            </a:r>
            <a:r>
              <a:rPr lang="cs-CZ" i="1" dirty="0" err="1"/>
              <a:t>fin</a:t>
            </a:r>
            <a:r>
              <a:rPr lang="cs-CZ" i="1" dirty="0"/>
              <a:t>-de-</a:t>
            </a:r>
            <a:r>
              <a:rPr lang="cs-CZ" i="1" dirty="0" err="1"/>
              <a:t>siècle</a:t>
            </a:r>
            <a:r>
              <a:rPr lang="cs-CZ" dirty="0"/>
              <a:t> </a:t>
            </a:r>
            <a:r>
              <a:rPr lang="cs-CZ" dirty="0" err="1"/>
              <a:t>grâce</a:t>
            </a:r>
            <a:r>
              <a:rPr lang="cs-CZ" dirty="0"/>
              <a:t> </a:t>
            </a:r>
            <a:r>
              <a:rPr lang="cs-CZ" dirty="0" err="1"/>
              <a:t>auquel</a:t>
            </a:r>
            <a:r>
              <a:rPr lang="cs-CZ" dirty="0"/>
              <a:t> « les </a:t>
            </a:r>
            <a:r>
              <a:rPr lang="cs-CZ" dirty="0" err="1"/>
              <a:t>moindres</a:t>
            </a:r>
            <a:r>
              <a:rPr lang="cs-CZ" dirty="0"/>
              <a:t> </a:t>
            </a:r>
            <a:r>
              <a:rPr lang="cs-CZ" dirty="0" err="1"/>
              <a:t>détails</a:t>
            </a:r>
            <a:r>
              <a:rPr lang="cs-CZ" dirty="0"/>
              <a:t> </a:t>
            </a:r>
            <a:r>
              <a:rPr lang="cs-CZ" dirty="0" err="1"/>
              <a:t>s’animent</a:t>
            </a:r>
            <a:r>
              <a:rPr lang="cs-CZ" dirty="0"/>
              <a:t> </a:t>
            </a:r>
            <a:r>
              <a:rPr lang="cs-CZ" dirty="0" err="1"/>
              <a:t>comme</a:t>
            </a:r>
            <a:r>
              <a:rPr lang="cs-CZ" dirty="0"/>
              <a:t> </a:t>
            </a:r>
            <a:r>
              <a:rPr lang="cs-CZ" dirty="0" err="1"/>
              <a:t>d’un</a:t>
            </a:r>
            <a:r>
              <a:rPr lang="cs-CZ" dirty="0"/>
              <a:t> </a:t>
            </a:r>
            <a:r>
              <a:rPr lang="cs-CZ" dirty="0" err="1"/>
              <a:t>tremblement</a:t>
            </a:r>
            <a:r>
              <a:rPr lang="cs-CZ" dirty="0"/>
              <a:t> </a:t>
            </a:r>
            <a:r>
              <a:rPr lang="cs-CZ" dirty="0" err="1"/>
              <a:t>intérieur</a:t>
            </a:r>
            <a:r>
              <a:rPr lang="cs-CZ" dirty="0"/>
              <a:t> » et « </a:t>
            </a:r>
            <a:r>
              <a:rPr lang="cs-CZ" dirty="0" err="1"/>
              <a:t>l’œuvre</a:t>
            </a:r>
            <a:r>
              <a:rPr lang="cs-CZ" dirty="0"/>
              <a:t> </a:t>
            </a:r>
            <a:r>
              <a:rPr lang="cs-CZ" dirty="0" err="1"/>
              <a:t>entière</a:t>
            </a:r>
            <a:r>
              <a:rPr lang="cs-CZ" dirty="0"/>
              <a:t> [</a:t>
            </a:r>
            <a:r>
              <a:rPr lang="cs-CZ" dirty="0" err="1"/>
              <a:t>devient</a:t>
            </a:r>
            <a:r>
              <a:rPr lang="cs-CZ" dirty="0"/>
              <a:t>] </a:t>
            </a:r>
            <a:r>
              <a:rPr lang="cs-CZ" dirty="0" err="1"/>
              <a:t>une</a:t>
            </a:r>
            <a:r>
              <a:rPr lang="cs-CZ" dirty="0"/>
              <a:t> </a:t>
            </a:r>
            <a:r>
              <a:rPr lang="cs-CZ" dirty="0" err="1"/>
              <a:t>sorte</a:t>
            </a:r>
            <a:r>
              <a:rPr lang="cs-CZ" dirty="0"/>
              <a:t> de </a:t>
            </a:r>
            <a:r>
              <a:rPr lang="cs-CZ" dirty="0" err="1"/>
              <a:t>vaste</a:t>
            </a:r>
            <a:r>
              <a:rPr lang="cs-CZ" dirty="0"/>
              <a:t> </a:t>
            </a:r>
            <a:r>
              <a:rPr lang="cs-CZ" dirty="0" err="1"/>
              <a:t>névrose</a:t>
            </a:r>
            <a:r>
              <a:rPr lang="cs-CZ" dirty="0"/>
              <a:t> »</a:t>
            </a:r>
            <a:endParaRPr lang="fr-FR" dirty="0"/>
          </a:p>
        </p:txBody>
      </p:sp>
    </p:spTree>
    <p:extLst>
      <p:ext uri="{BB962C8B-B14F-4D97-AF65-F5344CB8AC3E}">
        <p14:creationId xmlns:p14="http://schemas.microsoft.com/office/powerpoint/2010/main" val="18645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53853" y="908720"/>
            <a:ext cx="10225136" cy="4825937"/>
          </a:xfrm>
          <a:prstGeom prst="rect">
            <a:avLst/>
          </a:prstGeom>
          <a:noFill/>
        </p:spPr>
        <p:txBody>
          <a:bodyPr wrap="square" rtlCol="0">
            <a:spAutoFit/>
          </a:bodyPr>
          <a:lstStyle/>
          <a:p>
            <a:pPr>
              <a:lnSpc>
                <a:spcPct val="90000"/>
              </a:lnSpc>
            </a:pPr>
            <a:r>
              <a:rPr lang="fr-FR" sz="2800" dirty="0" smtClean="0"/>
              <a:t>Le Roman expérimental</a:t>
            </a:r>
          </a:p>
          <a:p>
            <a:pPr>
              <a:lnSpc>
                <a:spcPct val="90000"/>
              </a:lnSpc>
            </a:pPr>
            <a:endParaRPr lang="fr-FR" sz="2800" dirty="0">
              <a:latin typeface="Verdana" panose="020B0604030504040204" pitchFamily="34" charset="0"/>
              <a:ea typeface="Verdana" panose="020B0604030504040204" pitchFamily="34" charset="0"/>
            </a:endParaRPr>
          </a:p>
          <a:p>
            <a:pPr>
              <a:lnSpc>
                <a:spcPct val="90000"/>
              </a:lnSpc>
            </a:pPr>
            <a:r>
              <a:rPr lang="cs-CZ" sz="1800" dirty="0">
                <a:latin typeface="Verdana" panose="020B0604030504040204" pitchFamily="34" charset="0"/>
                <a:ea typeface="Verdana" panose="020B0604030504040204" pitchFamily="34" charset="0"/>
              </a:rPr>
              <a:t>Claude Bernard </a:t>
            </a:r>
            <a:r>
              <a:rPr lang="fr-FR" sz="1800" dirty="0" smtClean="0">
                <a:latin typeface="Verdana" panose="020B0604030504040204" pitchFamily="34" charset="0"/>
                <a:ea typeface="Verdana" panose="020B0604030504040204" pitchFamily="34" charset="0"/>
              </a:rPr>
              <a:t>: </a:t>
            </a:r>
            <a:r>
              <a:rPr lang="cs-CZ" sz="1800" i="1" dirty="0" err="1" smtClean="0">
                <a:latin typeface="Verdana" panose="020B0604030504040204" pitchFamily="34" charset="0"/>
                <a:ea typeface="Verdana" panose="020B0604030504040204" pitchFamily="34" charset="0"/>
              </a:rPr>
              <a:t>Introduction</a:t>
            </a:r>
            <a:r>
              <a:rPr lang="cs-CZ" sz="1800" i="1" dirty="0" smtClean="0">
                <a:latin typeface="Verdana" panose="020B0604030504040204" pitchFamily="34" charset="0"/>
                <a:ea typeface="Verdana" panose="020B0604030504040204" pitchFamily="34" charset="0"/>
              </a:rPr>
              <a:t> </a:t>
            </a:r>
            <a:r>
              <a:rPr lang="cs-CZ" sz="1800" i="1" dirty="0">
                <a:latin typeface="Verdana" panose="020B0604030504040204" pitchFamily="34" charset="0"/>
                <a:ea typeface="Verdana" panose="020B0604030504040204" pitchFamily="34" charset="0"/>
              </a:rPr>
              <a:t>à </a:t>
            </a:r>
            <a:r>
              <a:rPr lang="cs-CZ" sz="1800" i="1" dirty="0" err="1">
                <a:latin typeface="Verdana" panose="020B0604030504040204" pitchFamily="34" charset="0"/>
                <a:ea typeface="Verdana" panose="020B0604030504040204" pitchFamily="34" charset="0"/>
              </a:rPr>
              <a:t>l’étude</a:t>
            </a:r>
            <a:r>
              <a:rPr lang="cs-CZ" sz="1800" i="1" dirty="0">
                <a:latin typeface="Verdana" panose="020B0604030504040204" pitchFamily="34" charset="0"/>
                <a:ea typeface="Verdana" panose="020B0604030504040204" pitchFamily="34" charset="0"/>
              </a:rPr>
              <a:t> de la </a:t>
            </a:r>
            <a:r>
              <a:rPr lang="cs-CZ" sz="1800" i="1" dirty="0" err="1">
                <a:latin typeface="Verdana" panose="020B0604030504040204" pitchFamily="34" charset="0"/>
                <a:ea typeface="Verdana" panose="020B0604030504040204" pitchFamily="34" charset="0"/>
              </a:rPr>
              <a:t>médecine</a:t>
            </a:r>
            <a:r>
              <a:rPr lang="cs-CZ" sz="1800" i="1" dirty="0">
                <a:latin typeface="Verdana" panose="020B0604030504040204" pitchFamily="34" charset="0"/>
                <a:ea typeface="Verdana" panose="020B0604030504040204" pitchFamily="34" charset="0"/>
              </a:rPr>
              <a:t> </a:t>
            </a:r>
            <a:r>
              <a:rPr lang="cs-CZ" sz="1800" i="1" dirty="0" err="1" smtClean="0">
                <a:latin typeface="Verdana" panose="020B0604030504040204" pitchFamily="34" charset="0"/>
                <a:ea typeface="Verdana" panose="020B0604030504040204" pitchFamily="34" charset="0"/>
              </a:rPr>
              <a:t>expérimentale</a:t>
            </a:r>
            <a:r>
              <a:rPr lang="fr-FR" sz="1800" dirty="0" smtClean="0">
                <a:latin typeface="Verdana" panose="020B0604030504040204" pitchFamily="34" charset="0"/>
                <a:ea typeface="Verdana" panose="020B0604030504040204" pitchFamily="34" charset="0"/>
              </a:rPr>
              <a:t>,</a:t>
            </a:r>
            <a:r>
              <a:rPr lang="cs-CZ" sz="1800" dirty="0" smtClean="0">
                <a:latin typeface="Verdana" panose="020B0604030504040204" pitchFamily="34" charset="0"/>
                <a:ea typeface="Verdana" panose="020B0604030504040204" pitchFamily="34" charset="0"/>
              </a:rPr>
              <a:t> 1865</a:t>
            </a:r>
            <a:endParaRPr lang="fr-FR" sz="1800" dirty="0">
              <a:latin typeface="Verdana" panose="020B0604030504040204" pitchFamily="34" charset="0"/>
              <a:ea typeface="Verdana" panose="020B0604030504040204" pitchFamily="34" charset="0"/>
            </a:endParaRPr>
          </a:p>
          <a:p>
            <a:pPr>
              <a:lnSpc>
                <a:spcPct val="90000"/>
              </a:lnSpc>
            </a:pPr>
            <a:r>
              <a:rPr lang="cs-CZ" sz="1800" dirty="0">
                <a:latin typeface="Verdana" panose="020B0604030504040204" pitchFamily="34" charset="0"/>
                <a:ea typeface="Verdana" panose="020B0604030504040204" pitchFamily="34" charset="0"/>
              </a:rPr>
              <a:t>Charles </a:t>
            </a:r>
            <a:r>
              <a:rPr lang="cs-CZ" sz="1800" dirty="0" smtClean="0">
                <a:latin typeface="Verdana" panose="020B0604030504040204" pitchFamily="34" charset="0"/>
                <a:ea typeface="Verdana" panose="020B0604030504040204" pitchFamily="34" charset="0"/>
              </a:rPr>
              <a:t>Darwin</a:t>
            </a:r>
            <a:r>
              <a:rPr lang="fr-FR" sz="1800" dirty="0" smtClean="0">
                <a:latin typeface="Verdana" panose="020B0604030504040204" pitchFamily="34" charset="0"/>
                <a:ea typeface="Verdana" panose="020B0604030504040204" pitchFamily="34" charset="0"/>
              </a:rPr>
              <a:t> : </a:t>
            </a:r>
            <a:r>
              <a:rPr lang="cs-CZ" sz="1800" i="1" dirty="0" smtClean="0">
                <a:latin typeface="Verdana" panose="020B0604030504040204" pitchFamily="34" charset="0"/>
                <a:ea typeface="Verdana" panose="020B0604030504040204" pitchFamily="34" charset="0"/>
              </a:rPr>
              <a:t>De </a:t>
            </a:r>
            <a:r>
              <a:rPr lang="cs-CZ" sz="1800" i="1" dirty="0" err="1">
                <a:latin typeface="Verdana" panose="020B0604030504040204" pitchFamily="34" charset="0"/>
                <a:ea typeface="Verdana" panose="020B0604030504040204" pitchFamily="34" charset="0"/>
              </a:rPr>
              <a:t>l’origine</a:t>
            </a:r>
            <a:r>
              <a:rPr lang="cs-CZ" sz="1800" i="1" dirty="0">
                <a:latin typeface="Verdana" panose="020B0604030504040204" pitchFamily="34" charset="0"/>
                <a:ea typeface="Verdana" panose="020B0604030504040204" pitchFamily="34" charset="0"/>
              </a:rPr>
              <a:t> des </a:t>
            </a:r>
            <a:r>
              <a:rPr lang="cs-CZ" sz="1800" i="1" dirty="0" err="1">
                <a:latin typeface="Verdana" panose="020B0604030504040204" pitchFamily="34" charset="0"/>
                <a:ea typeface="Verdana" panose="020B0604030504040204" pitchFamily="34" charset="0"/>
              </a:rPr>
              <a:t>espèes</a:t>
            </a:r>
            <a:r>
              <a:rPr lang="cs-CZ" sz="1800" dirty="0">
                <a:latin typeface="Verdana" panose="020B0604030504040204" pitchFamily="34" charset="0"/>
                <a:ea typeface="Verdana" panose="020B0604030504040204" pitchFamily="34" charset="0"/>
              </a:rPr>
              <a:t>, </a:t>
            </a:r>
            <a:r>
              <a:rPr lang="cs-CZ" sz="1800" dirty="0" smtClean="0">
                <a:latin typeface="Verdana" panose="020B0604030504040204" pitchFamily="34" charset="0"/>
                <a:ea typeface="Verdana" panose="020B0604030504040204" pitchFamily="34" charset="0"/>
              </a:rPr>
              <a:t>1859</a:t>
            </a:r>
            <a:endParaRPr lang="fr-FR" sz="1800" dirty="0" smtClean="0">
              <a:latin typeface="Verdana" panose="020B0604030504040204" pitchFamily="34" charset="0"/>
              <a:ea typeface="Verdana" panose="020B0604030504040204" pitchFamily="34" charset="0"/>
            </a:endParaRPr>
          </a:p>
          <a:p>
            <a:pPr>
              <a:lnSpc>
                <a:spcPct val="90000"/>
              </a:lnSpc>
            </a:pPr>
            <a:r>
              <a:rPr lang="cs-CZ" sz="1800" dirty="0" err="1">
                <a:latin typeface="Verdana" panose="020B0604030504040204" pitchFamily="34" charset="0"/>
                <a:ea typeface="Verdana" panose="020B0604030504040204" pitchFamily="34" charset="0"/>
              </a:rPr>
              <a:t>Prosper</a:t>
            </a:r>
            <a:r>
              <a:rPr lang="cs-CZ" sz="1800" dirty="0">
                <a:latin typeface="Verdana" panose="020B0604030504040204" pitchFamily="34" charset="0"/>
                <a:ea typeface="Verdana" panose="020B0604030504040204" pitchFamily="34" charset="0"/>
              </a:rPr>
              <a:t> </a:t>
            </a:r>
            <a:r>
              <a:rPr lang="cs-CZ" sz="1800" dirty="0" smtClean="0">
                <a:latin typeface="Verdana" panose="020B0604030504040204" pitchFamily="34" charset="0"/>
                <a:ea typeface="Verdana" panose="020B0604030504040204" pitchFamily="34" charset="0"/>
              </a:rPr>
              <a:t>Lucas</a:t>
            </a:r>
            <a:r>
              <a:rPr lang="fr-FR" sz="1800" dirty="0" smtClean="0">
                <a:latin typeface="Verdana" panose="020B0604030504040204" pitchFamily="34" charset="0"/>
                <a:ea typeface="Verdana" panose="020B0604030504040204" pitchFamily="34" charset="0"/>
              </a:rPr>
              <a:t> : </a:t>
            </a:r>
            <a:r>
              <a:rPr lang="cs-CZ" sz="1800" i="1" dirty="0" err="1" smtClean="0">
                <a:latin typeface="Verdana" panose="020B0604030504040204" pitchFamily="34" charset="0"/>
                <a:ea typeface="Verdana" panose="020B0604030504040204" pitchFamily="34" charset="0"/>
              </a:rPr>
              <a:t>Traité</a:t>
            </a:r>
            <a:r>
              <a:rPr lang="cs-CZ" sz="1800" i="1" dirty="0" smtClean="0">
                <a:latin typeface="Verdana" panose="020B0604030504040204" pitchFamily="34" charset="0"/>
                <a:ea typeface="Verdana" panose="020B0604030504040204" pitchFamily="34" charset="0"/>
              </a:rPr>
              <a:t> </a:t>
            </a:r>
            <a:r>
              <a:rPr lang="cs-CZ" sz="1800" i="1" dirty="0" err="1">
                <a:latin typeface="Verdana" panose="020B0604030504040204" pitchFamily="34" charset="0"/>
                <a:ea typeface="Verdana" panose="020B0604030504040204" pitchFamily="34" charset="0"/>
              </a:rPr>
              <a:t>philosophique</a:t>
            </a:r>
            <a:r>
              <a:rPr lang="cs-CZ" sz="1800" i="1" dirty="0">
                <a:latin typeface="Verdana" panose="020B0604030504040204" pitchFamily="34" charset="0"/>
                <a:ea typeface="Verdana" panose="020B0604030504040204" pitchFamily="34" charset="0"/>
              </a:rPr>
              <a:t> et </a:t>
            </a:r>
            <a:r>
              <a:rPr lang="cs-CZ" sz="1800" i="1" dirty="0" err="1">
                <a:latin typeface="Verdana" panose="020B0604030504040204" pitchFamily="34" charset="0"/>
                <a:ea typeface="Verdana" panose="020B0604030504040204" pitchFamily="34" charset="0"/>
              </a:rPr>
              <a:t>physiologique</a:t>
            </a:r>
            <a:r>
              <a:rPr lang="cs-CZ" sz="1800" i="1" dirty="0">
                <a:latin typeface="Verdana" panose="020B0604030504040204" pitchFamily="34" charset="0"/>
                <a:ea typeface="Verdana" panose="020B0604030504040204" pitchFamily="34" charset="0"/>
              </a:rPr>
              <a:t> de </a:t>
            </a:r>
            <a:r>
              <a:rPr lang="cs-CZ" sz="1800" i="1" dirty="0" err="1">
                <a:latin typeface="Verdana" panose="020B0604030504040204" pitchFamily="34" charset="0"/>
                <a:ea typeface="Verdana" panose="020B0604030504040204" pitchFamily="34" charset="0"/>
              </a:rPr>
              <a:t>l’hérédité</a:t>
            </a:r>
            <a:r>
              <a:rPr lang="cs-CZ" sz="1800" i="1" dirty="0">
                <a:latin typeface="Verdana" panose="020B0604030504040204" pitchFamily="34" charset="0"/>
                <a:ea typeface="Verdana" panose="020B0604030504040204" pitchFamily="34" charset="0"/>
              </a:rPr>
              <a:t> </a:t>
            </a:r>
            <a:r>
              <a:rPr lang="cs-CZ" sz="1800" i="1" dirty="0" err="1">
                <a:latin typeface="Verdana" panose="020B0604030504040204" pitchFamily="34" charset="0"/>
                <a:ea typeface="Verdana" panose="020B0604030504040204" pitchFamily="34" charset="0"/>
              </a:rPr>
              <a:t>naturelle</a:t>
            </a:r>
            <a:r>
              <a:rPr lang="cs-CZ" sz="1800" dirty="0">
                <a:latin typeface="Verdana" panose="020B0604030504040204" pitchFamily="34" charset="0"/>
                <a:ea typeface="Verdana" panose="020B0604030504040204" pitchFamily="34" charset="0"/>
              </a:rPr>
              <a:t>, </a:t>
            </a:r>
            <a:r>
              <a:rPr lang="cs-CZ" sz="1800" dirty="0" smtClean="0">
                <a:latin typeface="Verdana" panose="020B0604030504040204" pitchFamily="34" charset="0"/>
                <a:ea typeface="Verdana" panose="020B0604030504040204" pitchFamily="34" charset="0"/>
              </a:rPr>
              <a:t>1850</a:t>
            </a:r>
            <a:endParaRPr lang="fr-FR" sz="1800" dirty="0" smtClean="0">
              <a:latin typeface="Verdana" panose="020B0604030504040204" pitchFamily="34" charset="0"/>
              <a:ea typeface="Verdana" panose="020B0604030504040204" pitchFamily="34" charset="0"/>
            </a:endParaRPr>
          </a:p>
          <a:p>
            <a:pPr>
              <a:lnSpc>
                <a:spcPct val="90000"/>
              </a:lnSpc>
            </a:pPr>
            <a:endParaRPr lang="fr-FR" sz="1800" dirty="0">
              <a:latin typeface="Verdana" panose="020B0604030504040204" pitchFamily="34" charset="0"/>
              <a:ea typeface="Verdana" panose="020B0604030504040204" pitchFamily="34" charset="0"/>
            </a:endParaRPr>
          </a:p>
          <a:p>
            <a:pPr>
              <a:lnSpc>
                <a:spcPct val="90000"/>
              </a:lnSpc>
            </a:pPr>
            <a:endParaRPr lang="fr-FR" sz="1800" dirty="0" smtClean="0">
              <a:latin typeface="Verdana" panose="020B0604030504040204" pitchFamily="34" charset="0"/>
              <a:ea typeface="Verdana" panose="020B0604030504040204" pitchFamily="34" charset="0"/>
            </a:endParaRPr>
          </a:p>
          <a:p>
            <a:r>
              <a:rPr lang="cs-CZ" sz="2000" b="1" dirty="0" err="1" smtClean="0">
                <a:latin typeface="Verdana" panose="020B0604030504040204" pitchFamily="34" charset="0"/>
                <a:ea typeface="Verdana" panose="020B0604030504040204" pitchFamily="34" charset="0"/>
              </a:rPr>
              <a:t>Méthode</a:t>
            </a:r>
            <a:endParaRPr lang="fr-FR" sz="2000" b="1" dirty="0">
              <a:latin typeface="Verdana" panose="020B0604030504040204" pitchFamily="34" charset="0"/>
              <a:ea typeface="Verdana" panose="020B0604030504040204" pitchFamily="34" charset="0"/>
            </a:endParaRPr>
          </a:p>
          <a:p>
            <a:r>
              <a:rPr lang="cs-CZ" sz="2000" dirty="0" smtClean="0">
                <a:latin typeface="Verdana" panose="020B0604030504040204" pitchFamily="34" charset="0"/>
                <a:ea typeface="Verdana" panose="020B0604030504040204" pitchFamily="34" charset="0"/>
              </a:rPr>
              <a:t> </a:t>
            </a:r>
            <a:endParaRPr lang="fr-FR" sz="2000" dirty="0">
              <a:latin typeface="Verdana" panose="020B0604030504040204" pitchFamily="34" charset="0"/>
              <a:ea typeface="Verdana" panose="020B0604030504040204" pitchFamily="34" charset="0"/>
            </a:endParaRPr>
          </a:p>
          <a:p>
            <a:r>
              <a:rPr lang="cs-CZ" sz="2000" dirty="0">
                <a:latin typeface="Verdana" panose="020B0604030504040204" pitchFamily="34" charset="0"/>
                <a:ea typeface="Verdana" panose="020B0604030504040204" pitchFamily="34" charset="0"/>
              </a:rPr>
              <a:t>a) </a:t>
            </a:r>
            <a:r>
              <a:rPr lang="fr-FR" sz="2000" dirty="0">
                <a:latin typeface="Verdana" panose="020B0604030504040204" pitchFamily="34" charset="0"/>
                <a:ea typeface="Verdana" panose="020B0604030504040204" pitchFamily="34" charset="0"/>
              </a:rPr>
              <a:t>D</a:t>
            </a:r>
            <a:r>
              <a:rPr lang="cs-CZ" sz="2000" dirty="0" err="1" smtClean="0">
                <a:latin typeface="Verdana" panose="020B0604030504040204" pitchFamily="34" charset="0"/>
                <a:ea typeface="Verdana" panose="020B0604030504040204" pitchFamily="34" charset="0"/>
              </a:rPr>
              <a:t>éfinition</a:t>
            </a:r>
            <a:r>
              <a:rPr lang="cs-CZ" sz="2000" dirty="0" smtClean="0">
                <a:latin typeface="Verdana" panose="020B0604030504040204" pitchFamily="34" charset="0"/>
                <a:ea typeface="Verdana" panose="020B0604030504040204" pitchFamily="34" charset="0"/>
              </a:rPr>
              <a:t> </a:t>
            </a:r>
            <a:r>
              <a:rPr lang="cs-CZ" sz="2000" dirty="0" err="1">
                <a:latin typeface="Verdana" panose="020B0604030504040204" pitchFamily="34" charset="0"/>
                <a:ea typeface="Verdana" panose="020B0604030504040204" pitchFamily="34" charset="0"/>
              </a:rPr>
              <a:t>du</a:t>
            </a:r>
            <a:r>
              <a:rPr lang="cs-CZ" sz="2000" dirty="0">
                <a:latin typeface="Verdana" panose="020B0604030504040204" pitchFamily="34" charset="0"/>
                <a:ea typeface="Verdana" panose="020B0604030504040204" pitchFamily="34" charset="0"/>
              </a:rPr>
              <a:t> </a:t>
            </a:r>
            <a:r>
              <a:rPr lang="cs-CZ" sz="2000" dirty="0" err="1">
                <a:latin typeface="Verdana" panose="020B0604030504040204" pitchFamily="34" charset="0"/>
                <a:ea typeface="Verdana" panose="020B0604030504040204" pitchFamily="34" charset="0"/>
              </a:rPr>
              <a:t>problème</a:t>
            </a:r>
            <a:r>
              <a:rPr lang="cs-CZ" sz="2000" dirty="0">
                <a:latin typeface="Verdana" panose="020B0604030504040204" pitchFamily="34" charset="0"/>
                <a:ea typeface="Verdana" panose="020B0604030504040204" pitchFamily="34" charset="0"/>
              </a:rPr>
              <a:t> </a:t>
            </a:r>
            <a:endParaRPr lang="fr-FR" sz="2000" dirty="0">
              <a:latin typeface="Verdana" panose="020B0604030504040204" pitchFamily="34" charset="0"/>
              <a:ea typeface="Verdana" panose="020B0604030504040204" pitchFamily="34" charset="0"/>
            </a:endParaRPr>
          </a:p>
          <a:p>
            <a:r>
              <a:rPr lang="cs-CZ" sz="2000" dirty="0">
                <a:latin typeface="Verdana" panose="020B0604030504040204" pitchFamily="34" charset="0"/>
                <a:ea typeface="Verdana" panose="020B0604030504040204" pitchFamily="34" charset="0"/>
              </a:rPr>
              <a:t>b) </a:t>
            </a:r>
            <a:r>
              <a:rPr lang="fr-FR" sz="2000" dirty="0">
                <a:latin typeface="Verdana" panose="020B0604030504040204" pitchFamily="34" charset="0"/>
                <a:ea typeface="Verdana" panose="020B0604030504040204" pitchFamily="34" charset="0"/>
              </a:rPr>
              <a:t>H</a:t>
            </a:r>
            <a:r>
              <a:rPr lang="cs-CZ" sz="2000" dirty="0" err="1" smtClean="0">
                <a:latin typeface="Verdana" panose="020B0604030504040204" pitchFamily="34" charset="0"/>
                <a:ea typeface="Verdana" panose="020B0604030504040204" pitchFamily="34" charset="0"/>
              </a:rPr>
              <a:t>ypothèse</a:t>
            </a:r>
            <a:r>
              <a:rPr lang="cs-CZ" sz="2000" dirty="0" smtClean="0">
                <a:latin typeface="Verdana" panose="020B0604030504040204" pitchFamily="34" charset="0"/>
                <a:ea typeface="Verdana" panose="020B0604030504040204" pitchFamily="34" charset="0"/>
              </a:rPr>
              <a:t> </a:t>
            </a:r>
            <a:r>
              <a:rPr lang="cs-CZ" sz="2000" dirty="0">
                <a:latin typeface="Verdana" panose="020B0604030504040204" pitchFamily="34" charset="0"/>
                <a:ea typeface="Verdana" panose="020B0604030504040204" pitchFamily="34" charset="0"/>
              </a:rPr>
              <a:t>de </a:t>
            </a:r>
            <a:r>
              <a:rPr lang="cs-CZ" sz="2000" dirty="0" err="1">
                <a:latin typeface="Verdana" panose="020B0604030504040204" pitchFamily="34" charset="0"/>
                <a:ea typeface="Verdana" panose="020B0604030504040204" pitchFamily="34" charset="0"/>
              </a:rPr>
              <a:t>travail</a:t>
            </a:r>
            <a:r>
              <a:rPr lang="cs-CZ" sz="2000" dirty="0">
                <a:latin typeface="Verdana" panose="020B0604030504040204" pitchFamily="34" charset="0"/>
                <a:ea typeface="Verdana" panose="020B0604030504040204" pitchFamily="34" charset="0"/>
              </a:rPr>
              <a:t> </a:t>
            </a:r>
            <a:endParaRPr lang="fr-FR" sz="2000" dirty="0">
              <a:latin typeface="Verdana" panose="020B0604030504040204" pitchFamily="34" charset="0"/>
              <a:ea typeface="Verdana" panose="020B0604030504040204" pitchFamily="34" charset="0"/>
            </a:endParaRPr>
          </a:p>
          <a:p>
            <a:r>
              <a:rPr lang="cs-CZ" sz="2000" dirty="0">
                <a:latin typeface="Verdana" panose="020B0604030504040204" pitchFamily="34" charset="0"/>
                <a:ea typeface="Verdana" panose="020B0604030504040204" pitchFamily="34" charset="0"/>
              </a:rPr>
              <a:t>c) </a:t>
            </a:r>
            <a:r>
              <a:rPr lang="fr-FR" sz="2000" dirty="0">
                <a:latin typeface="Verdana" panose="020B0604030504040204" pitchFamily="34" charset="0"/>
                <a:ea typeface="Verdana" panose="020B0604030504040204" pitchFamily="34" charset="0"/>
              </a:rPr>
              <a:t>O</a:t>
            </a:r>
            <a:r>
              <a:rPr lang="cs-CZ" sz="2000" dirty="0" err="1" smtClean="0">
                <a:latin typeface="Verdana" panose="020B0604030504040204" pitchFamily="34" charset="0"/>
                <a:ea typeface="Verdana" panose="020B0604030504040204" pitchFamily="34" charset="0"/>
              </a:rPr>
              <a:t>bservation</a:t>
            </a:r>
            <a:r>
              <a:rPr lang="cs-CZ" sz="2000" dirty="0" smtClean="0">
                <a:latin typeface="Verdana" panose="020B0604030504040204" pitchFamily="34" charset="0"/>
                <a:ea typeface="Verdana" panose="020B0604030504040204" pitchFamily="34" charset="0"/>
              </a:rPr>
              <a:t> </a:t>
            </a:r>
            <a:r>
              <a:rPr lang="cs-CZ" sz="2000" dirty="0">
                <a:latin typeface="Verdana" panose="020B0604030504040204" pitchFamily="34" charset="0"/>
                <a:ea typeface="Verdana" panose="020B0604030504040204" pitchFamily="34" charset="0"/>
              </a:rPr>
              <a:t>des </a:t>
            </a:r>
            <a:r>
              <a:rPr lang="cs-CZ" sz="2000" dirty="0" err="1">
                <a:latin typeface="Verdana" panose="020B0604030504040204" pitchFamily="34" charset="0"/>
                <a:ea typeface="Verdana" panose="020B0604030504040204" pitchFamily="34" charset="0"/>
              </a:rPr>
              <a:t>faits</a:t>
            </a:r>
            <a:r>
              <a:rPr lang="cs-CZ" sz="2000" dirty="0">
                <a:latin typeface="Verdana" panose="020B0604030504040204" pitchFamily="34" charset="0"/>
                <a:ea typeface="Verdana" panose="020B0604030504040204" pitchFamily="34" charset="0"/>
              </a:rPr>
              <a:t> </a:t>
            </a:r>
            <a:endParaRPr lang="fr-FR" sz="2000" dirty="0">
              <a:latin typeface="Verdana" panose="020B0604030504040204" pitchFamily="34" charset="0"/>
              <a:ea typeface="Verdana" panose="020B0604030504040204" pitchFamily="34" charset="0"/>
            </a:endParaRPr>
          </a:p>
          <a:p>
            <a:r>
              <a:rPr lang="cs-CZ" sz="2000" dirty="0">
                <a:latin typeface="Verdana" panose="020B0604030504040204" pitchFamily="34" charset="0"/>
                <a:ea typeface="Verdana" panose="020B0604030504040204" pitchFamily="34" charset="0"/>
              </a:rPr>
              <a:t>d) </a:t>
            </a:r>
            <a:r>
              <a:rPr lang="fr-FR" sz="2000" dirty="0">
                <a:latin typeface="Verdana" panose="020B0604030504040204" pitchFamily="34" charset="0"/>
                <a:ea typeface="Verdana" panose="020B0604030504040204" pitchFamily="34" charset="0"/>
              </a:rPr>
              <a:t>E</a:t>
            </a:r>
            <a:r>
              <a:rPr lang="cs-CZ" sz="2000" dirty="0" err="1" smtClean="0">
                <a:latin typeface="Verdana" panose="020B0604030504040204" pitchFamily="34" charset="0"/>
                <a:ea typeface="Verdana" panose="020B0604030504040204" pitchFamily="34" charset="0"/>
              </a:rPr>
              <a:t>xpérimentation</a:t>
            </a:r>
            <a:r>
              <a:rPr lang="cs-CZ" sz="2000" dirty="0" smtClean="0">
                <a:latin typeface="Verdana" panose="020B0604030504040204" pitchFamily="34" charset="0"/>
                <a:ea typeface="Verdana" panose="020B0604030504040204" pitchFamily="34" charset="0"/>
              </a:rPr>
              <a:t> </a:t>
            </a:r>
            <a:endParaRPr lang="fr-FR" sz="2000" dirty="0">
              <a:latin typeface="Verdana" panose="020B0604030504040204" pitchFamily="34" charset="0"/>
              <a:ea typeface="Verdana" panose="020B0604030504040204" pitchFamily="34" charset="0"/>
            </a:endParaRPr>
          </a:p>
          <a:p>
            <a:r>
              <a:rPr lang="cs-CZ" sz="2000" dirty="0">
                <a:latin typeface="Verdana" panose="020B0604030504040204" pitchFamily="34" charset="0"/>
                <a:ea typeface="Verdana" panose="020B0604030504040204" pitchFamily="34" charset="0"/>
              </a:rPr>
              <a:t>e) </a:t>
            </a:r>
            <a:r>
              <a:rPr lang="fr-FR" sz="2000" dirty="0">
                <a:latin typeface="Verdana" panose="020B0604030504040204" pitchFamily="34" charset="0"/>
                <a:ea typeface="Verdana" panose="020B0604030504040204" pitchFamily="34" charset="0"/>
              </a:rPr>
              <a:t>C</a:t>
            </a:r>
            <a:r>
              <a:rPr lang="cs-CZ" sz="2000" dirty="0" err="1" smtClean="0">
                <a:latin typeface="Verdana" panose="020B0604030504040204" pitchFamily="34" charset="0"/>
                <a:ea typeface="Verdana" panose="020B0604030504040204" pitchFamily="34" charset="0"/>
              </a:rPr>
              <a:t>onfirmation</a:t>
            </a:r>
            <a:r>
              <a:rPr lang="cs-CZ" sz="2000" dirty="0" smtClean="0">
                <a:latin typeface="Verdana" panose="020B0604030504040204" pitchFamily="34" charset="0"/>
                <a:ea typeface="Verdana" panose="020B0604030504040204" pitchFamily="34" charset="0"/>
              </a:rPr>
              <a:t> </a:t>
            </a:r>
            <a:r>
              <a:rPr lang="cs-CZ" sz="2000" dirty="0">
                <a:latin typeface="Verdana" panose="020B0604030504040204" pitchFamily="34" charset="0"/>
                <a:ea typeface="Verdana" panose="020B0604030504040204" pitchFamily="34" charset="0"/>
              </a:rPr>
              <a:t>ou la </a:t>
            </a:r>
            <a:r>
              <a:rPr lang="cs-CZ" sz="2000" dirty="0" err="1">
                <a:latin typeface="Verdana" panose="020B0604030504040204" pitchFamily="34" charset="0"/>
                <a:ea typeface="Verdana" panose="020B0604030504040204" pitchFamily="34" charset="0"/>
              </a:rPr>
              <a:t>réfutation</a:t>
            </a:r>
            <a:r>
              <a:rPr lang="cs-CZ" sz="2000" dirty="0">
                <a:latin typeface="Verdana" panose="020B0604030504040204" pitchFamily="34" charset="0"/>
                <a:ea typeface="Verdana" panose="020B0604030504040204" pitchFamily="34" charset="0"/>
              </a:rPr>
              <a:t> de </a:t>
            </a:r>
            <a:r>
              <a:rPr lang="cs-CZ" sz="2000" dirty="0" err="1">
                <a:latin typeface="Verdana" panose="020B0604030504040204" pitchFamily="34" charset="0"/>
                <a:ea typeface="Verdana" panose="020B0604030504040204" pitchFamily="34" charset="0"/>
              </a:rPr>
              <a:t>l’hypothèse</a:t>
            </a:r>
            <a:r>
              <a:rPr lang="cs-CZ" sz="2000" dirty="0">
                <a:latin typeface="Verdana" panose="020B0604030504040204" pitchFamily="34" charset="0"/>
                <a:ea typeface="Verdana" panose="020B0604030504040204" pitchFamily="34" charset="0"/>
              </a:rPr>
              <a:t> </a:t>
            </a:r>
            <a:r>
              <a:rPr lang="cs-CZ" sz="2000" dirty="0" err="1">
                <a:latin typeface="Verdana" panose="020B0604030504040204" pitchFamily="34" charset="0"/>
                <a:ea typeface="Verdana" panose="020B0604030504040204" pitchFamily="34" charset="0"/>
              </a:rPr>
              <a:t>d’origine</a:t>
            </a:r>
            <a:r>
              <a:rPr lang="cs-CZ" sz="2000" dirty="0">
                <a:latin typeface="Verdana" panose="020B0604030504040204" pitchFamily="34" charset="0"/>
                <a:ea typeface="Verdana" panose="020B0604030504040204" pitchFamily="34" charset="0"/>
              </a:rPr>
              <a:t> </a:t>
            </a:r>
            <a:endParaRPr lang="fr-FR" sz="2000" dirty="0">
              <a:latin typeface="Verdana" panose="020B0604030504040204" pitchFamily="34" charset="0"/>
              <a:ea typeface="Verdana" panose="020B0604030504040204" pitchFamily="34" charset="0"/>
            </a:endParaRPr>
          </a:p>
          <a:p>
            <a:r>
              <a:rPr lang="cs-CZ" sz="2000" dirty="0">
                <a:latin typeface="Verdana" panose="020B0604030504040204" pitchFamily="34" charset="0"/>
                <a:ea typeface="Verdana" panose="020B0604030504040204" pitchFamily="34" charset="0"/>
              </a:rPr>
              <a:t>d) </a:t>
            </a:r>
            <a:r>
              <a:rPr lang="fr-FR" sz="2000" dirty="0">
                <a:latin typeface="Verdana" panose="020B0604030504040204" pitchFamily="34" charset="0"/>
                <a:ea typeface="Verdana" panose="020B0604030504040204" pitchFamily="34" charset="0"/>
              </a:rPr>
              <a:t>I</a:t>
            </a:r>
            <a:r>
              <a:rPr lang="cs-CZ" sz="2000" dirty="0" err="1" smtClean="0">
                <a:latin typeface="Verdana" panose="020B0604030504040204" pitchFamily="34" charset="0"/>
                <a:ea typeface="Verdana" panose="020B0604030504040204" pitchFamily="34" charset="0"/>
              </a:rPr>
              <a:t>nterprétation</a:t>
            </a:r>
            <a:r>
              <a:rPr lang="cs-CZ" sz="2000" dirty="0" smtClean="0">
                <a:latin typeface="Verdana" panose="020B0604030504040204" pitchFamily="34" charset="0"/>
                <a:ea typeface="Verdana" panose="020B0604030504040204" pitchFamily="34" charset="0"/>
              </a:rPr>
              <a:t> </a:t>
            </a:r>
            <a:r>
              <a:rPr lang="cs-CZ" sz="2000" dirty="0">
                <a:latin typeface="Verdana" panose="020B0604030504040204" pitchFamily="34" charset="0"/>
                <a:ea typeface="Verdana" panose="020B0604030504040204" pitchFamily="34" charset="0"/>
              </a:rPr>
              <a:t>des </a:t>
            </a:r>
            <a:r>
              <a:rPr lang="cs-CZ" sz="2000" dirty="0" err="1">
                <a:latin typeface="Verdana" panose="020B0604030504040204" pitchFamily="34" charset="0"/>
                <a:ea typeface="Verdana" panose="020B0604030504040204" pitchFamily="34" charset="0"/>
              </a:rPr>
              <a:t>résultats</a:t>
            </a:r>
            <a:r>
              <a:rPr lang="cs-CZ" sz="2000" dirty="0">
                <a:latin typeface="Verdana" panose="020B0604030504040204" pitchFamily="34" charset="0"/>
                <a:ea typeface="Verdana" panose="020B0604030504040204" pitchFamily="34" charset="0"/>
              </a:rPr>
              <a:t> et </a:t>
            </a:r>
            <a:r>
              <a:rPr lang="cs-CZ" sz="2000" dirty="0" err="1" smtClean="0">
                <a:latin typeface="Verdana" panose="020B0604030504040204" pitchFamily="34" charset="0"/>
                <a:ea typeface="Verdana" panose="020B0604030504040204" pitchFamily="34" charset="0"/>
              </a:rPr>
              <a:t>conclusion</a:t>
            </a:r>
            <a:r>
              <a:rPr lang="cs-CZ" sz="2000" dirty="0">
                <a:latin typeface="Verdana" panose="020B0604030504040204" pitchFamily="34" charset="0"/>
                <a:ea typeface="Verdana" panose="020B0604030504040204" pitchFamily="34" charset="0"/>
              </a:rPr>
              <a:t>.</a:t>
            </a:r>
            <a:endParaRPr lang="fr-FR" sz="2000" dirty="0">
              <a:latin typeface="Verdana" panose="020B0604030504040204" pitchFamily="34" charset="0"/>
              <a:ea typeface="Verdana" panose="020B0604030504040204" pitchFamily="34" charset="0"/>
            </a:endParaRPr>
          </a:p>
          <a:p>
            <a:pPr>
              <a:lnSpc>
                <a:spcPct val="90000"/>
              </a:lnSpc>
            </a:pPr>
            <a:endParaRPr lang="fr-FR"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5798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1125860" y="1052736"/>
            <a:ext cx="3953711" cy="5632311"/>
          </a:xfrm>
          <a:prstGeom prst="rect">
            <a:avLst/>
          </a:prstGeom>
          <a:noFill/>
        </p:spPr>
        <p:txBody>
          <a:bodyPr wrap="none" rtlCol="0">
            <a:spAutoFit/>
          </a:bodyPr>
          <a:lstStyle/>
          <a:p>
            <a:r>
              <a:rPr lang="cs-CZ" sz="1800" dirty="0">
                <a:hlinkClick r:id="rId2" tooltip="La Fortune des Rougon"/>
              </a:rPr>
              <a:t>La </a:t>
            </a:r>
            <a:r>
              <a:rPr lang="cs-CZ" sz="1800" dirty="0" err="1">
                <a:hlinkClick r:id="rId2" tooltip="La Fortune des Rougon"/>
              </a:rPr>
              <a:t>Fortune</a:t>
            </a:r>
            <a:r>
              <a:rPr lang="cs-CZ" sz="1800" dirty="0">
                <a:hlinkClick r:id="rId2" tooltip="La Fortune des Rougon"/>
              </a:rPr>
              <a:t> des </a:t>
            </a:r>
            <a:r>
              <a:rPr lang="cs-CZ" sz="1800" dirty="0" err="1">
                <a:hlinkClick r:id="rId2" tooltip="La Fortune des Rougon"/>
              </a:rPr>
              <a:t>Rougon</a:t>
            </a:r>
            <a:r>
              <a:rPr lang="cs-CZ" sz="1800" dirty="0"/>
              <a:t> (1871)</a:t>
            </a:r>
            <a:endParaRPr lang="fr-FR" sz="1800" dirty="0"/>
          </a:p>
          <a:p>
            <a:r>
              <a:rPr lang="cs-CZ" sz="1800" dirty="0">
                <a:hlinkClick r:id="rId3" tooltip="La Curée"/>
              </a:rPr>
              <a:t>La </a:t>
            </a:r>
            <a:r>
              <a:rPr lang="cs-CZ" sz="1800" dirty="0" err="1">
                <a:hlinkClick r:id="rId3" tooltip="La Curée"/>
              </a:rPr>
              <a:t>Curée</a:t>
            </a:r>
            <a:r>
              <a:rPr lang="cs-CZ" sz="1800" dirty="0"/>
              <a:t> (1872)</a:t>
            </a:r>
            <a:endParaRPr lang="fr-FR" sz="1800" dirty="0"/>
          </a:p>
          <a:p>
            <a:r>
              <a:rPr lang="cs-CZ" sz="1800" dirty="0">
                <a:hlinkClick r:id="rId4"/>
              </a:rPr>
              <a:t>Le </a:t>
            </a:r>
            <a:r>
              <a:rPr lang="cs-CZ" sz="1800" dirty="0" err="1">
                <a:hlinkClick r:id="rId4"/>
              </a:rPr>
              <a:t>Ventre</a:t>
            </a:r>
            <a:r>
              <a:rPr lang="cs-CZ" sz="1800" dirty="0">
                <a:hlinkClick r:id="rId4"/>
              </a:rPr>
              <a:t> de Paris</a:t>
            </a:r>
            <a:r>
              <a:rPr lang="cs-CZ" sz="1800" dirty="0"/>
              <a:t> (1873)</a:t>
            </a:r>
            <a:endParaRPr lang="fr-FR" sz="1800" dirty="0"/>
          </a:p>
          <a:p>
            <a:r>
              <a:rPr lang="cs-CZ" sz="1800" dirty="0">
                <a:hlinkClick r:id="rId5" tooltip="La Conquête de Plassans"/>
              </a:rPr>
              <a:t>La </a:t>
            </a:r>
            <a:r>
              <a:rPr lang="cs-CZ" sz="1800" dirty="0" err="1">
                <a:hlinkClick r:id="rId5" tooltip="La Conquête de Plassans"/>
              </a:rPr>
              <a:t>Conquête</a:t>
            </a:r>
            <a:r>
              <a:rPr lang="cs-CZ" sz="1800" dirty="0">
                <a:hlinkClick r:id="rId5" tooltip="La Conquête de Plassans"/>
              </a:rPr>
              <a:t> de </a:t>
            </a:r>
            <a:r>
              <a:rPr lang="cs-CZ" sz="1800" dirty="0" err="1">
                <a:hlinkClick r:id="rId5" tooltip="La Conquête de Plassans"/>
              </a:rPr>
              <a:t>Plassans</a:t>
            </a:r>
            <a:r>
              <a:rPr lang="cs-CZ" sz="1800" dirty="0"/>
              <a:t> (1874)</a:t>
            </a:r>
            <a:endParaRPr lang="fr-FR" sz="1800" dirty="0"/>
          </a:p>
          <a:p>
            <a:r>
              <a:rPr lang="cs-CZ" sz="1800" dirty="0">
                <a:hlinkClick r:id="rId6" tooltip="La Faute de l'abbé Mouret"/>
              </a:rPr>
              <a:t>La </a:t>
            </a:r>
            <a:r>
              <a:rPr lang="cs-CZ" sz="1800" dirty="0" err="1">
                <a:hlinkClick r:id="rId6" tooltip="La Faute de l'abbé Mouret"/>
              </a:rPr>
              <a:t>Faute</a:t>
            </a:r>
            <a:r>
              <a:rPr lang="cs-CZ" sz="1800" dirty="0">
                <a:hlinkClick r:id="rId6" tooltip="La Faute de l'abbé Mouret"/>
              </a:rPr>
              <a:t> de </a:t>
            </a:r>
            <a:r>
              <a:rPr lang="cs-CZ" sz="1800" dirty="0" err="1">
                <a:hlinkClick r:id="rId6" tooltip="La Faute de l'abbé Mouret"/>
              </a:rPr>
              <a:t>l'abbé</a:t>
            </a:r>
            <a:r>
              <a:rPr lang="cs-CZ" sz="1800" dirty="0">
                <a:hlinkClick r:id="rId6" tooltip="La Faute de l'abbé Mouret"/>
              </a:rPr>
              <a:t> </a:t>
            </a:r>
            <a:r>
              <a:rPr lang="cs-CZ" sz="1800" dirty="0" err="1">
                <a:hlinkClick r:id="rId6" tooltip="La Faute de l'abbé Mouret"/>
              </a:rPr>
              <a:t>Mouret</a:t>
            </a:r>
            <a:r>
              <a:rPr lang="cs-CZ" sz="1800" dirty="0"/>
              <a:t> (1875)</a:t>
            </a:r>
            <a:endParaRPr lang="fr-FR" sz="1800" dirty="0"/>
          </a:p>
          <a:p>
            <a:r>
              <a:rPr lang="cs-CZ" sz="1800" dirty="0">
                <a:hlinkClick r:id="rId7" tooltip="Son Excellence Eugène Rougon"/>
              </a:rPr>
              <a:t>Son Excellence </a:t>
            </a:r>
            <a:r>
              <a:rPr lang="cs-CZ" sz="1800" dirty="0" err="1">
                <a:hlinkClick r:id="rId7" tooltip="Son Excellence Eugène Rougon"/>
              </a:rPr>
              <a:t>Eugène</a:t>
            </a:r>
            <a:r>
              <a:rPr lang="cs-CZ" sz="1800" dirty="0">
                <a:hlinkClick r:id="rId7" tooltip="Son Excellence Eugène Rougon"/>
              </a:rPr>
              <a:t> </a:t>
            </a:r>
            <a:r>
              <a:rPr lang="cs-CZ" sz="1800" dirty="0" err="1">
                <a:hlinkClick r:id="rId7" tooltip="Son Excellence Eugène Rougon"/>
              </a:rPr>
              <a:t>Rougon</a:t>
            </a:r>
            <a:r>
              <a:rPr lang="cs-CZ" sz="1800" dirty="0"/>
              <a:t> (1876)</a:t>
            </a:r>
            <a:endParaRPr lang="fr-FR" sz="1800" dirty="0"/>
          </a:p>
          <a:p>
            <a:r>
              <a:rPr lang="cs-CZ" sz="1800" dirty="0" err="1">
                <a:hlinkClick r:id="rId8" tooltip="L'Assommoir"/>
              </a:rPr>
              <a:t>L'Assommoir</a:t>
            </a:r>
            <a:r>
              <a:rPr lang="cs-CZ" sz="1800" dirty="0"/>
              <a:t> (1877)</a:t>
            </a:r>
            <a:endParaRPr lang="fr-FR" sz="1800" dirty="0"/>
          </a:p>
          <a:p>
            <a:r>
              <a:rPr lang="cs-CZ" sz="1800" dirty="0" err="1">
                <a:hlinkClick r:id="rId9" tooltip="Une page d'amour"/>
              </a:rPr>
              <a:t>Une</a:t>
            </a:r>
            <a:r>
              <a:rPr lang="cs-CZ" sz="1800" dirty="0">
                <a:hlinkClick r:id="rId9" tooltip="Une page d'amour"/>
              </a:rPr>
              <a:t> </a:t>
            </a:r>
            <a:r>
              <a:rPr lang="cs-CZ" sz="1800" dirty="0" err="1">
                <a:hlinkClick r:id="rId9" tooltip="Une page d'amour"/>
              </a:rPr>
              <a:t>page</a:t>
            </a:r>
            <a:r>
              <a:rPr lang="cs-CZ" sz="1800" dirty="0">
                <a:hlinkClick r:id="rId9" tooltip="Une page d'amour"/>
              </a:rPr>
              <a:t> </a:t>
            </a:r>
            <a:r>
              <a:rPr lang="cs-CZ" sz="1800" dirty="0" err="1">
                <a:hlinkClick r:id="rId9" tooltip="Une page d'amour"/>
              </a:rPr>
              <a:t>d'amour</a:t>
            </a:r>
            <a:r>
              <a:rPr lang="cs-CZ" sz="1800" dirty="0"/>
              <a:t> (1878)</a:t>
            </a:r>
            <a:endParaRPr lang="fr-FR" sz="1800" dirty="0"/>
          </a:p>
          <a:p>
            <a:r>
              <a:rPr lang="cs-CZ" sz="1800" dirty="0" err="1">
                <a:hlinkClick r:id="rId10" tooltip="Nana (roman)"/>
              </a:rPr>
              <a:t>Nana</a:t>
            </a:r>
            <a:r>
              <a:rPr lang="cs-CZ" sz="1800" dirty="0"/>
              <a:t> (1880)</a:t>
            </a:r>
            <a:endParaRPr lang="fr-FR" sz="1800" dirty="0"/>
          </a:p>
          <a:p>
            <a:r>
              <a:rPr lang="cs-CZ" sz="1800" dirty="0">
                <a:hlinkClick r:id="rId11" tooltip="Pot-Bouille"/>
              </a:rPr>
              <a:t>Pot-</a:t>
            </a:r>
            <a:r>
              <a:rPr lang="cs-CZ" sz="1800" dirty="0" err="1">
                <a:hlinkClick r:id="rId11" tooltip="Pot-Bouille"/>
              </a:rPr>
              <a:t>Bouille</a:t>
            </a:r>
            <a:r>
              <a:rPr lang="cs-CZ" sz="1800" dirty="0"/>
              <a:t> (1882)</a:t>
            </a:r>
            <a:endParaRPr lang="fr-FR" sz="1800" dirty="0"/>
          </a:p>
          <a:p>
            <a:r>
              <a:rPr lang="cs-CZ" sz="1800" dirty="0">
                <a:hlinkClick r:id="rId12" tooltip="Au Bonheur des Dames"/>
              </a:rPr>
              <a:t>Au </a:t>
            </a:r>
            <a:r>
              <a:rPr lang="cs-CZ" sz="1800" dirty="0" err="1">
                <a:hlinkClick r:id="rId12" tooltip="Au Bonheur des Dames"/>
              </a:rPr>
              <a:t>Bonheur</a:t>
            </a:r>
            <a:r>
              <a:rPr lang="cs-CZ" sz="1800" dirty="0">
                <a:hlinkClick r:id="rId12" tooltip="Au Bonheur des Dames"/>
              </a:rPr>
              <a:t> des </a:t>
            </a:r>
            <a:r>
              <a:rPr lang="cs-CZ" sz="1800" dirty="0" err="1">
                <a:hlinkClick r:id="rId12" tooltip="Au Bonheur des Dames"/>
              </a:rPr>
              <a:t>Dames</a:t>
            </a:r>
            <a:r>
              <a:rPr lang="cs-CZ" sz="1800" dirty="0"/>
              <a:t> (1883)</a:t>
            </a:r>
            <a:endParaRPr lang="fr-FR" sz="1800" dirty="0"/>
          </a:p>
          <a:p>
            <a:r>
              <a:rPr lang="cs-CZ" sz="1800" dirty="0">
                <a:hlinkClick r:id="rId13" tooltip="La Joie de vivre"/>
              </a:rPr>
              <a:t>La </a:t>
            </a:r>
            <a:r>
              <a:rPr lang="cs-CZ" sz="1800" dirty="0" err="1">
                <a:hlinkClick r:id="rId13" tooltip="La Joie de vivre"/>
              </a:rPr>
              <a:t>Joie</a:t>
            </a:r>
            <a:r>
              <a:rPr lang="cs-CZ" sz="1800" dirty="0">
                <a:hlinkClick r:id="rId13" tooltip="La Joie de vivre"/>
              </a:rPr>
              <a:t> de </a:t>
            </a:r>
            <a:r>
              <a:rPr lang="cs-CZ" sz="1800" dirty="0" err="1">
                <a:hlinkClick r:id="rId13" tooltip="La Joie de vivre"/>
              </a:rPr>
              <a:t>vivre</a:t>
            </a:r>
            <a:r>
              <a:rPr lang="cs-CZ" sz="1800" dirty="0"/>
              <a:t> (1884)</a:t>
            </a:r>
            <a:endParaRPr lang="fr-FR" sz="1800" dirty="0"/>
          </a:p>
          <a:p>
            <a:r>
              <a:rPr lang="cs-CZ" sz="1800" dirty="0" err="1">
                <a:hlinkClick r:id="rId14" tooltip="Germinal (roman)"/>
              </a:rPr>
              <a:t>Germinal</a:t>
            </a:r>
            <a:r>
              <a:rPr lang="cs-CZ" sz="1800" dirty="0"/>
              <a:t> (1885)</a:t>
            </a:r>
            <a:endParaRPr lang="fr-FR" sz="1800" dirty="0"/>
          </a:p>
          <a:p>
            <a:r>
              <a:rPr lang="cs-CZ" sz="1800" dirty="0" err="1">
                <a:hlinkClick r:id="rId15" tooltip="L'Œuvre (Émile Zola)"/>
              </a:rPr>
              <a:t>L'Œuvre</a:t>
            </a:r>
            <a:r>
              <a:rPr lang="cs-CZ" sz="1800" dirty="0"/>
              <a:t> (1886)</a:t>
            </a:r>
            <a:endParaRPr lang="fr-FR" sz="1800" dirty="0"/>
          </a:p>
          <a:p>
            <a:r>
              <a:rPr lang="cs-CZ" sz="1800" dirty="0">
                <a:hlinkClick r:id="rId16" tooltip="La Terre (Zola)"/>
              </a:rPr>
              <a:t>La </a:t>
            </a:r>
            <a:r>
              <a:rPr lang="cs-CZ" sz="1800" dirty="0" err="1">
                <a:hlinkClick r:id="rId16" tooltip="La Terre (Zola)"/>
              </a:rPr>
              <a:t>Terre</a:t>
            </a:r>
            <a:r>
              <a:rPr lang="cs-CZ" sz="1800" dirty="0"/>
              <a:t> (1887)</a:t>
            </a:r>
            <a:endParaRPr lang="fr-FR" sz="1800" dirty="0"/>
          </a:p>
          <a:p>
            <a:r>
              <a:rPr lang="cs-CZ" sz="1800" dirty="0">
                <a:hlinkClick r:id="rId17" tooltip="Le Rêve (roman)"/>
              </a:rPr>
              <a:t>Le </a:t>
            </a:r>
            <a:r>
              <a:rPr lang="cs-CZ" sz="1800" dirty="0" err="1">
                <a:hlinkClick r:id="rId17" tooltip="Le Rêve (roman)"/>
              </a:rPr>
              <a:t>Rêve</a:t>
            </a:r>
            <a:r>
              <a:rPr lang="cs-CZ" sz="1800" dirty="0"/>
              <a:t> (1888)</a:t>
            </a:r>
            <a:endParaRPr lang="fr-FR" sz="1800" dirty="0"/>
          </a:p>
          <a:p>
            <a:r>
              <a:rPr lang="cs-CZ" sz="1800" dirty="0">
                <a:hlinkClick r:id="rId18" tooltip="La Bête humaine"/>
              </a:rPr>
              <a:t>La </a:t>
            </a:r>
            <a:r>
              <a:rPr lang="cs-CZ" sz="1800" dirty="0" err="1">
                <a:hlinkClick r:id="rId18" tooltip="La Bête humaine"/>
              </a:rPr>
              <a:t>Bête</a:t>
            </a:r>
            <a:r>
              <a:rPr lang="cs-CZ" sz="1800" dirty="0">
                <a:hlinkClick r:id="rId18" tooltip="La Bête humaine"/>
              </a:rPr>
              <a:t> </a:t>
            </a:r>
            <a:r>
              <a:rPr lang="cs-CZ" sz="1800" dirty="0" err="1">
                <a:hlinkClick r:id="rId18" tooltip="La Bête humaine"/>
              </a:rPr>
              <a:t>humaine</a:t>
            </a:r>
            <a:r>
              <a:rPr lang="cs-CZ" sz="1800" dirty="0"/>
              <a:t> (1890)</a:t>
            </a:r>
            <a:endParaRPr lang="fr-FR" sz="1800" dirty="0"/>
          </a:p>
          <a:p>
            <a:r>
              <a:rPr lang="cs-CZ" sz="1800" dirty="0" err="1">
                <a:hlinkClick r:id="rId19" tooltip="L'Argent"/>
              </a:rPr>
              <a:t>L'Argent</a:t>
            </a:r>
            <a:r>
              <a:rPr lang="cs-CZ" sz="1800" dirty="0"/>
              <a:t> (1891)</a:t>
            </a:r>
            <a:endParaRPr lang="fr-FR" sz="1800" dirty="0"/>
          </a:p>
          <a:p>
            <a:r>
              <a:rPr lang="cs-CZ" sz="1800" dirty="0">
                <a:hlinkClick r:id="rId20" tooltip="La Débâcle"/>
              </a:rPr>
              <a:t>La </a:t>
            </a:r>
            <a:r>
              <a:rPr lang="cs-CZ" sz="1800" dirty="0" err="1">
                <a:hlinkClick r:id="rId20" tooltip="La Débâcle"/>
              </a:rPr>
              <a:t>Débâcle</a:t>
            </a:r>
            <a:r>
              <a:rPr lang="cs-CZ" sz="1800" dirty="0"/>
              <a:t> (1892)</a:t>
            </a:r>
            <a:endParaRPr lang="fr-FR" sz="1800" dirty="0"/>
          </a:p>
          <a:p>
            <a:r>
              <a:rPr lang="cs-CZ" sz="1800" dirty="0">
                <a:hlinkClick r:id="rId21" tooltip="Le Docteur Pascal"/>
              </a:rPr>
              <a:t>Le </a:t>
            </a:r>
            <a:r>
              <a:rPr lang="cs-CZ" sz="1800" dirty="0" err="1">
                <a:hlinkClick r:id="rId21" tooltip="Le Docteur Pascal"/>
              </a:rPr>
              <a:t>Docteur</a:t>
            </a:r>
            <a:r>
              <a:rPr lang="cs-CZ" sz="1800" dirty="0">
                <a:hlinkClick r:id="rId21" tooltip="Le Docteur Pascal"/>
              </a:rPr>
              <a:t> Pascal</a:t>
            </a:r>
            <a:r>
              <a:rPr lang="cs-CZ" sz="1800" dirty="0"/>
              <a:t> (1893)</a:t>
            </a:r>
            <a:endParaRPr lang="fr-FR" sz="1800" dirty="0"/>
          </a:p>
        </p:txBody>
      </p:sp>
      <p:sp>
        <p:nvSpPr>
          <p:cNvPr id="9" name="TextovéPole 8"/>
          <p:cNvSpPr txBox="1"/>
          <p:nvPr/>
        </p:nvSpPr>
        <p:spPr>
          <a:xfrm>
            <a:off x="261764" y="260648"/>
            <a:ext cx="11417036" cy="400110"/>
          </a:xfrm>
          <a:prstGeom prst="rect">
            <a:avLst/>
          </a:prstGeom>
          <a:noFill/>
        </p:spPr>
        <p:txBody>
          <a:bodyPr wrap="none" rtlCol="0">
            <a:spAutoFit/>
          </a:bodyPr>
          <a:lstStyle/>
          <a:p>
            <a:r>
              <a:rPr lang="fr-FR" sz="2000" i="1" dirty="0">
                <a:latin typeface="Verdana" panose="020B0604030504040204" pitchFamily="34" charset="0"/>
                <a:ea typeface="Verdana" panose="020B0604030504040204" pitchFamily="34" charset="0"/>
              </a:rPr>
              <a:t>Les </a:t>
            </a:r>
            <a:r>
              <a:rPr lang="fr-FR" sz="2000" i="1" dirty="0" err="1">
                <a:latin typeface="Verdana" panose="020B0604030504040204" pitchFamily="34" charset="0"/>
                <a:ea typeface="Verdana" panose="020B0604030504040204" pitchFamily="34" charset="0"/>
              </a:rPr>
              <a:t>Rougon-Macquart</a:t>
            </a:r>
            <a:r>
              <a:rPr lang="fr-FR" sz="2000" i="1" dirty="0">
                <a:latin typeface="Verdana" panose="020B0604030504040204" pitchFamily="34" charset="0"/>
                <a:ea typeface="Verdana" panose="020B0604030504040204" pitchFamily="34" charset="0"/>
              </a:rPr>
              <a:t>. Histoire naturelle et sociale d’une famille sous le Second Empire</a:t>
            </a:r>
          </a:p>
        </p:txBody>
      </p:sp>
      <p:pic>
        <p:nvPicPr>
          <p:cNvPr id="11" name="Obrázek 10"/>
          <p:cNvPicPr>
            <a:picLocks noChangeAspect="1"/>
          </p:cNvPicPr>
          <p:nvPr/>
        </p:nvPicPr>
        <p:blipFill>
          <a:blip r:embed="rId22"/>
          <a:stretch>
            <a:fillRect/>
          </a:stretch>
        </p:blipFill>
        <p:spPr>
          <a:xfrm>
            <a:off x="5518348" y="1700808"/>
            <a:ext cx="6016436" cy="4290170"/>
          </a:xfrm>
          <a:prstGeom prst="rect">
            <a:avLst/>
          </a:prstGeom>
        </p:spPr>
      </p:pic>
    </p:spTree>
    <p:extLst>
      <p:ext uri="{BB962C8B-B14F-4D97-AF65-F5344CB8AC3E}">
        <p14:creationId xmlns:p14="http://schemas.microsoft.com/office/powerpoint/2010/main" val="79884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125860" y="188640"/>
            <a:ext cx="2641597" cy="3240359"/>
          </a:xfrm>
          <a:prstGeom prst="rect">
            <a:avLst/>
          </a:prstGeom>
        </p:spPr>
      </p:pic>
      <p:sp>
        <p:nvSpPr>
          <p:cNvPr id="3" name="TextovéPole 2"/>
          <p:cNvSpPr txBox="1"/>
          <p:nvPr/>
        </p:nvSpPr>
        <p:spPr>
          <a:xfrm>
            <a:off x="549796" y="3573016"/>
            <a:ext cx="3640933" cy="341632"/>
          </a:xfrm>
          <a:prstGeom prst="rect">
            <a:avLst/>
          </a:prstGeom>
          <a:noFill/>
        </p:spPr>
        <p:txBody>
          <a:bodyPr wrap="none" rtlCol="0">
            <a:spAutoFit/>
          </a:bodyPr>
          <a:lstStyle/>
          <a:p>
            <a:pPr>
              <a:lnSpc>
                <a:spcPct val="90000"/>
              </a:lnSpc>
            </a:pPr>
            <a:r>
              <a:rPr lang="fr-FR" sz="1800" dirty="0" smtClean="0"/>
              <a:t>Ferdinand Brunetière (1849-1906)</a:t>
            </a:r>
            <a:endParaRPr lang="fr-FR" sz="1800" dirty="0"/>
          </a:p>
        </p:txBody>
      </p:sp>
      <p:sp>
        <p:nvSpPr>
          <p:cNvPr id="4" name="TextovéPole 3"/>
          <p:cNvSpPr txBox="1"/>
          <p:nvPr/>
        </p:nvSpPr>
        <p:spPr>
          <a:xfrm>
            <a:off x="4971642" y="2132856"/>
            <a:ext cx="6984776" cy="4247317"/>
          </a:xfrm>
          <a:prstGeom prst="rect">
            <a:avLst/>
          </a:prstGeom>
          <a:noFill/>
        </p:spPr>
        <p:txBody>
          <a:bodyPr wrap="square" rtlCol="0">
            <a:spAutoFit/>
          </a:bodyPr>
          <a:lstStyle/>
          <a:p>
            <a:pPr algn="just">
              <a:lnSpc>
                <a:spcPct val="90000"/>
              </a:lnSpc>
            </a:pPr>
            <a:r>
              <a:rPr lang="cs-CZ" sz="2000" i="1" dirty="0" err="1">
                <a:latin typeface="Verdana" panose="020B0604030504040204" pitchFamily="34" charset="0"/>
                <a:ea typeface="Verdana" panose="020B0604030504040204" pitchFamily="34" charset="0"/>
              </a:rPr>
              <a:t>Il</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est</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évident</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que</a:t>
            </a:r>
            <a:r>
              <a:rPr lang="cs-CZ" sz="2000" i="1" dirty="0">
                <a:latin typeface="Verdana" panose="020B0604030504040204" pitchFamily="34" charset="0"/>
                <a:ea typeface="Verdana" panose="020B0604030504040204" pitchFamily="34" charset="0"/>
              </a:rPr>
              <a:t> M. </a:t>
            </a:r>
            <a:r>
              <a:rPr lang="cs-CZ" sz="2000" i="1" dirty="0" err="1">
                <a:latin typeface="Verdana" panose="020B0604030504040204" pitchFamily="34" charset="0"/>
                <a:ea typeface="Verdana" panose="020B0604030504040204" pitchFamily="34" charset="0"/>
              </a:rPr>
              <a:t>Zola</a:t>
            </a:r>
            <a:r>
              <a:rPr lang="cs-CZ" sz="2000" i="1" dirty="0">
                <a:latin typeface="Verdana" panose="020B0604030504040204" pitchFamily="34" charset="0"/>
                <a:ea typeface="Verdana" panose="020B0604030504040204" pitchFamily="34" charset="0"/>
              </a:rPr>
              <a:t> ne </a:t>
            </a:r>
            <a:r>
              <a:rPr lang="cs-CZ" sz="2000" i="1" dirty="0" err="1">
                <a:latin typeface="Verdana" panose="020B0604030504040204" pitchFamily="34" charset="0"/>
                <a:ea typeface="Verdana" panose="020B0604030504040204" pitchFamily="34" charset="0"/>
              </a:rPr>
              <a:t>sait</a:t>
            </a:r>
            <a:r>
              <a:rPr lang="cs-CZ" sz="2000" i="1" dirty="0">
                <a:latin typeface="Verdana" panose="020B0604030504040204" pitchFamily="34" charset="0"/>
                <a:ea typeface="Verdana" panose="020B0604030504040204" pitchFamily="34" charset="0"/>
              </a:rPr>
              <a:t> pas </a:t>
            </a:r>
            <a:r>
              <a:rPr lang="cs-CZ" sz="2000" i="1" dirty="0" err="1">
                <a:latin typeface="Verdana" panose="020B0604030504040204" pitchFamily="34" charset="0"/>
                <a:ea typeface="Verdana" panose="020B0604030504040204" pitchFamily="34" charset="0"/>
              </a:rPr>
              <a:t>ce</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que</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c’est</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qu’expérimenter</a:t>
            </a:r>
            <a:r>
              <a:rPr lang="cs-CZ" sz="2000" i="1" dirty="0">
                <a:latin typeface="Verdana" panose="020B0604030504040204" pitchFamily="34" charset="0"/>
                <a:ea typeface="Verdana" panose="020B0604030504040204" pitchFamily="34" charset="0"/>
              </a:rPr>
              <a:t>, car </a:t>
            </a:r>
            <a:r>
              <a:rPr lang="cs-CZ" sz="2000" i="1" dirty="0" err="1">
                <a:latin typeface="Verdana" panose="020B0604030504040204" pitchFamily="34" charset="0"/>
                <a:ea typeface="Verdana" panose="020B0604030504040204" pitchFamily="34" charset="0"/>
              </a:rPr>
              <a:t>le</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romancier</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comme</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le</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poète</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s’il</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expérimente</a:t>
            </a:r>
            <a:r>
              <a:rPr lang="cs-CZ" sz="2000" i="1" dirty="0">
                <a:latin typeface="Verdana" panose="020B0604030504040204" pitchFamily="34" charset="0"/>
                <a:ea typeface="Verdana" panose="020B0604030504040204" pitchFamily="34" charset="0"/>
              </a:rPr>
              <a:t>, ne </a:t>
            </a:r>
            <a:r>
              <a:rPr lang="cs-CZ" sz="2000" i="1" dirty="0" err="1">
                <a:latin typeface="Verdana" panose="020B0604030504040204" pitchFamily="34" charset="0"/>
                <a:ea typeface="Verdana" panose="020B0604030504040204" pitchFamily="34" charset="0"/>
              </a:rPr>
              <a:t>peut</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expérimenter</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que</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sur</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soi</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nullement</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sur</a:t>
            </a:r>
            <a:r>
              <a:rPr lang="cs-CZ" sz="2000" i="1" dirty="0">
                <a:latin typeface="Verdana" panose="020B0604030504040204" pitchFamily="34" charset="0"/>
                <a:ea typeface="Verdana" panose="020B0604030504040204" pitchFamily="34" charset="0"/>
              </a:rPr>
              <a:t> les </a:t>
            </a:r>
            <a:r>
              <a:rPr lang="cs-CZ" sz="2000" i="1" dirty="0" err="1">
                <a:latin typeface="Verdana" panose="020B0604030504040204" pitchFamily="34" charset="0"/>
                <a:ea typeface="Verdana" panose="020B0604030504040204" pitchFamily="34" charset="0"/>
              </a:rPr>
              <a:t>autres</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Expérimenter</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sur</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Coupeau</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ce</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serait</a:t>
            </a:r>
            <a:r>
              <a:rPr lang="cs-CZ" sz="2000" i="1" dirty="0">
                <a:latin typeface="Verdana" panose="020B0604030504040204" pitchFamily="34" charset="0"/>
                <a:ea typeface="Verdana" panose="020B0604030504040204" pitchFamily="34" charset="0"/>
              </a:rPr>
              <a:t> se </a:t>
            </a:r>
            <a:r>
              <a:rPr lang="cs-CZ" sz="2000" i="1" dirty="0" err="1">
                <a:latin typeface="Verdana" panose="020B0604030504040204" pitchFamily="34" charset="0"/>
                <a:ea typeface="Verdana" panose="020B0604030504040204" pitchFamily="34" charset="0"/>
              </a:rPr>
              <a:t>procurer</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un</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Coupeau</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qu’on</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tiendrait</a:t>
            </a:r>
            <a:r>
              <a:rPr lang="cs-CZ" sz="2000" i="1" dirty="0">
                <a:latin typeface="Verdana" panose="020B0604030504040204" pitchFamily="34" charset="0"/>
                <a:ea typeface="Verdana" panose="020B0604030504040204" pitchFamily="34" charset="0"/>
              </a:rPr>
              <a:t> en </a:t>
            </a:r>
            <a:r>
              <a:rPr lang="cs-CZ" sz="2000" i="1" dirty="0" err="1">
                <a:latin typeface="Verdana" panose="020B0604030504040204" pitchFamily="34" charset="0"/>
                <a:ea typeface="Verdana" panose="020B0604030504040204" pitchFamily="34" charset="0"/>
              </a:rPr>
              <a:t>chartre</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privée</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qu’on</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enivrerait</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quotidiennement</a:t>
            </a:r>
            <a:r>
              <a:rPr lang="cs-CZ" sz="2000" i="1" dirty="0">
                <a:latin typeface="Verdana" panose="020B0604030504040204" pitchFamily="34" charset="0"/>
                <a:ea typeface="Verdana" panose="020B0604030504040204" pitchFamily="34" charset="0"/>
              </a:rPr>
              <a:t>, à </a:t>
            </a:r>
            <a:r>
              <a:rPr lang="cs-CZ" sz="2000" i="1" dirty="0" err="1">
                <a:latin typeface="Verdana" panose="020B0604030504040204" pitchFamily="34" charset="0"/>
                <a:ea typeface="Verdana" panose="020B0604030504040204" pitchFamily="34" charset="0"/>
              </a:rPr>
              <a:t>dosage</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déterminé</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que</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d’ailleurs</a:t>
            </a:r>
            <a:r>
              <a:rPr lang="cs-CZ" sz="2000" i="1" dirty="0">
                <a:latin typeface="Verdana" panose="020B0604030504040204" pitchFamily="34" charset="0"/>
                <a:ea typeface="Verdana" panose="020B0604030504040204" pitchFamily="34" charset="0"/>
              </a:rPr>
              <a:t> on </a:t>
            </a:r>
            <a:r>
              <a:rPr lang="cs-CZ" sz="2000" i="1" dirty="0" err="1">
                <a:latin typeface="Verdana" panose="020B0604030504040204" pitchFamily="34" charset="0"/>
                <a:ea typeface="Verdana" panose="020B0604030504040204" pitchFamily="34" charset="0"/>
              </a:rPr>
              <a:t>empêcherait</a:t>
            </a:r>
            <a:r>
              <a:rPr lang="cs-CZ" sz="2000" i="1" dirty="0">
                <a:latin typeface="Verdana" panose="020B0604030504040204" pitchFamily="34" charset="0"/>
                <a:ea typeface="Verdana" panose="020B0604030504040204" pitchFamily="34" charset="0"/>
              </a:rPr>
              <a:t> de </a:t>
            </a:r>
            <a:r>
              <a:rPr lang="cs-CZ" sz="2000" i="1" dirty="0" err="1">
                <a:latin typeface="Verdana" panose="020B0604030504040204" pitchFamily="34" charset="0"/>
                <a:ea typeface="Verdana" panose="020B0604030504040204" pitchFamily="34" charset="0"/>
              </a:rPr>
              <a:t>rien</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faire</a:t>
            </a:r>
            <a:r>
              <a:rPr lang="cs-CZ" sz="2000" i="1" dirty="0">
                <a:latin typeface="Verdana" panose="020B0604030504040204" pitchFamily="34" charset="0"/>
                <a:ea typeface="Verdana" panose="020B0604030504040204" pitchFamily="34" charset="0"/>
              </a:rPr>
              <a:t> qui </a:t>
            </a:r>
            <a:r>
              <a:rPr lang="cs-CZ" sz="2000" i="1" dirty="0" err="1">
                <a:latin typeface="Verdana" panose="020B0604030504040204" pitchFamily="34" charset="0"/>
                <a:ea typeface="Verdana" panose="020B0604030504040204" pitchFamily="34" charset="0"/>
              </a:rPr>
              <a:t>risquât</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d’interrompre</a:t>
            </a:r>
            <a:r>
              <a:rPr lang="cs-CZ" sz="2000" i="1" dirty="0">
                <a:latin typeface="Verdana" panose="020B0604030504040204" pitchFamily="34" charset="0"/>
                <a:ea typeface="Verdana" panose="020B0604030504040204" pitchFamily="34" charset="0"/>
              </a:rPr>
              <a:t> ou de </a:t>
            </a:r>
            <a:r>
              <a:rPr lang="cs-CZ" sz="2000" i="1" dirty="0" err="1">
                <a:latin typeface="Verdana" panose="020B0604030504040204" pitchFamily="34" charset="0"/>
                <a:ea typeface="Verdana" panose="020B0604030504040204" pitchFamily="34" charset="0"/>
              </a:rPr>
              <a:t>détourner</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le</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cours</a:t>
            </a:r>
            <a:r>
              <a:rPr lang="cs-CZ" sz="2000" i="1" dirty="0">
                <a:latin typeface="Verdana" panose="020B0604030504040204" pitchFamily="34" charset="0"/>
                <a:ea typeface="Verdana" panose="020B0604030504040204" pitchFamily="34" charset="0"/>
              </a:rPr>
              <a:t> de </a:t>
            </a:r>
            <a:r>
              <a:rPr lang="cs-CZ" sz="2000" i="1" dirty="0" err="1">
                <a:latin typeface="Verdana" panose="020B0604030504040204" pitchFamily="34" charset="0"/>
                <a:ea typeface="Verdana" panose="020B0604030504040204" pitchFamily="34" charset="0"/>
              </a:rPr>
              <a:t>l’expérience</a:t>
            </a:r>
            <a:r>
              <a:rPr lang="cs-CZ" sz="2000" i="1" dirty="0">
                <a:latin typeface="Verdana" panose="020B0604030504040204" pitchFamily="34" charset="0"/>
                <a:ea typeface="Verdana" panose="020B0604030504040204" pitchFamily="34" charset="0"/>
              </a:rPr>
              <a:t>, et </a:t>
            </a:r>
            <a:r>
              <a:rPr lang="cs-CZ" sz="2000" i="1" dirty="0" err="1">
                <a:latin typeface="Verdana" panose="020B0604030504040204" pitchFamily="34" charset="0"/>
                <a:ea typeface="Verdana" panose="020B0604030504040204" pitchFamily="34" charset="0"/>
              </a:rPr>
              <a:t>qu’on</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ouvrirait</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sur</a:t>
            </a:r>
            <a:r>
              <a:rPr lang="cs-CZ" sz="2000" i="1" dirty="0">
                <a:latin typeface="Verdana" panose="020B0604030504040204" pitchFamily="34" charset="0"/>
                <a:ea typeface="Verdana" panose="020B0604030504040204" pitchFamily="34" charset="0"/>
              </a:rPr>
              <a:t> la table de </a:t>
            </a:r>
            <a:r>
              <a:rPr lang="cs-CZ" sz="2000" i="1" dirty="0" err="1">
                <a:latin typeface="Verdana" panose="020B0604030504040204" pitchFamily="34" charset="0"/>
                <a:ea typeface="Verdana" panose="020B0604030504040204" pitchFamily="34" charset="0"/>
              </a:rPr>
              <a:t>dissection</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aussitôt</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qu’il</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présenterait</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un</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cas</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d’alcoolisme</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nettement</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caractérisé</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Il</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n’y</a:t>
            </a:r>
            <a:r>
              <a:rPr lang="cs-CZ" sz="2000" i="1" dirty="0">
                <a:latin typeface="Verdana" panose="020B0604030504040204" pitchFamily="34" charset="0"/>
                <a:ea typeface="Verdana" panose="020B0604030504040204" pitchFamily="34" charset="0"/>
              </a:rPr>
              <a:t> a pas </a:t>
            </a:r>
            <a:r>
              <a:rPr lang="cs-CZ" sz="2000" i="1" dirty="0" err="1">
                <a:latin typeface="Verdana" panose="020B0604030504040204" pitchFamily="34" charset="0"/>
                <a:ea typeface="Verdana" panose="020B0604030504040204" pitchFamily="34" charset="0"/>
              </a:rPr>
              <a:t>autrement</a:t>
            </a:r>
            <a:r>
              <a:rPr lang="cs-CZ" sz="2000" i="1" dirty="0">
                <a:latin typeface="Verdana" panose="020B0604030504040204" pitchFamily="34" charset="0"/>
                <a:ea typeface="Verdana" panose="020B0604030504040204" pitchFamily="34" charset="0"/>
              </a:rPr>
              <a:t> ni ne </a:t>
            </a:r>
            <a:r>
              <a:rPr lang="cs-CZ" sz="2000" i="1" dirty="0" err="1">
                <a:latin typeface="Verdana" panose="020B0604030504040204" pitchFamily="34" charset="0"/>
                <a:ea typeface="Verdana" panose="020B0604030504040204" pitchFamily="34" charset="0"/>
              </a:rPr>
              <a:t>peut</a:t>
            </a:r>
            <a:r>
              <a:rPr lang="cs-CZ" sz="2000" i="1" dirty="0">
                <a:latin typeface="Verdana" panose="020B0604030504040204" pitchFamily="34" charset="0"/>
                <a:ea typeface="Verdana" panose="020B0604030504040204" pitchFamily="34" charset="0"/>
              </a:rPr>
              <a:t> y </a:t>
            </a:r>
            <a:r>
              <a:rPr lang="cs-CZ" sz="2000" i="1" dirty="0" err="1">
                <a:latin typeface="Verdana" panose="020B0604030504040204" pitchFamily="34" charset="0"/>
                <a:ea typeface="Verdana" panose="020B0604030504040204" pitchFamily="34" charset="0"/>
              </a:rPr>
              <a:t>avoir</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d’expérimentation</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il</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n’y</a:t>
            </a:r>
            <a:r>
              <a:rPr lang="cs-CZ" sz="2000" i="1" dirty="0">
                <a:latin typeface="Verdana" panose="020B0604030504040204" pitchFamily="34" charset="0"/>
                <a:ea typeface="Verdana" panose="020B0604030504040204" pitchFamily="34" charset="0"/>
              </a:rPr>
              <a:t> a </a:t>
            </a:r>
            <a:r>
              <a:rPr lang="cs-CZ" sz="2000" i="1" dirty="0" err="1">
                <a:latin typeface="Verdana" panose="020B0604030504040204" pitchFamily="34" charset="0"/>
                <a:ea typeface="Verdana" panose="020B0604030504040204" pitchFamily="34" charset="0"/>
              </a:rPr>
              <a:t>qu’observation</a:t>
            </a:r>
            <a:r>
              <a:rPr lang="cs-CZ" sz="2000" i="1" dirty="0">
                <a:latin typeface="Verdana" panose="020B0604030504040204" pitchFamily="34" charset="0"/>
                <a:ea typeface="Verdana" panose="020B0604030504040204" pitchFamily="34" charset="0"/>
              </a:rPr>
              <a:t>, et </a:t>
            </a:r>
            <a:r>
              <a:rPr lang="cs-CZ" sz="2000" i="1" dirty="0" err="1">
                <a:latin typeface="Verdana" panose="020B0604030504040204" pitchFamily="34" charset="0"/>
                <a:ea typeface="Verdana" panose="020B0604030504040204" pitchFamily="34" charset="0"/>
              </a:rPr>
              <a:t>dès</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là</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c’est</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assez</a:t>
            </a:r>
            <a:r>
              <a:rPr lang="cs-CZ" sz="2000" i="1" dirty="0">
                <a:latin typeface="Verdana" panose="020B0604030504040204" pitchFamily="34" charset="0"/>
                <a:ea typeface="Verdana" panose="020B0604030504040204" pitchFamily="34" charset="0"/>
              </a:rPr>
              <a:t> pour </a:t>
            </a:r>
            <a:r>
              <a:rPr lang="cs-CZ" sz="2000" i="1" dirty="0" err="1">
                <a:latin typeface="Verdana" panose="020B0604030504040204" pitchFamily="34" charset="0"/>
                <a:ea typeface="Verdana" panose="020B0604030504040204" pitchFamily="34" charset="0"/>
              </a:rPr>
              <a:t>que</a:t>
            </a:r>
            <a:r>
              <a:rPr lang="cs-CZ" sz="2000" i="1" dirty="0">
                <a:latin typeface="Verdana" panose="020B0604030504040204" pitchFamily="34" charset="0"/>
                <a:ea typeface="Verdana" panose="020B0604030504040204" pitchFamily="34" charset="0"/>
              </a:rPr>
              <a:t> la </a:t>
            </a:r>
            <a:r>
              <a:rPr lang="cs-CZ" sz="2000" i="1" dirty="0" err="1">
                <a:latin typeface="Verdana" panose="020B0604030504040204" pitchFamily="34" charset="0"/>
                <a:ea typeface="Verdana" panose="020B0604030504040204" pitchFamily="34" charset="0"/>
              </a:rPr>
              <a:t>théorie</a:t>
            </a:r>
            <a:r>
              <a:rPr lang="cs-CZ" sz="2000" i="1" dirty="0">
                <a:latin typeface="Verdana" panose="020B0604030504040204" pitchFamily="34" charset="0"/>
                <a:ea typeface="Verdana" panose="020B0604030504040204" pitchFamily="34" charset="0"/>
              </a:rPr>
              <a:t> de M. </a:t>
            </a:r>
            <a:r>
              <a:rPr lang="cs-CZ" sz="2000" i="1" dirty="0" err="1">
                <a:latin typeface="Verdana" panose="020B0604030504040204" pitchFamily="34" charset="0"/>
                <a:ea typeface="Verdana" panose="020B0604030504040204" pitchFamily="34" charset="0"/>
              </a:rPr>
              <a:t>Zola</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sur</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le</a:t>
            </a:r>
            <a:r>
              <a:rPr lang="cs-CZ" sz="2000" i="1" dirty="0">
                <a:latin typeface="Verdana" panose="020B0604030504040204" pitchFamily="34" charset="0"/>
                <a:ea typeface="Verdana" panose="020B0604030504040204" pitchFamily="34" charset="0"/>
              </a:rPr>
              <a:t> Roman </a:t>
            </a:r>
            <a:r>
              <a:rPr lang="cs-CZ" sz="2000" i="1" dirty="0" err="1">
                <a:latin typeface="Verdana" panose="020B0604030504040204" pitchFamily="34" charset="0"/>
                <a:ea typeface="Verdana" panose="020B0604030504040204" pitchFamily="34" charset="0"/>
              </a:rPr>
              <a:t>expérimental</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manque</a:t>
            </a:r>
            <a:r>
              <a:rPr lang="cs-CZ" sz="2000" i="1" dirty="0">
                <a:latin typeface="Verdana" panose="020B0604030504040204" pitchFamily="34" charset="0"/>
                <a:ea typeface="Verdana" panose="020B0604030504040204" pitchFamily="34" charset="0"/>
              </a:rPr>
              <a:t>, et </a:t>
            </a:r>
            <a:r>
              <a:rPr lang="cs-CZ" sz="2000" i="1" dirty="0" err="1">
                <a:latin typeface="Verdana" panose="020B0604030504040204" pitchFamily="34" charset="0"/>
                <a:ea typeface="Verdana" panose="020B0604030504040204" pitchFamily="34" charset="0"/>
              </a:rPr>
              <a:t>croule</a:t>
            </a:r>
            <a:r>
              <a:rPr lang="cs-CZ" sz="2000" i="1" dirty="0">
                <a:latin typeface="Verdana" panose="020B0604030504040204" pitchFamily="34" charset="0"/>
                <a:ea typeface="Verdana" panose="020B0604030504040204" pitchFamily="34" charset="0"/>
              </a:rPr>
              <a:t> </a:t>
            </a:r>
            <a:r>
              <a:rPr lang="cs-CZ" sz="2000" i="1" dirty="0" err="1">
                <a:latin typeface="Verdana" panose="020B0604030504040204" pitchFamily="34" charset="0"/>
                <a:ea typeface="Verdana" panose="020B0604030504040204" pitchFamily="34" charset="0"/>
              </a:rPr>
              <a:t>aussitôt</a:t>
            </a:r>
            <a:r>
              <a:rPr lang="cs-CZ" sz="2000" i="1" dirty="0">
                <a:latin typeface="Verdana" panose="020B0604030504040204" pitchFamily="34" charset="0"/>
                <a:ea typeface="Verdana" panose="020B0604030504040204" pitchFamily="34" charset="0"/>
              </a:rPr>
              <a:t> par la </a:t>
            </a:r>
            <a:r>
              <a:rPr lang="cs-CZ" sz="2000" i="1" dirty="0" smtClean="0">
                <a:latin typeface="Verdana" panose="020B0604030504040204" pitchFamily="34" charset="0"/>
                <a:ea typeface="Verdana" panose="020B0604030504040204" pitchFamily="34" charset="0"/>
              </a:rPr>
              <a:t>base</a:t>
            </a:r>
            <a:r>
              <a:rPr lang="fr-FR" sz="2000" i="1" dirty="0" smtClean="0">
                <a:latin typeface="Verdana" panose="020B0604030504040204" pitchFamily="34" charset="0"/>
                <a:ea typeface="Verdana" panose="020B0604030504040204" pitchFamily="34" charset="0"/>
              </a:rPr>
              <a:t>.</a:t>
            </a:r>
            <a:endParaRPr lang="fr-FR"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5939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Červené paprsky (16: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9532475_TF02804895_TF02804895.potx" id="{FF463FB9-4CA9-494A-A44F-E5B51FD5BADB}" vid="{C4A59A2E-F9BB-4F8A-A20A-AAAC8FBD92F4}"/>
    </a:ext>
  </a:extLst>
</a:theme>
</file>

<file path=ppt/theme/theme2.xml><?xml version="1.0" encoding="utf-8"?>
<a:theme xmlns:a="http://schemas.openxmlformats.org/drawingml/2006/main" name="Motiv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Motiv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2.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076977-ECB7-44C2-A70D-853BB6B41242}">
  <ds:schemaRefs>
    <ds:schemaRef ds:uri="http://purl.org/dc/terms/"/>
    <ds:schemaRef ds:uri="http://schemas.microsoft.com/office/2006/documentManagement/types"/>
    <ds:schemaRef ds:uri="http://schemas.microsoft.com/office/2006/metadata/properties"/>
    <ds:schemaRef ds:uri="http://purl.org/dc/elements/1.1/"/>
    <ds:schemaRef ds:uri="4873beb7-5857-4685-be1f-d57550cc96cc"/>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Červená prezentace s paprsky (širokoúhlý formát)</Template>
  <TotalTime>402</TotalTime>
  <Words>666</Words>
  <Application>Microsoft Office PowerPoint</Application>
  <PresentationFormat>Vlastní</PresentationFormat>
  <Paragraphs>132</Paragraphs>
  <Slides>13</Slides>
  <Notes>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13</vt:i4>
      </vt:variant>
    </vt:vector>
  </HeadingPairs>
  <TitlesOfParts>
    <vt:vector size="19" baseType="lpstr">
      <vt:lpstr>Algerian</vt:lpstr>
      <vt:lpstr>Arial</vt:lpstr>
      <vt:lpstr>Cambria</vt:lpstr>
      <vt:lpstr>Verdana</vt:lpstr>
      <vt:lpstr>Wingdings</vt:lpstr>
      <vt:lpstr>Červené paprsky (16:9)</vt:lpstr>
      <vt:lpstr>Naturalisme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mystères de la Bête zolienne</dc:title>
  <dc:creator>Beránková, Eva</dc:creator>
  <cp:lastModifiedBy>Eva Voldřichová Beránková</cp:lastModifiedBy>
  <cp:revision>88</cp:revision>
  <dcterms:created xsi:type="dcterms:W3CDTF">2017-05-11T11:48:39Z</dcterms:created>
  <dcterms:modified xsi:type="dcterms:W3CDTF">2020-10-01T11:28:22Z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