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AA1091-7BEF-4240-B8F6-1ABE3E77C18F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5F97C8-A760-4C84-BDA1-3CAFC362A00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LOPPUKAHDENNUS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73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40060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Missä</a:t>
            </a:r>
            <a:r>
              <a:rPr lang="cs-CZ" dirty="0" smtClean="0"/>
              <a:t> </a:t>
            </a:r>
            <a:r>
              <a:rPr lang="cs-CZ" dirty="0" err="1" smtClean="0"/>
              <a:t>seuraavissa</a:t>
            </a:r>
            <a:r>
              <a:rPr lang="cs-CZ" dirty="0" smtClean="0"/>
              <a:t> </a:t>
            </a:r>
            <a:r>
              <a:rPr lang="cs-CZ" dirty="0" err="1" smtClean="0"/>
              <a:t>lauseissa</a:t>
            </a:r>
            <a:r>
              <a:rPr lang="cs-CZ" dirty="0" smtClean="0"/>
              <a:t> </a:t>
            </a:r>
            <a:r>
              <a:rPr lang="cs-CZ" dirty="0" err="1" smtClean="0"/>
              <a:t>tapahtuu</a:t>
            </a:r>
            <a:r>
              <a:rPr lang="cs-CZ" dirty="0" smtClean="0"/>
              <a:t> </a:t>
            </a:r>
            <a:r>
              <a:rPr lang="cs-CZ" dirty="0" err="1" smtClean="0"/>
              <a:t>loppukahdennus</a:t>
            </a:r>
            <a:r>
              <a:rPr lang="cs-CZ" dirty="0" smtClean="0"/>
              <a:t>? </a:t>
            </a:r>
          </a:p>
          <a:p>
            <a:pPr marL="0" indent="0">
              <a:buNone/>
            </a:pPr>
            <a:r>
              <a:rPr lang="cs-CZ" dirty="0" err="1" smtClean="0"/>
              <a:t>Mikä</a:t>
            </a:r>
            <a:r>
              <a:rPr lang="cs-CZ" dirty="0" smtClean="0"/>
              <a:t> </a:t>
            </a:r>
            <a:r>
              <a:rPr lang="cs-CZ" dirty="0" err="1" smtClean="0"/>
              <a:t>äänne</a:t>
            </a:r>
            <a:r>
              <a:rPr lang="cs-CZ" dirty="0" smtClean="0"/>
              <a:t> </a:t>
            </a:r>
            <a:r>
              <a:rPr lang="cs-CZ" dirty="0" err="1" smtClean="0"/>
              <a:t>kahdentuu</a:t>
            </a:r>
            <a:r>
              <a:rPr lang="cs-CZ" dirty="0" smtClean="0"/>
              <a:t>? </a:t>
            </a:r>
          </a:p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muotoryhmää</a:t>
            </a:r>
            <a:r>
              <a:rPr lang="cs-CZ" dirty="0" smtClean="0"/>
              <a:t> </a:t>
            </a:r>
            <a:r>
              <a:rPr lang="cs-CZ" dirty="0" err="1" smtClean="0"/>
              <a:t>sanat</a:t>
            </a:r>
            <a:r>
              <a:rPr lang="cs-CZ" dirty="0" smtClean="0"/>
              <a:t> </a:t>
            </a:r>
            <a:r>
              <a:rPr lang="cs-CZ" dirty="0" err="1" smtClean="0"/>
              <a:t>edustavat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i="1" dirty="0" err="1" smtClean="0"/>
              <a:t>Herra</a:t>
            </a:r>
            <a:r>
              <a:rPr lang="cs-CZ" i="1" dirty="0" smtClean="0"/>
              <a:t> </a:t>
            </a:r>
            <a:r>
              <a:rPr lang="cs-CZ" i="1" dirty="0" err="1" smtClean="0"/>
              <a:t>anna</a:t>
            </a:r>
            <a:r>
              <a:rPr lang="cs-CZ" i="1" dirty="0" smtClean="0"/>
              <a:t> </a:t>
            </a:r>
            <a:r>
              <a:rPr lang="cs-CZ" i="1" dirty="0" err="1" smtClean="0"/>
              <a:t>meille</a:t>
            </a:r>
            <a:r>
              <a:rPr lang="cs-CZ" i="1" dirty="0" smtClean="0"/>
              <a:t> </a:t>
            </a:r>
            <a:r>
              <a:rPr lang="cs-CZ" i="1" dirty="0" err="1" smtClean="0"/>
              <a:t>meidän</a:t>
            </a:r>
            <a:r>
              <a:rPr lang="cs-CZ" i="1" dirty="0" smtClean="0"/>
              <a:t> </a:t>
            </a:r>
            <a:r>
              <a:rPr lang="cs-CZ" i="1" dirty="0" err="1" smtClean="0"/>
              <a:t>jokapäiväinen</a:t>
            </a:r>
            <a:r>
              <a:rPr lang="cs-CZ" i="1" dirty="0" smtClean="0"/>
              <a:t> </a:t>
            </a:r>
            <a:r>
              <a:rPr lang="cs-CZ" i="1" dirty="0" err="1" smtClean="0"/>
              <a:t>leipämme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Vene</a:t>
            </a:r>
            <a:r>
              <a:rPr lang="cs-CZ" i="1" dirty="0" smtClean="0"/>
              <a:t> </a:t>
            </a:r>
            <a:r>
              <a:rPr lang="cs-CZ" i="1" dirty="0" err="1" smtClean="0"/>
              <a:t>pääsi</a:t>
            </a:r>
            <a:r>
              <a:rPr lang="cs-CZ" i="1" dirty="0" smtClean="0"/>
              <a:t> </a:t>
            </a:r>
            <a:r>
              <a:rPr lang="cs-CZ" i="1" dirty="0" err="1" smtClean="0"/>
              <a:t>purjehtimaan</a:t>
            </a:r>
            <a:r>
              <a:rPr lang="cs-CZ" i="1" dirty="0" smtClean="0"/>
              <a:t> </a:t>
            </a:r>
            <a:r>
              <a:rPr lang="cs-CZ" i="1" dirty="0" err="1" smtClean="0"/>
              <a:t>selville</a:t>
            </a:r>
            <a:r>
              <a:rPr lang="cs-CZ" i="1" dirty="0" smtClean="0"/>
              <a:t> </a:t>
            </a:r>
            <a:r>
              <a:rPr lang="cs-CZ" i="1" dirty="0" err="1" smtClean="0"/>
              <a:t>vesille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Kirje</a:t>
            </a:r>
            <a:r>
              <a:rPr lang="cs-CZ" i="1" dirty="0" smtClean="0"/>
              <a:t> </a:t>
            </a:r>
            <a:r>
              <a:rPr lang="cs-CZ" i="1" dirty="0" err="1" smtClean="0"/>
              <a:t>kulkee</a:t>
            </a:r>
            <a:r>
              <a:rPr lang="cs-CZ" i="1" dirty="0" smtClean="0"/>
              <a:t> </a:t>
            </a:r>
            <a:r>
              <a:rPr lang="cs-CZ" i="1" dirty="0" err="1" smtClean="0"/>
              <a:t>Eurooppaan</a:t>
            </a:r>
            <a:r>
              <a:rPr lang="cs-CZ" i="1" dirty="0" smtClean="0"/>
              <a:t> </a:t>
            </a:r>
            <a:r>
              <a:rPr lang="cs-CZ" i="1" dirty="0" err="1" smtClean="0"/>
              <a:t>lentoteitsekin</a:t>
            </a:r>
            <a:r>
              <a:rPr lang="cs-CZ" i="1" dirty="0" smtClean="0"/>
              <a:t> </a:t>
            </a:r>
            <a:r>
              <a:rPr lang="cs-CZ" i="1" dirty="0" err="1" smtClean="0"/>
              <a:t>viikon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Tuuli</a:t>
            </a:r>
            <a:r>
              <a:rPr lang="cs-CZ" i="1" dirty="0" smtClean="0"/>
              <a:t> </a:t>
            </a:r>
            <a:r>
              <a:rPr lang="cs-CZ" i="1" dirty="0" err="1" smtClean="0"/>
              <a:t>puhalsi</a:t>
            </a:r>
            <a:r>
              <a:rPr lang="cs-CZ" i="1" dirty="0" smtClean="0"/>
              <a:t> </a:t>
            </a:r>
            <a:r>
              <a:rPr lang="cs-CZ" i="1" dirty="0" err="1" smtClean="0"/>
              <a:t>kylmästi</a:t>
            </a:r>
            <a:r>
              <a:rPr lang="cs-CZ" i="1" dirty="0" smtClean="0"/>
              <a:t> </a:t>
            </a:r>
            <a:r>
              <a:rPr lang="cs-CZ" i="1" dirty="0" err="1" smtClean="0"/>
              <a:t>suoraan</a:t>
            </a:r>
            <a:r>
              <a:rPr lang="cs-CZ" i="1" dirty="0" smtClean="0"/>
              <a:t> </a:t>
            </a:r>
            <a:r>
              <a:rPr lang="cs-CZ" i="1" dirty="0" err="1" smtClean="0"/>
              <a:t>mereltä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Älä</a:t>
            </a:r>
            <a:r>
              <a:rPr lang="cs-CZ" i="1" dirty="0" smtClean="0"/>
              <a:t> </a:t>
            </a:r>
            <a:r>
              <a:rPr lang="cs-CZ" i="1" dirty="0" err="1" smtClean="0"/>
              <a:t>levitä</a:t>
            </a:r>
            <a:r>
              <a:rPr lang="cs-CZ" i="1" dirty="0" smtClean="0"/>
              <a:t> </a:t>
            </a:r>
            <a:r>
              <a:rPr lang="cs-CZ" i="1" dirty="0" err="1" smtClean="0"/>
              <a:t>niin</a:t>
            </a:r>
            <a:r>
              <a:rPr lang="cs-CZ" i="1" dirty="0" smtClean="0"/>
              <a:t> </a:t>
            </a:r>
            <a:r>
              <a:rPr lang="cs-CZ" i="1" dirty="0" err="1" smtClean="0"/>
              <a:t>paksulti</a:t>
            </a:r>
            <a:r>
              <a:rPr lang="cs-CZ" i="1" dirty="0" smtClean="0"/>
              <a:t> </a:t>
            </a:r>
            <a:r>
              <a:rPr lang="cs-CZ" i="1" dirty="0" err="1" smtClean="0"/>
              <a:t>voita</a:t>
            </a:r>
            <a:r>
              <a:rPr lang="cs-CZ" i="1" dirty="0" smtClean="0"/>
              <a:t> </a:t>
            </a:r>
            <a:r>
              <a:rPr lang="cs-CZ" i="1" dirty="0" err="1" smtClean="0"/>
              <a:t>leivälle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4263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933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[</a:t>
            </a:r>
            <a:r>
              <a:rPr lang="cs-CZ" dirty="0" err="1" smtClean="0"/>
              <a:t>Herra</a:t>
            </a:r>
            <a:r>
              <a:rPr lang="cs-CZ" dirty="0" smtClean="0"/>
              <a:t> </a:t>
            </a:r>
            <a:r>
              <a:rPr lang="cs-CZ" dirty="0" err="1" smtClean="0"/>
              <a:t>anna</a:t>
            </a:r>
            <a:r>
              <a:rPr lang="cs-CZ" dirty="0" err="1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 </a:t>
            </a:r>
            <a:r>
              <a:rPr lang="cs-CZ" dirty="0" err="1" smtClean="0"/>
              <a:t>meille</a:t>
            </a:r>
            <a:r>
              <a:rPr lang="cs-CZ" dirty="0" err="1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 </a:t>
            </a:r>
            <a:r>
              <a:rPr lang="cs-CZ" dirty="0" err="1"/>
              <a:t>meidän</a:t>
            </a:r>
            <a:r>
              <a:rPr lang="cs-CZ" dirty="0"/>
              <a:t> </a:t>
            </a:r>
            <a:r>
              <a:rPr lang="cs-CZ" dirty="0" err="1"/>
              <a:t>jokapäiväinen</a:t>
            </a:r>
            <a:r>
              <a:rPr lang="cs-CZ" dirty="0"/>
              <a:t> </a:t>
            </a:r>
            <a:r>
              <a:rPr lang="cs-CZ" dirty="0" err="1"/>
              <a:t>leipämme</a:t>
            </a:r>
            <a:r>
              <a:rPr lang="cs-CZ" dirty="0" smtClean="0"/>
              <a:t>.</a:t>
            </a:r>
            <a:r>
              <a:rPr lang="en-GB" dirty="0" smtClean="0"/>
              <a:t>]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fi-FI" dirty="0"/>
              <a:t>Imperatiivin yksikön 2. </a:t>
            </a:r>
            <a:r>
              <a:rPr lang="fi-FI" dirty="0" smtClean="0"/>
              <a:t>persoona</a:t>
            </a:r>
            <a:r>
              <a:rPr lang="cs-CZ" dirty="0" smtClean="0"/>
              <a:t> + </a:t>
            </a:r>
            <a:r>
              <a:rPr lang="cs-CZ" dirty="0" err="1" smtClean="0"/>
              <a:t>allatiivi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en-GB" dirty="0" smtClean="0"/>
              <a:t>[</a:t>
            </a:r>
            <a:r>
              <a:rPr lang="cs-CZ" dirty="0" err="1" smtClean="0"/>
              <a:t>Vene</a:t>
            </a:r>
            <a:r>
              <a:rPr lang="cs-CZ" dirty="0" err="1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 </a:t>
            </a:r>
            <a:r>
              <a:rPr lang="cs-CZ" dirty="0" err="1"/>
              <a:t>pääsi</a:t>
            </a:r>
            <a:r>
              <a:rPr lang="cs-CZ" dirty="0"/>
              <a:t> </a:t>
            </a:r>
            <a:r>
              <a:rPr lang="cs-CZ" dirty="0" err="1"/>
              <a:t>purjehtimaan</a:t>
            </a:r>
            <a:r>
              <a:rPr lang="cs-CZ" dirty="0"/>
              <a:t> </a:t>
            </a:r>
            <a:r>
              <a:rPr lang="cs-CZ" dirty="0" err="1" smtClean="0"/>
              <a:t>selville</a:t>
            </a:r>
            <a:r>
              <a:rPr lang="cs-CZ" dirty="0" err="1" smtClean="0">
                <a:solidFill>
                  <a:srgbClr val="FF0000"/>
                </a:solidFill>
              </a:rPr>
              <a:t>v</a:t>
            </a:r>
            <a:r>
              <a:rPr lang="cs-CZ" dirty="0" smtClean="0"/>
              <a:t> </a:t>
            </a:r>
            <a:r>
              <a:rPr lang="cs-CZ" dirty="0" err="1"/>
              <a:t>vesille</a:t>
            </a:r>
            <a:r>
              <a:rPr lang="cs-CZ" dirty="0" smtClean="0"/>
              <a:t>.</a:t>
            </a:r>
            <a:r>
              <a:rPr lang="en-GB" dirty="0" smtClean="0"/>
              <a:t>]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vene</a:t>
            </a:r>
            <a:r>
              <a:rPr lang="cs-CZ" dirty="0" smtClean="0"/>
              <a:t> + </a:t>
            </a:r>
            <a:r>
              <a:rPr lang="cs-CZ" dirty="0" err="1" smtClean="0"/>
              <a:t>allatiivi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[</a:t>
            </a:r>
            <a:r>
              <a:rPr lang="cs-CZ" dirty="0" err="1" smtClean="0"/>
              <a:t>Kirje</a:t>
            </a:r>
            <a:r>
              <a:rPr lang="cs-CZ" dirty="0" err="1" smtClean="0">
                <a:solidFill>
                  <a:srgbClr val="FF0000"/>
                </a:solidFill>
              </a:rPr>
              <a:t>k</a:t>
            </a:r>
            <a:r>
              <a:rPr lang="cs-CZ" dirty="0" smtClean="0"/>
              <a:t> </a:t>
            </a:r>
            <a:r>
              <a:rPr lang="cs-CZ" dirty="0" err="1"/>
              <a:t>kulkee</a:t>
            </a:r>
            <a:r>
              <a:rPr lang="cs-CZ" dirty="0"/>
              <a:t> </a:t>
            </a:r>
            <a:r>
              <a:rPr lang="cs-CZ" dirty="0" err="1"/>
              <a:t>Eurooppaan</a:t>
            </a:r>
            <a:r>
              <a:rPr lang="cs-CZ" dirty="0"/>
              <a:t> </a:t>
            </a:r>
            <a:r>
              <a:rPr lang="cs-CZ" dirty="0" err="1" smtClean="0"/>
              <a:t>lentoteitse</a:t>
            </a:r>
            <a:r>
              <a:rPr lang="cs-CZ" dirty="0" err="1" smtClean="0">
                <a:solidFill>
                  <a:srgbClr val="FF0000"/>
                </a:solidFill>
              </a:rPr>
              <a:t>k</a:t>
            </a:r>
            <a:r>
              <a:rPr lang="cs-CZ" dirty="0" err="1" smtClean="0"/>
              <a:t>kin</a:t>
            </a:r>
            <a:r>
              <a:rPr lang="cs-CZ" dirty="0" smtClean="0"/>
              <a:t> </a:t>
            </a:r>
            <a:r>
              <a:rPr lang="cs-CZ" dirty="0" err="1"/>
              <a:t>viikon</a:t>
            </a:r>
            <a:r>
              <a:rPr lang="cs-CZ" dirty="0" smtClean="0"/>
              <a:t>.</a:t>
            </a:r>
            <a:r>
              <a:rPr lang="en-GB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kirje</a:t>
            </a:r>
            <a:r>
              <a:rPr lang="cs-CZ" dirty="0" smtClean="0"/>
              <a:t> + </a:t>
            </a:r>
            <a:r>
              <a:rPr lang="cs-CZ" dirty="0" err="1" smtClean="0"/>
              <a:t>adverbi</a:t>
            </a:r>
            <a:r>
              <a:rPr lang="cs-CZ" dirty="0" smtClean="0"/>
              <a:t> (</a:t>
            </a:r>
            <a:r>
              <a:rPr lang="cs-CZ" dirty="0" err="1" smtClean="0"/>
              <a:t>prolatiivi</a:t>
            </a:r>
            <a:r>
              <a:rPr lang="cs-CZ" dirty="0" smtClean="0"/>
              <a:t>))</a:t>
            </a:r>
            <a:endParaRPr lang="cs-CZ" dirty="0"/>
          </a:p>
          <a:p>
            <a:pPr marL="0" indent="0">
              <a:buNone/>
            </a:pPr>
            <a:r>
              <a:rPr lang="en-GB" dirty="0" smtClean="0"/>
              <a:t>[</a:t>
            </a:r>
            <a:r>
              <a:rPr lang="cs-CZ" dirty="0" err="1" smtClean="0"/>
              <a:t>Tuuli</a:t>
            </a:r>
            <a:r>
              <a:rPr lang="cs-CZ" dirty="0" smtClean="0"/>
              <a:t> </a:t>
            </a:r>
            <a:r>
              <a:rPr lang="cs-CZ" dirty="0" err="1"/>
              <a:t>puhalsi</a:t>
            </a:r>
            <a:r>
              <a:rPr lang="cs-CZ" dirty="0"/>
              <a:t> </a:t>
            </a:r>
            <a:r>
              <a:rPr lang="cs-CZ" dirty="0" err="1" smtClean="0"/>
              <a:t>kylmästi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r>
              <a:rPr lang="cs-CZ" dirty="0" smtClean="0"/>
              <a:t> </a:t>
            </a:r>
            <a:r>
              <a:rPr lang="cs-CZ" dirty="0" err="1"/>
              <a:t>suoraan</a:t>
            </a:r>
            <a:r>
              <a:rPr lang="cs-CZ" dirty="0"/>
              <a:t> </a:t>
            </a:r>
            <a:r>
              <a:rPr lang="cs-CZ" dirty="0" err="1"/>
              <a:t>mereltä</a:t>
            </a:r>
            <a:r>
              <a:rPr lang="cs-CZ" dirty="0" smtClean="0"/>
              <a:t>.</a:t>
            </a:r>
            <a:r>
              <a:rPr lang="en-GB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(-</a:t>
            </a:r>
            <a:r>
              <a:rPr lang="cs-CZ" i="1" dirty="0" smtClean="0"/>
              <a:t>ti</a:t>
            </a:r>
            <a:r>
              <a:rPr lang="cs-CZ" dirty="0" smtClean="0"/>
              <a:t>-</a:t>
            </a:r>
            <a:r>
              <a:rPr lang="cs-CZ" dirty="0" err="1" smtClean="0"/>
              <a:t>loppuinen</a:t>
            </a:r>
            <a:r>
              <a:rPr lang="cs-CZ" dirty="0" smtClean="0"/>
              <a:t> </a:t>
            </a:r>
            <a:r>
              <a:rPr lang="cs-CZ" dirty="0" err="1" smtClean="0"/>
              <a:t>adverbi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en-GB" dirty="0" smtClean="0"/>
              <a:t>[</a:t>
            </a:r>
            <a:r>
              <a:rPr lang="cs-CZ" dirty="0" err="1" smtClean="0"/>
              <a:t>Älä</a:t>
            </a:r>
            <a:r>
              <a:rPr lang="cs-CZ" dirty="0" smtClean="0"/>
              <a:t> </a:t>
            </a:r>
            <a:r>
              <a:rPr lang="cs-CZ" dirty="0" err="1" smtClean="0"/>
              <a:t>levitä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 </a:t>
            </a:r>
            <a:r>
              <a:rPr lang="cs-CZ" dirty="0" err="1"/>
              <a:t>niin</a:t>
            </a:r>
            <a:r>
              <a:rPr lang="cs-CZ" dirty="0"/>
              <a:t> </a:t>
            </a:r>
            <a:r>
              <a:rPr lang="cs-CZ" dirty="0" err="1" smtClean="0"/>
              <a:t>paksulti</a:t>
            </a:r>
            <a:r>
              <a:rPr lang="cs-CZ" dirty="0" err="1" smtClean="0">
                <a:solidFill>
                  <a:srgbClr val="FF0000"/>
                </a:solidFill>
              </a:rPr>
              <a:t>v</a:t>
            </a:r>
            <a:r>
              <a:rPr lang="cs-CZ" dirty="0" smtClean="0"/>
              <a:t> </a:t>
            </a:r>
            <a:r>
              <a:rPr lang="cs-CZ" dirty="0" err="1"/>
              <a:t>voita</a:t>
            </a:r>
            <a:r>
              <a:rPr lang="cs-CZ" dirty="0"/>
              <a:t> </a:t>
            </a:r>
            <a:r>
              <a:rPr lang="cs-CZ" dirty="0" err="1"/>
              <a:t>leivälle</a:t>
            </a:r>
            <a:r>
              <a:rPr lang="cs-CZ" dirty="0" smtClean="0"/>
              <a:t>.</a:t>
            </a:r>
            <a:r>
              <a:rPr lang="en-GB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kielteinen</a:t>
            </a:r>
            <a:r>
              <a:rPr lang="cs-CZ" dirty="0" smtClean="0"/>
              <a:t> </a:t>
            </a:r>
            <a:r>
              <a:rPr lang="cs-CZ" dirty="0" err="1" smtClean="0"/>
              <a:t>aktiivin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mperatiivi</a:t>
            </a:r>
            <a:r>
              <a:rPr lang="cs-CZ" dirty="0" smtClean="0"/>
              <a:t> + -</a:t>
            </a:r>
            <a:r>
              <a:rPr lang="cs-CZ" i="1" dirty="0"/>
              <a:t>ti</a:t>
            </a:r>
            <a:r>
              <a:rPr lang="cs-CZ" dirty="0"/>
              <a:t>-</a:t>
            </a:r>
            <a:r>
              <a:rPr lang="cs-CZ" dirty="0" err="1"/>
              <a:t>loppuinen</a:t>
            </a:r>
            <a:r>
              <a:rPr lang="cs-CZ" dirty="0"/>
              <a:t> </a:t>
            </a:r>
            <a:r>
              <a:rPr lang="cs-CZ" dirty="0" err="1" smtClean="0"/>
              <a:t>adverbi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20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LOPPUKAHDENNUS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077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err="1" smtClean="0"/>
              <a:t>rajageminaatio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jäännöslopuke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/>
              <a:t>ä</a:t>
            </a:r>
            <a:r>
              <a:rPr lang="cs-CZ" dirty="0" err="1" smtClean="0"/>
              <a:t>änneopillinen</a:t>
            </a:r>
            <a:r>
              <a:rPr lang="cs-CZ" dirty="0" smtClean="0"/>
              <a:t> </a:t>
            </a:r>
            <a:r>
              <a:rPr lang="cs-CZ" dirty="0" err="1" smtClean="0"/>
              <a:t>ilmiö</a:t>
            </a:r>
            <a:r>
              <a:rPr lang="cs-CZ" dirty="0" smtClean="0"/>
              <a:t> (fonologický jev)</a:t>
            </a:r>
          </a:p>
          <a:p>
            <a:r>
              <a:rPr lang="fi-FI" dirty="0" smtClean="0"/>
              <a:t>sananmuo</a:t>
            </a:r>
            <a:r>
              <a:rPr lang="cs-CZ" dirty="0" err="1" smtClean="0"/>
              <a:t>dot</a:t>
            </a:r>
            <a:r>
              <a:rPr lang="fi-FI" dirty="0" smtClean="0"/>
              <a:t>, </a:t>
            </a:r>
            <a:r>
              <a:rPr lang="fi-FI" dirty="0"/>
              <a:t>jotka </a:t>
            </a:r>
            <a:r>
              <a:rPr lang="fi-FI" b="1" dirty="0"/>
              <a:t>kirjoituksessa päättyvät </a:t>
            </a:r>
            <a:r>
              <a:rPr lang="fi-FI" b="1" dirty="0" smtClean="0"/>
              <a:t>vokaaliin</a:t>
            </a:r>
            <a:r>
              <a:rPr lang="cs-CZ" dirty="0" smtClean="0"/>
              <a:t>,</a:t>
            </a:r>
            <a:r>
              <a:rPr lang="fi-FI" dirty="0" smtClean="0"/>
              <a:t> </a:t>
            </a:r>
            <a:r>
              <a:rPr lang="fi-FI" dirty="0"/>
              <a:t>mutta jotka </a:t>
            </a:r>
            <a:r>
              <a:rPr lang="fi-FI" b="1" dirty="0"/>
              <a:t>puheessa ääntyvät konsonanttiloppuisina</a:t>
            </a:r>
            <a:r>
              <a:rPr lang="fi-FI" dirty="0"/>
              <a:t>, jos seuraava sana alkaa </a:t>
            </a:r>
            <a:r>
              <a:rPr lang="fi-FI" b="1" dirty="0" smtClean="0"/>
              <a:t>konsonantilla</a:t>
            </a:r>
            <a:endParaRPr lang="cs-CZ" b="1" dirty="0" smtClean="0"/>
          </a:p>
          <a:p>
            <a:r>
              <a:rPr lang="fi-FI" dirty="0"/>
              <a:t>seuraavan sanan alkukonsonantti kahdentuu edellisen, vokaaliloppuisen sanan </a:t>
            </a:r>
            <a:r>
              <a:rPr lang="fi-FI" dirty="0" smtClean="0"/>
              <a:t>loppuun</a:t>
            </a:r>
            <a:r>
              <a:rPr lang="cs-CZ" dirty="0" smtClean="0"/>
              <a:t>:</a:t>
            </a:r>
          </a:p>
          <a:p>
            <a:pPr marL="274320" lvl="1" indent="0">
              <a:buNone/>
            </a:pPr>
            <a:r>
              <a:rPr lang="fi-FI" b="1" i="1" dirty="0" smtClean="0"/>
              <a:t>anna </a:t>
            </a:r>
            <a:r>
              <a:rPr lang="fi-FI" b="1" i="1" dirty="0"/>
              <a:t>minulle</a:t>
            </a:r>
            <a:r>
              <a:rPr lang="fi-FI" dirty="0"/>
              <a:t> [anna</a:t>
            </a:r>
            <a:r>
              <a:rPr lang="fi-FI" dirty="0">
                <a:solidFill>
                  <a:srgbClr val="FF0000"/>
                </a:solidFill>
              </a:rPr>
              <a:t>m</a:t>
            </a:r>
            <a:r>
              <a:rPr lang="fi-FI" dirty="0"/>
              <a:t> </a:t>
            </a:r>
            <a:r>
              <a:rPr lang="fi-FI" dirty="0" smtClean="0">
                <a:solidFill>
                  <a:srgbClr val="FF0000"/>
                </a:solidFill>
              </a:rPr>
              <a:t>m</a:t>
            </a:r>
            <a:r>
              <a:rPr lang="fi-FI" dirty="0" smtClean="0"/>
              <a:t>inulle]</a:t>
            </a:r>
            <a:endParaRPr lang="cs-CZ" dirty="0" smtClean="0"/>
          </a:p>
          <a:p>
            <a:pPr marL="274320" lvl="1" indent="0">
              <a:buNone/>
            </a:pPr>
            <a:r>
              <a:rPr lang="fi-FI" b="1" i="1" dirty="0" smtClean="0"/>
              <a:t>tule </a:t>
            </a:r>
            <a:r>
              <a:rPr lang="fi-FI" b="1" i="1" dirty="0"/>
              <a:t>tänne</a:t>
            </a:r>
            <a:r>
              <a:rPr lang="fi-FI" dirty="0"/>
              <a:t> [tule</a:t>
            </a:r>
            <a:r>
              <a:rPr lang="fi-FI" dirty="0">
                <a:solidFill>
                  <a:srgbClr val="FF0000"/>
                </a:solidFill>
              </a:rPr>
              <a:t>t</a:t>
            </a:r>
            <a:r>
              <a:rPr lang="fi-FI" dirty="0"/>
              <a:t> </a:t>
            </a:r>
            <a:r>
              <a:rPr lang="fi-FI" dirty="0" smtClean="0">
                <a:solidFill>
                  <a:srgbClr val="FF0000"/>
                </a:solidFill>
              </a:rPr>
              <a:t>t</a:t>
            </a:r>
            <a:r>
              <a:rPr lang="fi-FI" dirty="0" smtClean="0"/>
              <a:t>änne]</a:t>
            </a:r>
            <a:endParaRPr lang="cs-CZ" dirty="0" smtClean="0"/>
          </a:p>
          <a:p>
            <a:pPr marL="274320" lvl="1" indent="0">
              <a:buNone/>
            </a:pPr>
            <a:r>
              <a:rPr lang="fi-FI" b="1" i="1" dirty="0" smtClean="0"/>
              <a:t>en </a:t>
            </a:r>
            <a:r>
              <a:rPr lang="fi-FI" b="1" i="1" dirty="0"/>
              <a:t>saa sitä</a:t>
            </a:r>
            <a:r>
              <a:rPr lang="fi-FI" dirty="0"/>
              <a:t> [en saa</a:t>
            </a:r>
            <a:r>
              <a:rPr lang="fi-FI" dirty="0">
                <a:solidFill>
                  <a:srgbClr val="FF0000"/>
                </a:solidFill>
              </a:rPr>
              <a:t>s</a:t>
            </a:r>
            <a:r>
              <a:rPr lang="fi-FI" dirty="0"/>
              <a:t> </a:t>
            </a:r>
            <a:r>
              <a:rPr lang="fi-FI" dirty="0" smtClean="0">
                <a:solidFill>
                  <a:srgbClr val="FF0000"/>
                </a:solidFill>
              </a:rPr>
              <a:t>s</a:t>
            </a:r>
            <a:r>
              <a:rPr lang="fi-FI" dirty="0" smtClean="0"/>
              <a:t>itä]</a:t>
            </a:r>
            <a:endParaRPr lang="cs-CZ" dirty="0" smtClean="0"/>
          </a:p>
          <a:p>
            <a:pPr marL="274320" lvl="1" indent="0">
              <a:buNone/>
            </a:pPr>
            <a:r>
              <a:rPr lang="fi-FI" b="1" i="1" dirty="0" smtClean="0"/>
              <a:t>järkevästi </a:t>
            </a:r>
            <a:r>
              <a:rPr lang="fi-FI" b="1" i="1" dirty="0"/>
              <a:t>tehty</a:t>
            </a:r>
            <a:r>
              <a:rPr lang="fi-FI" dirty="0"/>
              <a:t> [järkevästi</a:t>
            </a:r>
            <a:r>
              <a:rPr lang="fi-FI" dirty="0">
                <a:solidFill>
                  <a:srgbClr val="FF0000"/>
                </a:solidFill>
              </a:rPr>
              <a:t>t</a:t>
            </a:r>
            <a:r>
              <a:rPr lang="fi-FI" dirty="0"/>
              <a:t> </a:t>
            </a:r>
            <a:r>
              <a:rPr lang="fi-FI" dirty="0" smtClean="0">
                <a:solidFill>
                  <a:srgbClr val="FF0000"/>
                </a:solidFill>
              </a:rPr>
              <a:t>t</a:t>
            </a:r>
            <a:r>
              <a:rPr lang="fi-FI" dirty="0" smtClean="0"/>
              <a:t>ehty]</a:t>
            </a:r>
            <a:endParaRPr lang="cs-CZ" dirty="0" smtClean="0"/>
          </a:p>
          <a:p>
            <a:pPr marL="274320" lvl="1" indent="0">
              <a:buNone/>
            </a:pPr>
            <a:r>
              <a:rPr lang="fi-FI" b="1" i="1" dirty="0" smtClean="0"/>
              <a:t>ei </a:t>
            </a:r>
            <a:r>
              <a:rPr lang="fi-FI" b="1" i="1" dirty="0"/>
              <a:t>voi olla totta</a:t>
            </a:r>
            <a:r>
              <a:rPr lang="fi-FI" dirty="0"/>
              <a:t> [ei voi olla</a:t>
            </a:r>
            <a:r>
              <a:rPr lang="fi-FI" dirty="0">
                <a:solidFill>
                  <a:srgbClr val="FF0000"/>
                </a:solidFill>
              </a:rPr>
              <a:t>t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t</a:t>
            </a:r>
            <a:r>
              <a:rPr lang="fi-FI" dirty="0"/>
              <a:t>otta</a:t>
            </a:r>
            <a:r>
              <a:rPr lang="fi-FI" dirty="0" smtClean="0"/>
              <a:t>]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769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MITKÄ KONSONANTIT KAHDENTUVAT?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uomen</a:t>
            </a:r>
            <a:r>
              <a:rPr lang="cs-CZ" dirty="0" smtClean="0"/>
              <a:t> </a:t>
            </a:r>
            <a:r>
              <a:rPr lang="cs-CZ" dirty="0" err="1" smtClean="0"/>
              <a:t>kielessä</a:t>
            </a:r>
            <a:r>
              <a:rPr lang="cs-CZ" dirty="0" smtClean="0"/>
              <a:t> 13 </a:t>
            </a:r>
            <a:r>
              <a:rPr lang="cs-CZ" dirty="0" err="1" smtClean="0"/>
              <a:t>konsonanttia</a:t>
            </a:r>
            <a:endParaRPr lang="cs-CZ" dirty="0" smtClean="0"/>
          </a:p>
          <a:p>
            <a:r>
              <a:rPr lang="cs-CZ" dirty="0" err="1"/>
              <a:t>k</a:t>
            </a:r>
            <a:r>
              <a:rPr lang="cs-CZ" dirty="0" err="1" smtClean="0"/>
              <a:t>aikki</a:t>
            </a:r>
            <a:r>
              <a:rPr lang="cs-CZ" dirty="0" smtClean="0"/>
              <a:t> </a:t>
            </a:r>
            <a:r>
              <a:rPr lang="cs-CZ" dirty="0" err="1" smtClean="0"/>
              <a:t>voivat</a:t>
            </a:r>
            <a:r>
              <a:rPr lang="cs-CZ" dirty="0" smtClean="0"/>
              <a:t> </a:t>
            </a:r>
            <a:r>
              <a:rPr lang="cs-CZ" dirty="0" err="1" smtClean="0"/>
              <a:t>kahdentua</a:t>
            </a:r>
            <a:r>
              <a:rPr lang="cs-CZ" dirty="0" smtClean="0"/>
              <a:t> </a:t>
            </a:r>
            <a:r>
              <a:rPr lang="cs-CZ" dirty="0" err="1" smtClean="0"/>
              <a:t>paitsi</a:t>
            </a:r>
            <a:r>
              <a:rPr lang="cs-CZ" dirty="0" smtClean="0"/>
              <a:t> </a:t>
            </a:r>
            <a:r>
              <a:rPr lang="cs-CZ" i="1" dirty="0" smtClean="0"/>
              <a:t>ŋ</a:t>
            </a:r>
            <a:r>
              <a:rPr lang="cs-CZ" dirty="0"/>
              <a:t> (</a:t>
            </a:r>
            <a:r>
              <a:rPr lang="cs-CZ" dirty="0" err="1"/>
              <a:t>äng</a:t>
            </a:r>
            <a:r>
              <a:rPr lang="cs-CZ" dirty="0" smtClean="0"/>
              <a:t>) - </a:t>
            </a:r>
            <a:r>
              <a:rPr lang="cs-CZ" dirty="0" err="1"/>
              <a:t>soinnillinen</a:t>
            </a:r>
            <a:r>
              <a:rPr lang="cs-CZ" dirty="0"/>
              <a:t> </a:t>
            </a:r>
            <a:r>
              <a:rPr lang="cs-CZ" dirty="0" err="1"/>
              <a:t>palataalinen</a:t>
            </a:r>
            <a:r>
              <a:rPr lang="cs-CZ" dirty="0"/>
              <a:t> </a:t>
            </a:r>
            <a:r>
              <a:rPr lang="cs-CZ" dirty="0" err="1" smtClean="0"/>
              <a:t>nasaali</a:t>
            </a:r>
            <a:endParaRPr lang="cs-CZ" dirty="0" smtClean="0"/>
          </a:p>
          <a:p>
            <a:r>
              <a:rPr lang="cs-CZ" dirty="0" err="1"/>
              <a:t>s</a:t>
            </a:r>
            <a:r>
              <a:rPr lang="cs-CZ" dirty="0" err="1" smtClean="0"/>
              <a:t>anojen</a:t>
            </a:r>
            <a:r>
              <a:rPr lang="cs-CZ" dirty="0" smtClean="0"/>
              <a:t> </a:t>
            </a:r>
            <a:r>
              <a:rPr lang="cs-CZ" dirty="0" err="1" smtClean="0"/>
              <a:t>rajalla</a:t>
            </a:r>
            <a:r>
              <a:rPr lang="cs-CZ" dirty="0" smtClean="0"/>
              <a:t> </a:t>
            </a:r>
            <a:r>
              <a:rPr lang="cs-CZ" dirty="0" err="1" smtClean="0"/>
              <a:t>m</a:t>
            </a:r>
            <a:r>
              <a:rPr lang="cs-CZ" dirty="0" err="1" smtClean="0"/>
              <a:t>yös</a:t>
            </a:r>
            <a:r>
              <a:rPr lang="cs-CZ" dirty="0" smtClean="0"/>
              <a:t> </a:t>
            </a:r>
            <a:r>
              <a:rPr lang="cs-CZ" i="1" dirty="0" err="1" smtClean="0"/>
              <a:t>hh</a:t>
            </a:r>
            <a:r>
              <a:rPr lang="cs-CZ" dirty="0" smtClean="0"/>
              <a:t>, </a:t>
            </a:r>
            <a:r>
              <a:rPr lang="cs-CZ" i="1" dirty="0" err="1" smtClean="0"/>
              <a:t>jj</a:t>
            </a:r>
            <a:r>
              <a:rPr lang="cs-CZ" dirty="0" smtClean="0"/>
              <a:t>, </a:t>
            </a:r>
            <a:r>
              <a:rPr lang="cs-CZ" i="1" dirty="0" err="1" smtClean="0"/>
              <a:t>vv</a:t>
            </a:r>
            <a:r>
              <a:rPr lang="cs-CZ" i="1" dirty="0" smtClean="0"/>
              <a:t>:</a:t>
            </a:r>
          </a:p>
          <a:p>
            <a:pPr marL="274320" lvl="1" indent="0">
              <a:buNone/>
            </a:pPr>
            <a:r>
              <a:rPr lang="cs-CZ" i="1" dirty="0"/>
              <a:t>t</a:t>
            </a:r>
            <a:r>
              <a:rPr lang="cs-CZ" i="1" dirty="0" smtClean="0"/>
              <a:t>ule </a:t>
            </a:r>
            <a:r>
              <a:rPr lang="cs-CZ" i="1" dirty="0" err="1" smtClean="0"/>
              <a:t>huomenna</a:t>
            </a:r>
            <a:r>
              <a:rPr lang="cs-CZ" i="1" dirty="0" smtClean="0"/>
              <a:t> </a:t>
            </a:r>
            <a:r>
              <a:rPr lang="en-GB" dirty="0" smtClean="0"/>
              <a:t>[</a:t>
            </a:r>
            <a:r>
              <a:rPr lang="en-GB" dirty="0" err="1" smtClean="0"/>
              <a:t>tuleh</a:t>
            </a:r>
            <a:r>
              <a:rPr lang="en-GB" dirty="0" smtClean="0"/>
              <a:t> </a:t>
            </a:r>
            <a:r>
              <a:rPr lang="en-GB" dirty="0" err="1" smtClean="0"/>
              <a:t>huomenna</a:t>
            </a:r>
            <a:r>
              <a:rPr lang="en-GB" dirty="0" smtClean="0"/>
              <a:t>]</a:t>
            </a:r>
            <a:endParaRPr lang="cs-CZ" dirty="0" smtClean="0"/>
          </a:p>
          <a:p>
            <a:pPr marL="274320" lvl="1" indent="0">
              <a:buNone/>
            </a:pPr>
            <a:r>
              <a:rPr lang="cs-CZ" i="1" dirty="0"/>
              <a:t>t</a:t>
            </a:r>
            <a:r>
              <a:rPr lang="cs-CZ" i="1" dirty="0" smtClean="0"/>
              <a:t>ule jo</a:t>
            </a:r>
            <a:r>
              <a:rPr lang="en-GB" i="1" dirty="0" smtClean="0"/>
              <a:t> </a:t>
            </a:r>
            <a:r>
              <a:rPr lang="en-GB" dirty="0" smtClean="0"/>
              <a:t>[</a:t>
            </a:r>
            <a:r>
              <a:rPr lang="en-GB" dirty="0" err="1" smtClean="0"/>
              <a:t>tulej</a:t>
            </a:r>
            <a:r>
              <a:rPr lang="en-GB" dirty="0" smtClean="0"/>
              <a:t> jo]</a:t>
            </a:r>
            <a:endParaRPr lang="cs-CZ" dirty="0" smtClean="0"/>
          </a:p>
          <a:p>
            <a:pPr marL="274320" lvl="1" indent="0">
              <a:buNone/>
            </a:pPr>
            <a:r>
              <a:rPr lang="cs-CZ" i="1" dirty="0"/>
              <a:t>t</a:t>
            </a:r>
            <a:r>
              <a:rPr lang="cs-CZ" i="1" dirty="0" smtClean="0"/>
              <a:t>ule </a:t>
            </a:r>
            <a:r>
              <a:rPr lang="cs-CZ" i="1" dirty="0" err="1" smtClean="0"/>
              <a:t>vain</a:t>
            </a:r>
            <a:r>
              <a:rPr lang="en-GB" i="1" dirty="0" smtClean="0"/>
              <a:t> </a:t>
            </a:r>
            <a:r>
              <a:rPr lang="en-GB" dirty="0" smtClean="0"/>
              <a:t>[ </a:t>
            </a:r>
            <a:r>
              <a:rPr lang="en-GB" dirty="0" err="1" smtClean="0"/>
              <a:t>tulev</a:t>
            </a:r>
            <a:r>
              <a:rPr lang="en-GB" dirty="0" smtClean="0"/>
              <a:t> vain]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03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LOPPUKAHDENNUKSEN SÄÄNNÖT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93352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ei tapahdu automaattisesti kaikkien vokaaliloppuisten sanojen </a:t>
            </a:r>
            <a:r>
              <a:rPr lang="fi-FI" dirty="0" smtClean="0"/>
              <a:t>jäljessä</a:t>
            </a:r>
            <a:r>
              <a:rPr lang="cs-CZ" dirty="0" smtClean="0"/>
              <a:t>:</a:t>
            </a:r>
            <a:r>
              <a:rPr lang="fi-FI" dirty="0" smtClean="0"/>
              <a:t>  </a:t>
            </a:r>
            <a:endParaRPr lang="cs-CZ" dirty="0" smtClean="0"/>
          </a:p>
          <a:p>
            <a:pPr marL="0" indent="0">
              <a:buNone/>
            </a:pPr>
            <a:r>
              <a:rPr lang="fi-FI" b="1" i="1" dirty="0" smtClean="0"/>
              <a:t>merelle </a:t>
            </a:r>
            <a:r>
              <a:rPr lang="fi-FI" b="1" i="1" dirty="0"/>
              <a:t>päin</a:t>
            </a:r>
            <a:r>
              <a:rPr lang="fi-FI" dirty="0"/>
              <a:t> [merellep päin]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mutta</a:t>
            </a:r>
            <a:r>
              <a:rPr lang="fi-FI" dirty="0"/>
              <a:t> </a:t>
            </a:r>
            <a:r>
              <a:rPr lang="fi-FI" b="1" i="1" dirty="0"/>
              <a:t>mereltä päin</a:t>
            </a:r>
            <a:r>
              <a:rPr lang="fi-FI" dirty="0"/>
              <a:t> [mereltä päin</a:t>
            </a:r>
            <a:r>
              <a:rPr lang="fi-FI" dirty="0" smtClean="0"/>
              <a:t>]</a:t>
            </a:r>
            <a:r>
              <a:rPr lang="fi-FI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fi-FI" b="1" i="1" dirty="0" smtClean="0"/>
              <a:t>vaimonsa </a:t>
            </a:r>
            <a:r>
              <a:rPr lang="fi-FI" b="1" i="1" dirty="0"/>
              <a:t>kanssa</a:t>
            </a:r>
            <a:r>
              <a:rPr lang="fi-FI" dirty="0"/>
              <a:t> [vaimonsak kanssa]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mutta</a:t>
            </a:r>
            <a:r>
              <a:rPr lang="fi-FI" dirty="0"/>
              <a:t> </a:t>
            </a:r>
            <a:r>
              <a:rPr lang="fi-FI" b="1" i="1" dirty="0"/>
              <a:t>vaimoni kanssa</a:t>
            </a:r>
            <a:r>
              <a:rPr lang="fi-FI" dirty="0"/>
              <a:t> [vaimoni kanssa]. </a:t>
            </a:r>
            <a:endParaRPr lang="cs-CZ" dirty="0" smtClean="0"/>
          </a:p>
          <a:p>
            <a:r>
              <a:rPr lang="fi-FI" dirty="0" smtClean="0"/>
              <a:t>tapahtuu </a:t>
            </a:r>
            <a:r>
              <a:rPr lang="fi-FI" b="1" dirty="0"/>
              <a:t>vain tiettyjen morfeemien yhteydessä </a:t>
            </a:r>
            <a:r>
              <a:rPr lang="fi-FI" dirty="0"/>
              <a:t>– sellaisten, jotka ennen ovat päättyneet konsonanttiin (pääasiassa </a:t>
            </a:r>
            <a:r>
              <a:rPr lang="fi-FI" i="1" dirty="0"/>
              <a:t>k</a:t>
            </a:r>
            <a:r>
              <a:rPr lang="fi-FI" dirty="0"/>
              <a:t>:hon tai </a:t>
            </a:r>
            <a:r>
              <a:rPr lang="fi-FI" i="1" dirty="0"/>
              <a:t>h</a:t>
            </a:r>
            <a:r>
              <a:rPr lang="fi-FI" dirty="0"/>
              <a:t>:hon</a:t>
            </a:r>
            <a:r>
              <a:rPr lang="fi-FI" dirty="0" smtClean="0"/>
              <a:t>)</a:t>
            </a:r>
            <a:endParaRPr lang="cs-CZ" dirty="0" smtClean="0"/>
          </a:p>
          <a:p>
            <a:r>
              <a:rPr lang="cs-CZ" dirty="0"/>
              <a:t>o</a:t>
            </a:r>
            <a:r>
              <a:rPr lang="fi-FI" dirty="0" smtClean="0"/>
              <a:t>ikeinkirjoituksessa </a:t>
            </a:r>
            <a:r>
              <a:rPr lang="fi-FI" dirty="0"/>
              <a:t>nämä tapaukset ovat nykyään samanveroisia, koska loppukahdennusta ei </a:t>
            </a:r>
            <a:r>
              <a:rPr lang="fi-FI" dirty="0" smtClean="0"/>
              <a:t>merkitä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19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3 SÄÄNTÖÄ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Seuraavan sanan (tai liitteen) alkukonsonantti kahdentuu edellisen sanan </a:t>
            </a:r>
            <a:r>
              <a:rPr lang="fi-FI" dirty="0" smtClean="0"/>
              <a:t>loppuun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fi-FI" dirty="0" smtClean="0"/>
              <a:t>[</a:t>
            </a:r>
            <a:r>
              <a:rPr lang="fi-FI" dirty="0"/>
              <a:t>tiedellehti</a:t>
            </a:r>
            <a:r>
              <a:rPr lang="fi-FI" dirty="0" smtClean="0"/>
              <a:t>]</a:t>
            </a:r>
            <a:r>
              <a:rPr lang="cs-CZ" dirty="0" smtClean="0"/>
              <a:t> </a:t>
            </a:r>
            <a:r>
              <a:rPr lang="cs-CZ" i="1" dirty="0" err="1" smtClean="0"/>
              <a:t>tiedelehti</a:t>
            </a:r>
            <a:endParaRPr lang="cs-CZ" i="1" dirty="0" smtClean="0"/>
          </a:p>
          <a:p>
            <a:pPr marL="0" indent="0">
              <a:buNone/>
            </a:pPr>
            <a:r>
              <a:rPr lang="fi-FI" dirty="0" smtClean="0"/>
              <a:t>[</a:t>
            </a:r>
            <a:r>
              <a:rPr lang="fi-FI" dirty="0"/>
              <a:t>sanoin hänelles suorat sanat</a:t>
            </a:r>
            <a:r>
              <a:rPr lang="fi-FI" dirty="0" smtClean="0"/>
              <a:t>]</a:t>
            </a:r>
            <a:r>
              <a:rPr lang="cs-CZ" dirty="0" smtClean="0"/>
              <a:t> </a:t>
            </a:r>
            <a:r>
              <a:rPr lang="cs-CZ" i="1" dirty="0" err="1" smtClean="0"/>
              <a:t>sanoin</a:t>
            </a:r>
            <a:r>
              <a:rPr lang="cs-CZ" i="1" dirty="0" smtClean="0"/>
              <a:t> </a:t>
            </a:r>
            <a:r>
              <a:rPr lang="cs-CZ" i="1" dirty="0" err="1" smtClean="0"/>
              <a:t>hänelle</a:t>
            </a:r>
            <a:r>
              <a:rPr lang="cs-CZ" i="1" dirty="0" smtClean="0"/>
              <a:t> </a:t>
            </a:r>
            <a:r>
              <a:rPr lang="cs-CZ" i="1" dirty="0" err="1" smtClean="0"/>
              <a:t>suorat</a:t>
            </a:r>
            <a:r>
              <a:rPr lang="cs-CZ" i="1" dirty="0" smtClean="0"/>
              <a:t> </a:t>
            </a:r>
            <a:r>
              <a:rPr lang="cs-CZ" i="1" dirty="0" err="1" smtClean="0"/>
              <a:t>sanat</a:t>
            </a:r>
            <a:endParaRPr lang="cs-CZ" i="1" dirty="0" smtClean="0"/>
          </a:p>
          <a:p>
            <a:pPr marL="0" indent="0">
              <a:buNone/>
            </a:pPr>
            <a:r>
              <a:rPr lang="fi-FI" dirty="0" smtClean="0"/>
              <a:t>[</a:t>
            </a:r>
            <a:r>
              <a:rPr lang="fi-FI" dirty="0"/>
              <a:t>lapsensak kanssa</a:t>
            </a:r>
            <a:r>
              <a:rPr lang="fi-FI" dirty="0" smtClean="0"/>
              <a:t>]</a:t>
            </a:r>
            <a:r>
              <a:rPr lang="cs-CZ" dirty="0" smtClean="0"/>
              <a:t> </a:t>
            </a:r>
            <a:r>
              <a:rPr lang="cs-CZ" i="1" dirty="0" err="1" smtClean="0"/>
              <a:t>lapsensa</a:t>
            </a:r>
            <a:r>
              <a:rPr lang="cs-CZ" i="1" dirty="0" smtClean="0"/>
              <a:t> </a:t>
            </a:r>
            <a:r>
              <a:rPr lang="cs-CZ" i="1" dirty="0" err="1" smtClean="0"/>
              <a:t>kanssa</a:t>
            </a:r>
            <a:endParaRPr lang="cs-CZ" i="1" dirty="0" smtClean="0"/>
          </a:p>
          <a:p>
            <a:pPr marL="0" indent="0">
              <a:buNone/>
            </a:pPr>
            <a:r>
              <a:rPr lang="fi-FI" dirty="0" smtClean="0"/>
              <a:t>[</a:t>
            </a:r>
            <a:r>
              <a:rPr lang="fi-FI" dirty="0"/>
              <a:t>ystävillekkin</a:t>
            </a:r>
            <a:r>
              <a:rPr lang="fi-FI" dirty="0" smtClean="0"/>
              <a:t>]</a:t>
            </a:r>
            <a:r>
              <a:rPr lang="cs-CZ" dirty="0" smtClean="0"/>
              <a:t> </a:t>
            </a:r>
            <a:r>
              <a:rPr lang="cs-CZ" i="1" dirty="0" err="1" smtClean="0"/>
              <a:t>ystävillekin</a:t>
            </a:r>
            <a:endParaRPr lang="cs-CZ" i="1" dirty="0" smtClean="0"/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Vokaalialkuisen </a:t>
            </a:r>
            <a:r>
              <a:rPr lang="fi-FI" dirty="0"/>
              <a:t>sanan edellä voi </a:t>
            </a:r>
            <a:r>
              <a:rPr lang="fi-FI" dirty="0" smtClean="0"/>
              <a:t>kahdentua</a:t>
            </a:r>
            <a:r>
              <a:rPr lang="cs-CZ" dirty="0" smtClean="0"/>
              <a:t> </a:t>
            </a:r>
            <a:r>
              <a:rPr lang="fi-FI" b="1" dirty="0" smtClean="0"/>
              <a:t>glottaaliklusiili</a:t>
            </a:r>
            <a:r>
              <a:rPr lang="cs-CZ" b="1" dirty="0" smtClean="0"/>
              <a:t> (ráz) – </a:t>
            </a:r>
            <a:r>
              <a:rPr lang="cs-CZ" dirty="0" smtClean="0"/>
              <a:t>značka: </a:t>
            </a:r>
            <a:r>
              <a:rPr lang="cs-CZ" dirty="0" smtClean="0"/>
              <a:t>ʔ - vrt. </a:t>
            </a:r>
            <a:r>
              <a:rPr lang="cs-CZ" dirty="0" err="1" smtClean="0"/>
              <a:t>tšekissä</a:t>
            </a:r>
            <a:r>
              <a:rPr lang="cs-CZ" dirty="0" smtClean="0"/>
              <a:t>: </a:t>
            </a:r>
            <a:r>
              <a:rPr lang="cs-CZ" i="1" dirty="0" smtClean="0"/>
              <a:t>z okna</a:t>
            </a:r>
            <a:r>
              <a:rPr lang="cs-CZ" dirty="0"/>
              <a:t> [</a:t>
            </a:r>
            <a:r>
              <a:rPr lang="cs-CZ" dirty="0" smtClean="0"/>
              <a:t>s </a:t>
            </a:r>
            <a:r>
              <a:rPr lang="cs-CZ" dirty="0" err="1" smtClean="0"/>
              <a:t>ʔokna</a:t>
            </a:r>
            <a:r>
              <a:rPr lang="cs-CZ" dirty="0" smtClean="0"/>
              <a:t>], </a:t>
            </a:r>
            <a:r>
              <a:rPr lang="cs-CZ" dirty="0"/>
              <a:t> </a:t>
            </a:r>
            <a:r>
              <a:rPr lang="cs-CZ" i="1" dirty="0"/>
              <a:t>trojúhelník</a:t>
            </a:r>
            <a:r>
              <a:rPr lang="cs-CZ" dirty="0"/>
              <a:t> [</a:t>
            </a:r>
            <a:r>
              <a:rPr lang="cs-CZ" dirty="0" err="1"/>
              <a:t>troj.ʔu:ɦɛlɲi:k</a:t>
            </a:r>
            <a:r>
              <a:rPr lang="cs-CZ" dirty="0" smtClean="0"/>
              <a:t>]</a:t>
            </a:r>
            <a:r>
              <a:rPr lang="cs-CZ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[älä </a:t>
            </a:r>
            <a:r>
              <a:rPr lang="fi-FI" dirty="0" smtClean="0"/>
              <a:t>ota</a:t>
            </a:r>
            <a:r>
              <a:rPr lang="cs-CZ" dirty="0"/>
              <a:t>ʔ</a:t>
            </a:r>
            <a:r>
              <a:rPr lang="fi-FI" dirty="0" smtClean="0"/>
              <a:t> </a:t>
            </a:r>
            <a:r>
              <a:rPr lang="cs-CZ" dirty="0"/>
              <a:t>ʔ</a:t>
            </a:r>
            <a:r>
              <a:rPr lang="fi-FI" dirty="0" smtClean="0"/>
              <a:t>enää</a:t>
            </a:r>
            <a:r>
              <a:rPr lang="fi-FI" dirty="0" smtClean="0"/>
              <a:t>] </a:t>
            </a:r>
            <a:r>
              <a:rPr lang="cs-CZ" i="1" dirty="0" err="1" smtClean="0"/>
              <a:t>älä</a:t>
            </a:r>
            <a:r>
              <a:rPr lang="cs-CZ" i="1" dirty="0" smtClean="0"/>
              <a:t> </a:t>
            </a:r>
            <a:r>
              <a:rPr lang="cs-CZ" i="1" dirty="0" err="1" smtClean="0"/>
              <a:t>ota</a:t>
            </a:r>
            <a:r>
              <a:rPr lang="cs-CZ" i="1" dirty="0" smtClean="0"/>
              <a:t> </a:t>
            </a:r>
            <a:r>
              <a:rPr lang="cs-CZ" i="1" dirty="0" err="1" smtClean="0"/>
              <a:t>enää</a:t>
            </a:r>
            <a:endParaRPr lang="cs-CZ" i="1" dirty="0" smtClean="0"/>
          </a:p>
          <a:p>
            <a:pPr marL="0" indent="0">
              <a:buNone/>
            </a:pPr>
            <a:r>
              <a:rPr lang="fi-FI" dirty="0" smtClean="0"/>
              <a:t>[</a:t>
            </a:r>
            <a:r>
              <a:rPr lang="fi-FI" dirty="0" smtClean="0"/>
              <a:t>avaa</a:t>
            </a:r>
            <a:r>
              <a:rPr lang="cs-CZ" dirty="0"/>
              <a:t>ʔ</a:t>
            </a:r>
            <a:r>
              <a:rPr lang="fi-FI" dirty="0" smtClean="0"/>
              <a:t> </a:t>
            </a:r>
            <a:r>
              <a:rPr lang="cs-CZ" dirty="0"/>
              <a:t>ʔ</a:t>
            </a:r>
            <a:r>
              <a:rPr lang="fi-FI" dirty="0" smtClean="0"/>
              <a:t>ikkuna]</a:t>
            </a:r>
            <a:r>
              <a:rPr lang="cs-CZ" dirty="0" smtClean="0"/>
              <a:t> </a:t>
            </a:r>
            <a:r>
              <a:rPr lang="cs-CZ" i="1" dirty="0" err="1" smtClean="0"/>
              <a:t>avaa</a:t>
            </a:r>
            <a:r>
              <a:rPr lang="cs-CZ" i="1" dirty="0" smtClean="0"/>
              <a:t> </a:t>
            </a:r>
            <a:r>
              <a:rPr lang="cs-CZ" i="1" dirty="0" err="1" smtClean="0"/>
              <a:t>ikkuna</a:t>
            </a:r>
            <a:endParaRPr lang="fi-FI" i="1" dirty="0"/>
          </a:p>
          <a:p>
            <a:endParaRPr lang="fi-FI" dirty="0"/>
          </a:p>
          <a:p>
            <a:r>
              <a:rPr lang="fi-FI" dirty="0"/>
              <a:t>Tauon edellä kahdennusta ei </a:t>
            </a:r>
            <a:r>
              <a:rPr lang="fi-FI" dirty="0" smtClean="0"/>
              <a:t>tapahdu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[</a:t>
            </a:r>
            <a:r>
              <a:rPr lang="cs-CZ" dirty="0" err="1" smtClean="0"/>
              <a:t>rannassa</a:t>
            </a:r>
            <a:r>
              <a:rPr lang="cs-CZ" dirty="0" smtClean="0"/>
              <a:t> </a:t>
            </a:r>
            <a:r>
              <a:rPr lang="cs-CZ" dirty="0" err="1" smtClean="0"/>
              <a:t>oli</a:t>
            </a:r>
            <a:r>
              <a:rPr lang="cs-CZ" dirty="0" smtClean="0"/>
              <a:t> </a:t>
            </a:r>
            <a:r>
              <a:rPr lang="cs-CZ" dirty="0" err="1" smtClean="0"/>
              <a:t>vene</a:t>
            </a:r>
            <a:r>
              <a:rPr lang="en-GB" dirty="0" smtClean="0"/>
              <a:t>]</a:t>
            </a:r>
          </a:p>
          <a:p>
            <a:pPr marL="0" indent="0">
              <a:buNone/>
            </a:pPr>
            <a:r>
              <a:rPr lang="en-GB" dirty="0" smtClean="0"/>
              <a:t>[</a:t>
            </a:r>
            <a:r>
              <a:rPr lang="cs-CZ" dirty="0" err="1" smtClean="0"/>
              <a:t>venel</a:t>
            </a:r>
            <a:r>
              <a:rPr lang="cs-CZ" dirty="0" smtClean="0"/>
              <a:t> </a:t>
            </a:r>
            <a:r>
              <a:rPr lang="cs-CZ" dirty="0" err="1" smtClean="0"/>
              <a:t>lähti</a:t>
            </a:r>
            <a:r>
              <a:rPr lang="cs-CZ" dirty="0" smtClean="0"/>
              <a:t> </a:t>
            </a:r>
            <a:r>
              <a:rPr lang="cs-CZ" dirty="0" err="1" smtClean="0"/>
              <a:t>rannasta</a:t>
            </a:r>
            <a:r>
              <a:rPr lang="en-GB" dirty="0" smtClean="0"/>
              <a:t>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739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5240" cy="10801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MUOTORYHMÄT JOIHIN KUULUU LOPPUKAHDENNUS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91264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(1) </a:t>
            </a:r>
            <a:r>
              <a:rPr lang="fi-FI" dirty="0"/>
              <a:t>u</a:t>
            </a:r>
            <a:r>
              <a:rPr lang="fi-FI" dirty="0" smtClean="0"/>
              <a:t>seimpien </a:t>
            </a:r>
            <a:r>
              <a:rPr lang="fi-FI" b="1" dirty="0" smtClean="0"/>
              <a:t>e-loppuisten </a:t>
            </a:r>
            <a:r>
              <a:rPr lang="fi-FI" b="1" dirty="0"/>
              <a:t>sanojen yksikön </a:t>
            </a:r>
            <a:r>
              <a:rPr lang="fi-FI" b="1" dirty="0" smtClean="0"/>
              <a:t>nominatiivi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fi-FI" i="1" dirty="0" smtClean="0"/>
              <a:t>sadekatos</a:t>
            </a:r>
            <a:r>
              <a:rPr lang="fi-FI" dirty="0" smtClean="0"/>
              <a:t> </a:t>
            </a:r>
            <a:r>
              <a:rPr lang="fi-FI" dirty="0"/>
              <a:t>[</a:t>
            </a:r>
            <a:r>
              <a:rPr lang="fi-FI" dirty="0" smtClean="0"/>
              <a:t>sadekkatos]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hernekeitto</a:t>
            </a:r>
            <a:r>
              <a:rPr lang="fi-FI" dirty="0" smtClean="0"/>
              <a:t> </a:t>
            </a:r>
            <a:r>
              <a:rPr lang="fi-FI" dirty="0"/>
              <a:t>[hernekkeitto</a:t>
            </a:r>
            <a:r>
              <a:rPr lang="fi-FI" dirty="0" smtClean="0"/>
              <a:t>]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hame </a:t>
            </a:r>
            <a:r>
              <a:rPr lang="fi-FI" i="1" dirty="0"/>
              <a:t>rypistyy </a:t>
            </a:r>
            <a:r>
              <a:rPr lang="fi-FI" dirty="0"/>
              <a:t>[hamer </a:t>
            </a:r>
            <a:r>
              <a:rPr lang="fi-FI" dirty="0" smtClean="0"/>
              <a:t>rypistyy]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herne </a:t>
            </a:r>
            <a:r>
              <a:rPr lang="fi-FI" i="1" dirty="0"/>
              <a:t>kasvaa </a:t>
            </a:r>
            <a:r>
              <a:rPr lang="fi-FI" dirty="0"/>
              <a:t>[hernek </a:t>
            </a:r>
            <a:r>
              <a:rPr lang="fi-FI" dirty="0" smtClean="0"/>
              <a:t>kasvaa]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viime </a:t>
            </a:r>
            <a:r>
              <a:rPr lang="fi-FI" i="1" dirty="0"/>
              <a:t>viikolla </a:t>
            </a:r>
            <a:r>
              <a:rPr lang="fi-FI" dirty="0"/>
              <a:t>[viimev viikolla] tai [viime viikolla</a:t>
            </a:r>
            <a:r>
              <a:rPr lang="fi-FI" dirty="0" smtClean="0"/>
              <a:t>]</a:t>
            </a:r>
            <a:endParaRPr lang="fi-FI" dirty="0"/>
          </a:p>
          <a:p>
            <a:r>
              <a:rPr lang="fi-FI" dirty="0"/>
              <a:t>n</a:t>
            </a:r>
            <a:r>
              <a:rPr lang="fi-FI" dirty="0" smtClean="0"/>
              <a:t>ämä </a:t>
            </a:r>
            <a:r>
              <a:rPr lang="fi-FI" dirty="0"/>
              <a:t>sanat </a:t>
            </a:r>
            <a:r>
              <a:rPr lang="fi-FI" dirty="0" smtClean="0"/>
              <a:t>taipuvat kuten </a:t>
            </a:r>
            <a:r>
              <a:rPr lang="fi-FI" b="1" i="1" dirty="0" smtClean="0"/>
              <a:t>vene</a:t>
            </a:r>
            <a:r>
              <a:rPr lang="fi-FI" b="1" i="1" baseline="30000" dirty="0" smtClean="0"/>
              <a:t>x</a:t>
            </a:r>
            <a:r>
              <a:rPr lang="fi-FI" i="1" dirty="0" smtClean="0"/>
              <a:t> </a:t>
            </a:r>
            <a:r>
              <a:rPr lang="fi-FI" i="1" dirty="0"/>
              <a:t>: veneen : venettä : </a:t>
            </a:r>
            <a:r>
              <a:rPr lang="fi-FI" i="1" dirty="0" smtClean="0"/>
              <a:t>veneitä</a:t>
            </a:r>
            <a:endParaRPr lang="fi-FI" dirty="0"/>
          </a:p>
          <a:p>
            <a:endParaRPr lang="fi-FI" dirty="0"/>
          </a:p>
          <a:p>
            <a:r>
              <a:rPr lang="fi-FI" dirty="0"/>
              <a:t>e-loppuisten erikoistapauksia ovat sanat </a:t>
            </a:r>
            <a:r>
              <a:rPr lang="fi-FI" i="1" dirty="0"/>
              <a:t>kolme</a:t>
            </a:r>
            <a:r>
              <a:rPr lang="fi-FI" dirty="0"/>
              <a:t> ja </a:t>
            </a:r>
            <a:r>
              <a:rPr lang="fi-FI" i="1" dirty="0" smtClean="0"/>
              <a:t>itse</a:t>
            </a:r>
            <a:r>
              <a:rPr lang="cs-CZ" dirty="0" smtClean="0"/>
              <a:t> - </a:t>
            </a:r>
            <a:r>
              <a:rPr lang="fi-FI" dirty="0" smtClean="0"/>
              <a:t>niiden </a:t>
            </a:r>
            <a:r>
              <a:rPr lang="fi-FI" dirty="0"/>
              <a:t>lopussa tapahtuu loppukahdennus, vaikka ne muuten eivät ole samaa taivutustyyppiä edellisten sanojen </a:t>
            </a:r>
            <a:r>
              <a:rPr lang="fi-FI" dirty="0" smtClean="0"/>
              <a:t>kanssa</a:t>
            </a:r>
            <a:r>
              <a:rPr lang="cs-CZ" dirty="0" smtClean="0"/>
              <a:t>:</a:t>
            </a:r>
          </a:p>
          <a:p>
            <a:pPr marL="274320" lvl="1" indent="0">
              <a:buNone/>
            </a:pPr>
            <a:r>
              <a:rPr lang="fi-FI" i="1" dirty="0" smtClean="0"/>
              <a:t>kolme </a:t>
            </a:r>
            <a:r>
              <a:rPr lang="fi-FI" i="1" dirty="0"/>
              <a:t>sisarta </a:t>
            </a:r>
            <a:r>
              <a:rPr lang="fi-FI" dirty="0"/>
              <a:t>[kolmes </a:t>
            </a:r>
            <a:r>
              <a:rPr lang="fi-FI" dirty="0" smtClean="0"/>
              <a:t>sisarta]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itsevarma</a:t>
            </a:r>
            <a:r>
              <a:rPr lang="fi-FI" dirty="0" smtClean="0"/>
              <a:t> </a:t>
            </a:r>
            <a:r>
              <a:rPr lang="fi-FI" dirty="0"/>
              <a:t>[itsevvarma]. </a:t>
            </a:r>
            <a:endParaRPr lang="cs-CZ" dirty="0" smtClean="0"/>
          </a:p>
          <a:p>
            <a:r>
              <a:rPr lang="fi-FI" dirty="0"/>
              <a:t>s</a:t>
            </a:r>
            <a:r>
              <a:rPr lang="fi-FI" dirty="0" smtClean="0"/>
              <a:t>anasta </a:t>
            </a:r>
            <a:r>
              <a:rPr lang="fi-FI" i="1" dirty="0"/>
              <a:t>kolme</a:t>
            </a:r>
            <a:r>
              <a:rPr lang="fi-FI" dirty="0"/>
              <a:t> loppukahdennus voi jäädä </a:t>
            </a:r>
            <a:r>
              <a:rPr lang="fi-FI" dirty="0" smtClean="0"/>
              <a:t>poiskin</a:t>
            </a:r>
            <a:endParaRPr lang="fi-FI" dirty="0"/>
          </a:p>
          <a:p>
            <a:endParaRPr lang="fi-FI" dirty="0"/>
          </a:p>
          <a:p>
            <a:r>
              <a:rPr lang="en-GB" dirty="0"/>
              <a:t>l</a:t>
            </a:r>
            <a:r>
              <a:rPr lang="fi-FI" b="1" dirty="0" smtClean="0"/>
              <a:t>oppukahdennusta </a:t>
            </a:r>
            <a:r>
              <a:rPr lang="fi-FI" b="1" dirty="0"/>
              <a:t>ei tapahdu </a:t>
            </a:r>
            <a:r>
              <a:rPr lang="fi-FI" dirty="0"/>
              <a:t>ns. </a:t>
            </a:r>
            <a:r>
              <a:rPr lang="fi-FI" i="1" dirty="0" smtClean="0"/>
              <a:t>nalle</a:t>
            </a:r>
            <a:r>
              <a:rPr lang="fi-FI" dirty="0" smtClean="0"/>
              <a:t>-tyypin sanoissa</a:t>
            </a:r>
            <a:r>
              <a:rPr lang="cs-CZ" dirty="0"/>
              <a:t>:</a:t>
            </a:r>
            <a:r>
              <a:rPr lang="fi-FI" dirty="0" smtClean="0"/>
              <a:t> </a:t>
            </a:r>
            <a:r>
              <a:rPr lang="fi-FI" i="1" dirty="0"/>
              <a:t>nukke</a:t>
            </a:r>
            <a:r>
              <a:rPr lang="fi-FI" dirty="0"/>
              <a:t>, </a:t>
            </a:r>
            <a:r>
              <a:rPr lang="fi-FI" i="1" dirty="0"/>
              <a:t>nalle</a:t>
            </a:r>
            <a:r>
              <a:rPr lang="fi-FI" dirty="0"/>
              <a:t>, </a:t>
            </a:r>
            <a:r>
              <a:rPr lang="fi-FI" i="1" dirty="0" smtClean="0"/>
              <a:t>psy</a:t>
            </a:r>
            <a:r>
              <a:rPr lang="cs-CZ" i="1" dirty="0" smtClean="0"/>
              <a:t>y</a:t>
            </a:r>
            <a:r>
              <a:rPr lang="fi-FI" i="1" dirty="0" smtClean="0"/>
              <a:t>ke</a:t>
            </a:r>
            <a:r>
              <a:rPr lang="fi-FI" dirty="0"/>
              <a:t>, </a:t>
            </a:r>
            <a:r>
              <a:rPr lang="fi-FI" i="1" dirty="0" smtClean="0"/>
              <a:t>single</a:t>
            </a:r>
            <a:endParaRPr lang="cs-CZ" dirty="0" smtClean="0"/>
          </a:p>
          <a:p>
            <a:r>
              <a:rPr lang="fi-FI" dirty="0"/>
              <a:t>n</a:t>
            </a:r>
            <a:r>
              <a:rPr lang="fi-FI" dirty="0" smtClean="0"/>
              <a:t>e </a:t>
            </a:r>
            <a:r>
              <a:rPr lang="fi-FI" dirty="0"/>
              <a:t>taipuvatkin eri tavalla: </a:t>
            </a:r>
            <a:r>
              <a:rPr lang="fi-FI" i="1" dirty="0"/>
              <a:t>nalle : nallen : nallea : </a:t>
            </a:r>
            <a:r>
              <a:rPr lang="fi-FI" i="1" dirty="0" smtClean="0"/>
              <a:t>nalleja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07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99592" y="764704"/>
            <a:ext cx="8244408" cy="52550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(</a:t>
            </a:r>
            <a:r>
              <a:rPr lang="fi-FI" dirty="0" smtClean="0"/>
              <a:t>2</a:t>
            </a:r>
            <a:r>
              <a:rPr lang="fi-FI" dirty="0"/>
              <a:t>) </a:t>
            </a:r>
            <a:r>
              <a:rPr lang="fi-FI" b="1" dirty="0" smtClean="0"/>
              <a:t>Allatiivi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lapsille </a:t>
            </a:r>
            <a:r>
              <a:rPr lang="fi-FI" i="1" dirty="0"/>
              <a:t>vaatetta </a:t>
            </a:r>
            <a:r>
              <a:rPr lang="fi-FI" dirty="0"/>
              <a:t>[lapsillev </a:t>
            </a:r>
            <a:r>
              <a:rPr lang="fi-FI" dirty="0" smtClean="0"/>
              <a:t>vaatetta]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iholle </a:t>
            </a:r>
            <a:r>
              <a:rPr lang="fi-FI" i="1" dirty="0"/>
              <a:t>aurinkoa </a:t>
            </a:r>
            <a:r>
              <a:rPr lang="fi-FI" dirty="0"/>
              <a:t>[</a:t>
            </a:r>
            <a:r>
              <a:rPr lang="fi-FI" dirty="0" smtClean="0"/>
              <a:t>iholle</a:t>
            </a:r>
            <a:r>
              <a:rPr lang="cs-CZ" dirty="0"/>
              <a:t>ʔ</a:t>
            </a:r>
            <a:r>
              <a:rPr lang="fi-FI" dirty="0" smtClean="0"/>
              <a:t> </a:t>
            </a:r>
            <a:r>
              <a:rPr lang="cs-CZ" dirty="0"/>
              <a:t>ʔ</a:t>
            </a:r>
            <a:r>
              <a:rPr lang="fi-FI" dirty="0" smtClean="0"/>
              <a:t>aurinkoa</a:t>
            </a:r>
            <a:r>
              <a:rPr lang="fi-FI" dirty="0" smtClean="0"/>
              <a:t>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rikkaillekin</a:t>
            </a:r>
            <a:r>
              <a:rPr lang="fi-FI" dirty="0" smtClean="0"/>
              <a:t> </a:t>
            </a:r>
            <a:r>
              <a:rPr lang="fi-FI" dirty="0"/>
              <a:t>[rikkaillekkin</a:t>
            </a:r>
            <a:r>
              <a:rPr lang="fi-FI" dirty="0" smtClean="0"/>
              <a:t>]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fi-FI" dirty="0" smtClean="0"/>
              <a:t>3</a:t>
            </a:r>
            <a:r>
              <a:rPr lang="fi-FI" dirty="0"/>
              <a:t>) Kolmannen persoonan </a:t>
            </a:r>
            <a:r>
              <a:rPr lang="fi-FI" b="1" dirty="0" smtClean="0"/>
              <a:t>omistusliite –</a:t>
            </a:r>
            <a:r>
              <a:rPr lang="fi-FI" b="1" i="1" dirty="0" smtClean="0"/>
              <a:t>nsA</a:t>
            </a:r>
            <a:r>
              <a:rPr lang="cs-CZ" dirty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isänsä </a:t>
            </a:r>
            <a:r>
              <a:rPr lang="fi-FI" i="1" dirty="0"/>
              <a:t>luvalla </a:t>
            </a:r>
            <a:r>
              <a:rPr lang="fi-FI" dirty="0"/>
              <a:t>[isänsäl </a:t>
            </a:r>
            <a:r>
              <a:rPr lang="fi-FI" dirty="0" smtClean="0"/>
              <a:t>luvalla]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poikansa </a:t>
            </a:r>
            <a:r>
              <a:rPr lang="fi-FI" i="1" dirty="0"/>
              <a:t>kanssa </a:t>
            </a:r>
            <a:r>
              <a:rPr lang="fi-FI" dirty="0"/>
              <a:t>[poikansak kanssa</a:t>
            </a:r>
            <a:r>
              <a:rPr lang="fi-FI" dirty="0" smtClean="0"/>
              <a:t>]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fi-FI" dirty="0" smtClean="0"/>
              <a:t>4</a:t>
            </a:r>
            <a:r>
              <a:rPr lang="fi-FI" dirty="0"/>
              <a:t>) </a:t>
            </a:r>
            <a:r>
              <a:rPr lang="cs-CZ" b="1" dirty="0" smtClean="0"/>
              <a:t>A-</a:t>
            </a:r>
            <a:r>
              <a:rPr lang="fi-FI" b="1" dirty="0" smtClean="0"/>
              <a:t>infinitiivin </a:t>
            </a:r>
            <a:r>
              <a:rPr lang="fi-FI" b="1" dirty="0" smtClean="0"/>
              <a:t>lyh</a:t>
            </a:r>
            <a:r>
              <a:rPr lang="cs-CZ" b="1" dirty="0" smtClean="0"/>
              <a:t>y</a:t>
            </a:r>
            <a:r>
              <a:rPr lang="fi-FI" b="1" dirty="0" smtClean="0"/>
              <a:t>empi muoto</a:t>
            </a:r>
            <a:r>
              <a:rPr lang="cs-CZ" b="1" dirty="0" smtClean="0"/>
              <a:t> (</a:t>
            </a:r>
            <a:r>
              <a:rPr lang="cs-CZ" b="1" dirty="0" err="1" smtClean="0"/>
              <a:t>sanakirjamuoto</a:t>
            </a:r>
            <a:r>
              <a:rPr lang="cs-CZ" b="1" dirty="0" smtClean="0"/>
              <a:t>)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täytyy </a:t>
            </a:r>
            <a:r>
              <a:rPr lang="fi-FI" i="1" dirty="0"/>
              <a:t>olla ilman </a:t>
            </a:r>
            <a:r>
              <a:rPr lang="fi-FI" dirty="0"/>
              <a:t>[täytyy </a:t>
            </a:r>
            <a:r>
              <a:rPr lang="fi-FI" dirty="0" smtClean="0"/>
              <a:t>olla</a:t>
            </a:r>
            <a:r>
              <a:rPr lang="cs-CZ" dirty="0"/>
              <a:t>ʔ</a:t>
            </a:r>
            <a:r>
              <a:rPr lang="fi-FI" dirty="0" smtClean="0"/>
              <a:t> </a:t>
            </a:r>
            <a:r>
              <a:rPr lang="cs-CZ" dirty="0"/>
              <a:t>ʔ</a:t>
            </a:r>
            <a:r>
              <a:rPr lang="fi-FI" dirty="0" smtClean="0"/>
              <a:t>ilman</a:t>
            </a:r>
            <a:r>
              <a:rPr lang="fi-FI" dirty="0" smtClean="0"/>
              <a:t>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siellä </a:t>
            </a:r>
            <a:r>
              <a:rPr lang="fi-FI" i="1" dirty="0"/>
              <a:t>saa juosta kovaa </a:t>
            </a:r>
            <a:r>
              <a:rPr lang="fi-FI" dirty="0"/>
              <a:t>[siellä saa juostak </a:t>
            </a:r>
            <a:r>
              <a:rPr lang="fi-FI" dirty="0" smtClean="0"/>
              <a:t>kovaa]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voin </a:t>
            </a:r>
            <a:r>
              <a:rPr lang="fi-FI" i="1" dirty="0"/>
              <a:t>mennä elokuviin </a:t>
            </a:r>
            <a:r>
              <a:rPr lang="fi-FI" dirty="0"/>
              <a:t>[voin </a:t>
            </a:r>
            <a:r>
              <a:rPr lang="fi-FI" dirty="0" smtClean="0"/>
              <a:t>mennä</a:t>
            </a:r>
            <a:r>
              <a:rPr lang="cs-CZ" dirty="0"/>
              <a:t>ʔ</a:t>
            </a:r>
            <a:r>
              <a:rPr lang="fi-FI" dirty="0" smtClean="0"/>
              <a:t> </a:t>
            </a:r>
            <a:r>
              <a:rPr lang="cs-CZ" dirty="0"/>
              <a:t>ʔ</a:t>
            </a:r>
            <a:r>
              <a:rPr lang="fi-FI" dirty="0" smtClean="0"/>
              <a:t>elokuviin]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1966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683568" y="332656"/>
            <a:ext cx="8460432" cy="61919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(</a:t>
            </a:r>
            <a:r>
              <a:rPr lang="fi-FI" dirty="0" smtClean="0"/>
              <a:t>5</a:t>
            </a:r>
            <a:r>
              <a:rPr lang="fi-FI" dirty="0"/>
              <a:t>) </a:t>
            </a:r>
            <a:r>
              <a:rPr lang="fi-FI" b="1" dirty="0" smtClean="0"/>
              <a:t>Imperatiivin </a:t>
            </a:r>
            <a:r>
              <a:rPr lang="fi-FI" b="1" dirty="0"/>
              <a:t>yksikön 2. </a:t>
            </a:r>
            <a:r>
              <a:rPr lang="fi-FI" b="1" dirty="0" smtClean="0"/>
              <a:t>persoona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ole </a:t>
            </a:r>
            <a:r>
              <a:rPr lang="fi-FI" i="1" dirty="0"/>
              <a:t>kunnolla </a:t>
            </a:r>
            <a:r>
              <a:rPr lang="fi-FI" dirty="0"/>
              <a:t>[olek </a:t>
            </a:r>
            <a:r>
              <a:rPr lang="fi-FI" dirty="0" smtClean="0"/>
              <a:t>kunnolla]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syö </a:t>
            </a:r>
            <a:r>
              <a:rPr lang="fi-FI" i="1" dirty="0"/>
              <a:t>kaikki </a:t>
            </a:r>
            <a:r>
              <a:rPr lang="fi-FI" dirty="0"/>
              <a:t>[syök kaikki</a:t>
            </a:r>
            <a:r>
              <a:rPr lang="fi-FI" dirty="0" smtClean="0"/>
              <a:t>]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mene </a:t>
            </a:r>
            <a:r>
              <a:rPr lang="cs-CZ" i="1" dirty="0" err="1" smtClean="0"/>
              <a:t>pois</a:t>
            </a:r>
            <a:r>
              <a:rPr lang="cs-CZ" i="1" dirty="0" smtClean="0"/>
              <a:t> </a:t>
            </a:r>
            <a:r>
              <a:rPr lang="fi-FI" dirty="0" smtClean="0"/>
              <a:t>[mene</a:t>
            </a:r>
            <a:r>
              <a:rPr lang="cs-CZ" dirty="0" smtClean="0"/>
              <a:t>p </a:t>
            </a:r>
            <a:r>
              <a:rPr lang="cs-CZ" dirty="0" err="1" smtClean="0"/>
              <a:t>pois</a:t>
            </a:r>
            <a:r>
              <a:rPr lang="fi-FI" dirty="0"/>
              <a:t>]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fi-FI" dirty="0" smtClean="0"/>
              <a:t>6</a:t>
            </a:r>
            <a:r>
              <a:rPr lang="fi-FI" dirty="0"/>
              <a:t>) </a:t>
            </a:r>
            <a:r>
              <a:rPr lang="fi-FI" b="1" u="sng" dirty="0" smtClean="0"/>
              <a:t>Kielteiset</a:t>
            </a:r>
            <a:r>
              <a:rPr lang="fi-FI" b="1" dirty="0" smtClean="0"/>
              <a:t> preesensmuodot</a:t>
            </a:r>
            <a:r>
              <a:rPr lang="cs-CZ" b="1" dirty="0" smtClean="0"/>
              <a:t>:</a:t>
            </a:r>
            <a:endParaRPr lang="fi-FI" dirty="0"/>
          </a:p>
          <a:p>
            <a:r>
              <a:rPr lang="fi-FI" b="1" dirty="0" smtClean="0"/>
              <a:t>aktiivin </a:t>
            </a:r>
            <a:r>
              <a:rPr lang="fi-FI" b="1" dirty="0" smtClean="0"/>
              <a:t>indikatiivi</a:t>
            </a:r>
            <a:r>
              <a:rPr lang="cs-CZ" dirty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en </a:t>
            </a:r>
            <a:r>
              <a:rPr lang="fi-FI" i="1" dirty="0"/>
              <a:t>ota lisää </a:t>
            </a:r>
            <a:r>
              <a:rPr lang="fi-FI" dirty="0"/>
              <a:t>[en otal </a:t>
            </a:r>
            <a:r>
              <a:rPr lang="fi-FI" dirty="0" smtClean="0"/>
              <a:t>lisää]</a:t>
            </a:r>
            <a:r>
              <a:rPr lang="cs-CZ" dirty="0" smtClean="0"/>
              <a:t> </a:t>
            </a:r>
          </a:p>
          <a:p>
            <a:pPr marL="274320" lvl="1" indent="0">
              <a:buNone/>
            </a:pPr>
            <a:r>
              <a:rPr lang="fi-FI" i="1" dirty="0" smtClean="0"/>
              <a:t>etkö </a:t>
            </a:r>
            <a:r>
              <a:rPr lang="fi-FI" i="1" dirty="0"/>
              <a:t>usko sitä </a:t>
            </a:r>
            <a:r>
              <a:rPr lang="fi-FI" dirty="0"/>
              <a:t>[etkö uskos </a:t>
            </a:r>
            <a:r>
              <a:rPr lang="fi-FI" dirty="0" smtClean="0"/>
              <a:t>sitä]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ei </a:t>
            </a:r>
            <a:r>
              <a:rPr lang="fi-FI" i="1" dirty="0"/>
              <a:t>kuule mitään </a:t>
            </a:r>
            <a:r>
              <a:rPr lang="fi-FI" dirty="0"/>
              <a:t>[ei kuulem mitään</a:t>
            </a:r>
            <a:r>
              <a:rPr lang="fi-FI" dirty="0" smtClean="0"/>
              <a:t>]</a:t>
            </a:r>
            <a:endParaRPr lang="cs-CZ" dirty="0" smtClean="0"/>
          </a:p>
          <a:p>
            <a:r>
              <a:rPr lang="cs-CZ" b="1" dirty="0" err="1"/>
              <a:t>a</a:t>
            </a:r>
            <a:r>
              <a:rPr lang="cs-CZ" b="1" dirty="0" err="1" smtClean="0"/>
              <a:t>ktiivin</a:t>
            </a:r>
            <a:r>
              <a:rPr lang="cs-CZ" b="1" dirty="0" smtClean="0"/>
              <a:t> </a:t>
            </a:r>
            <a:r>
              <a:rPr lang="cs-CZ" b="1" dirty="0" err="1" smtClean="0"/>
              <a:t>imperatiivi</a:t>
            </a:r>
            <a:endParaRPr lang="cs-CZ" b="1" dirty="0" smtClean="0"/>
          </a:p>
          <a:p>
            <a:pPr marL="274320" lvl="1" indent="0">
              <a:buNone/>
            </a:pPr>
            <a:r>
              <a:rPr lang="cs-CZ" i="1" dirty="0" err="1"/>
              <a:t>ä</a:t>
            </a:r>
            <a:r>
              <a:rPr lang="cs-CZ" i="1" dirty="0" err="1" smtClean="0"/>
              <a:t>lä</a:t>
            </a:r>
            <a:r>
              <a:rPr lang="cs-CZ" i="1" dirty="0" smtClean="0"/>
              <a:t> </a:t>
            </a:r>
            <a:r>
              <a:rPr lang="cs-CZ" i="1" dirty="0" err="1" smtClean="0"/>
              <a:t>tee</a:t>
            </a:r>
            <a:r>
              <a:rPr lang="cs-CZ" i="1" dirty="0" smtClean="0"/>
              <a:t> </a:t>
            </a:r>
            <a:r>
              <a:rPr lang="cs-CZ" i="1" dirty="0" err="1" smtClean="0"/>
              <a:t>noin</a:t>
            </a:r>
            <a:r>
              <a:rPr lang="cs-CZ" i="1" dirty="0" smtClean="0"/>
              <a:t> </a:t>
            </a:r>
            <a:r>
              <a:rPr lang="en-GB" dirty="0" smtClean="0"/>
              <a:t>[</a:t>
            </a:r>
            <a:r>
              <a:rPr lang="cs-CZ" dirty="0" err="1" smtClean="0"/>
              <a:t>älä</a:t>
            </a:r>
            <a:r>
              <a:rPr lang="cs-CZ" dirty="0" smtClean="0"/>
              <a:t> </a:t>
            </a:r>
            <a:r>
              <a:rPr lang="cs-CZ" dirty="0" err="1" smtClean="0"/>
              <a:t>teen</a:t>
            </a:r>
            <a:r>
              <a:rPr lang="cs-CZ" dirty="0" smtClean="0"/>
              <a:t> </a:t>
            </a:r>
            <a:r>
              <a:rPr lang="cs-CZ" dirty="0" err="1" smtClean="0"/>
              <a:t>noin</a:t>
            </a:r>
            <a:r>
              <a:rPr lang="en-GB" dirty="0" smtClean="0"/>
              <a:t>]</a:t>
            </a:r>
            <a:endParaRPr lang="cs-CZ" dirty="0" smtClean="0"/>
          </a:p>
          <a:p>
            <a:r>
              <a:rPr lang="fi-FI" b="1" dirty="0" smtClean="0"/>
              <a:t>passiivin </a:t>
            </a:r>
            <a:r>
              <a:rPr lang="fi-FI" b="1" dirty="0" smtClean="0"/>
              <a:t>indikatiivi</a:t>
            </a:r>
            <a:r>
              <a:rPr lang="cs-CZ" dirty="0" smtClean="0"/>
              <a:t>:</a:t>
            </a:r>
            <a:endParaRPr lang="cs-CZ" dirty="0"/>
          </a:p>
          <a:p>
            <a:pPr marL="274320" lvl="1" indent="0">
              <a:buNone/>
            </a:pPr>
            <a:r>
              <a:rPr lang="fi-FI" i="1" dirty="0" smtClean="0"/>
              <a:t>ei </a:t>
            </a:r>
            <a:r>
              <a:rPr lang="fi-FI" i="1" dirty="0"/>
              <a:t>uskota valheita </a:t>
            </a:r>
            <a:r>
              <a:rPr lang="fi-FI" dirty="0"/>
              <a:t>[ei uskotav </a:t>
            </a:r>
            <a:r>
              <a:rPr lang="fi-FI" dirty="0" smtClean="0"/>
              <a:t>valheita]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ei </a:t>
            </a:r>
            <a:r>
              <a:rPr lang="fi-FI" i="1" dirty="0"/>
              <a:t>sanota selvästi </a:t>
            </a:r>
            <a:r>
              <a:rPr lang="fi-FI" dirty="0"/>
              <a:t>[ei sanotas selvästi</a:t>
            </a:r>
            <a:r>
              <a:rPr lang="fi-FI" dirty="0" smtClean="0"/>
              <a:t>]</a:t>
            </a:r>
            <a:endParaRPr lang="fi-FI" dirty="0"/>
          </a:p>
          <a:p>
            <a:r>
              <a:rPr lang="fi-FI" b="1" dirty="0" smtClean="0"/>
              <a:t>passiivin </a:t>
            </a:r>
            <a:r>
              <a:rPr lang="fi-FI" b="1" dirty="0" smtClean="0"/>
              <a:t>imperatiivi</a:t>
            </a:r>
            <a:r>
              <a:rPr lang="cs-CZ" dirty="0" smtClean="0"/>
              <a:t>:</a:t>
            </a:r>
          </a:p>
          <a:p>
            <a:pPr marL="274320" lvl="1" indent="0">
              <a:buNone/>
            </a:pPr>
            <a:r>
              <a:rPr lang="fi-FI" i="1" dirty="0" smtClean="0"/>
              <a:t>älköön </a:t>
            </a:r>
            <a:r>
              <a:rPr lang="fi-FI" i="1" dirty="0"/>
              <a:t>tehtäkö virheitä </a:t>
            </a:r>
            <a:r>
              <a:rPr lang="fi-FI" dirty="0"/>
              <a:t>[älköön tehtäköv virheitä</a:t>
            </a:r>
            <a:r>
              <a:rPr lang="fi-FI" dirty="0" smtClean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46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(</a:t>
            </a:r>
            <a:r>
              <a:rPr lang="fi-FI" dirty="0" smtClean="0"/>
              <a:t>7</a:t>
            </a:r>
            <a:r>
              <a:rPr lang="fi-FI" dirty="0"/>
              <a:t>) </a:t>
            </a:r>
            <a:r>
              <a:rPr lang="fi-FI" b="1" dirty="0"/>
              <a:t>Eräät </a:t>
            </a:r>
            <a:r>
              <a:rPr lang="fi-FI" b="1" dirty="0" smtClean="0"/>
              <a:t>adverbit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lentoteitse </a:t>
            </a:r>
            <a:r>
              <a:rPr lang="fi-FI" i="1" dirty="0"/>
              <a:t>kulkee </a:t>
            </a:r>
            <a:r>
              <a:rPr lang="fi-FI" dirty="0"/>
              <a:t>[lentoteitsek </a:t>
            </a:r>
            <a:r>
              <a:rPr lang="fi-FI" dirty="0" smtClean="0"/>
              <a:t>kulkee]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sinne </a:t>
            </a:r>
            <a:r>
              <a:rPr lang="fi-FI" i="1" dirty="0"/>
              <a:t>tänne takamaille </a:t>
            </a:r>
            <a:r>
              <a:rPr lang="fi-FI" dirty="0"/>
              <a:t>[sinnet tännet takamaille</a:t>
            </a:r>
            <a:r>
              <a:rPr lang="fi-FI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-t</a:t>
            </a:r>
            <a:r>
              <a:rPr lang="fi-FI" i="1" dirty="0" smtClean="0"/>
              <a:t>i</a:t>
            </a:r>
            <a:r>
              <a:rPr lang="cs-CZ" i="1" dirty="0" smtClean="0"/>
              <a:t>-</a:t>
            </a:r>
            <a:r>
              <a:rPr lang="fi-FI" dirty="0" smtClean="0"/>
              <a:t>loppuiset</a:t>
            </a:r>
            <a:r>
              <a:rPr lang="cs-CZ" dirty="0" smtClean="0"/>
              <a:t> </a:t>
            </a:r>
            <a:r>
              <a:rPr lang="cs-CZ" dirty="0" err="1" smtClean="0"/>
              <a:t>adverbit</a:t>
            </a:r>
            <a:r>
              <a:rPr lang="cs-CZ" dirty="0" smtClean="0"/>
              <a:t>:</a:t>
            </a:r>
          </a:p>
          <a:p>
            <a:pPr marL="274320" lvl="1" indent="0">
              <a:buNone/>
            </a:pPr>
            <a:r>
              <a:rPr lang="fi-FI" i="1" dirty="0" smtClean="0"/>
              <a:t>hyvästi </a:t>
            </a:r>
            <a:r>
              <a:rPr lang="fi-FI" i="1" dirty="0"/>
              <a:t>sitten </a:t>
            </a:r>
            <a:r>
              <a:rPr lang="fi-FI" dirty="0"/>
              <a:t>[hyvästis sitten</a:t>
            </a:r>
            <a:r>
              <a:rPr lang="fi-FI" dirty="0" smtClean="0"/>
              <a:t>]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varovasti </a:t>
            </a:r>
            <a:r>
              <a:rPr lang="fi-FI" i="1" dirty="0"/>
              <a:t>laitetaan </a:t>
            </a:r>
            <a:r>
              <a:rPr lang="fi-FI" dirty="0"/>
              <a:t>[varovastil laitetaan</a:t>
            </a:r>
            <a:r>
              <a:rPr lang="fi-FI" dirty="0" smtClean="0"/>
              <a:t>] </a:t>
            </a:r>
            <a:endParaRPr lang="cs-CZ" dirty="0" smtClean="0"/>
          </a:p>
          <a:p>
            <a:pPr marL="274320" lvl="1" indent="0">
              <a:buNone/>
            </a:pPr>
            <a:r>
              <a:rPr lang="fi-FI" i="1" dirty="0" smtClean="0"/>
              <a:t>ääneti </a:t>
            </a:r>
            <a:r>
              <a:rPr lang="fi-FI" i="1" dirty="0"/>
              <a:t>aivan </a:t>
            </a:r>
            <a:r>
              <a:rPr lang="fi-FI" dirty="0"/>
              <a:t>[</a:t>
            </a:r>
            <a:r>
              <a:rPr lang="fi-FI" dirty="0" smtClean="0"/>
              <a:t>ääneti</a:t>
            </a:r>
            <a:r>
              <a:rPr lang="cs-CZ" dirty="0"/>
              <a:t>ʔ</a:t>
            </a:r>
            <a:r>
              <a:rPr lang="fi-FI" dirty="0" smtClean="0"/>
              <a:t> </a:t>
            </a:r>
            <a:r>
              <a:rPr lang="cs-CZ" dirty="0"/>
              <a:t>ʔ</a:t>
            </a:r>
            <a:r>
              <a:rPr lang="fi-FI" dirty="0" smtClean="0"/>
              <a:t>aivan</a:t>
            </a:r>
            <a:r>
              <a:rPr lang="fi-FI" dirty="0" smtClean="0"/>
              <a:t>] </a:t>
            </a:r>
            <a:endParaRPr lang="cs-CZ" dirty="0" smtClean="0"/>
          </a:p>
          <a:p>
            <a:pPr marL="274320" lvl="1" indent="0">
              <a:buNone/>
            </a:pPr>
            <a:r>
              <a:rPr lang="cs-CZ" i="1" dirty="0"/>
              <a:t>p</a:t>
            </a:r>
            <a:r>
              <a:rPr lang="fi-FI" i="1" dirty="0" smtClean="0"/>
              <a:t>aksulti </a:t>
            </a:r>
            <a:r>
              <a:rPr lang="fi-FI" i="1" dirty="0"/>
              <a:t>voita </a:t>
            </a:r>
            <a:r>
              <a:rPr lang="fi-FI" dirty="0"/>
              <a:t>[paksultiv voita</a:t>
            </a:r>
            <a:r>
              <a:rPr lang="fi-FI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(8) </a:t>
            </a:r>
            <a:r>
              <a:rPr lang="cs-CZ" dirty="0" err="1" smtClean="0"/>
              <a:t>Attribuuttina</a:t>
            </a:r>
            <a:r>
              <a:rPr lang="cs-CZ" dirty="0" smtClean="0"/>
              <a:t> </a:t>
            </a:r>
            <a:r>
              <a:rPr lang="cs-CZ" dirty="0" err="1" smtClean="0"/>
              <a:t>oleva</a:t>
            </a:r>
            <a:r>
              <a:rPr lang="cs-CZ" dirty="0" smtClean="0"/>
              <a:t> </a:t>
            </a:r>
            <a:r>
              <a:rPr lang="cs-CZ" b="1" dirty="0" err="1" smtClean="0"/>
              <a:t>komitatiivi</a:t>
            </a:r>
            <a:r>
              <a:rPr lang="cs-CZ" dirty="0" smtClean="0"/>
              <a:t>:</a:t>
            </a:r>
          </a:p>
          <a:p>
            <a:pPr marL="274320" lvl="1" indent="0">
              <a:buNone/>
            </a:pPr>
            <a:r>
              <a:rPr lang="cs-CZ" i="1" dirty="0" err="1"/>
              <a:t>k</a:t>
            </a:r>
            <a:r>
              <a:rPr lang="en-GB" i="1" dirty="0" err="1" smtClean="0"/>
              <a:t>aksine</a:t>
            </a:r>
            <a:r>
              <a:rPr lang="en-GB" i="1" dirty="0" smtClean="0"/>
              <a:t> k</a:t>
            </a:r>
            <a:r>
              <a:rPr lang="cs-CZ" i="1" dirty="0" err="1" smtClean="0"/>
              <a:t>äsineen</a:t>
            </a:r>
            <a:r>
              <a:rPr lang="cs-CZ" i="1" dirty="0" smtClean="0"/>
              <a:t> </a:t>
            </a:r>
            <a:r>
              <a:rPr lang="en-GB" dirty="0" smtClean="0"/>
              <a:t>[</a:t>
            </a:r>
            <a:r>
              <a:rPr lang="en-GB" dirty="0" err="1" smtClean="0"/>
              <a:t>kaksinek</a:t>
            </a:r>
            <a:r>
              <a:rPr lang="en-GB" dirty="0" smtClean="0"/>
              <a:t> k</a:t>
            </a:r>
            <a:r>
              <a:rPr lang="cs-CZ" dirty="0" err="1" smtClean="0"/>
              <a:t>äsineen</a:t>
            </a:r>
            <a:r>
              <a:rPr lang="en-GB" dirty="0" smtClean="0"/>
              <a:t>]</a:t>
            </a:r>
          </a:p>
          <a:p>
            <a:pPr marL="274320" lvl="1" indent="0">
              <a:buNone/>
            </a:pPr>
            <a:r>
              <a:rPr lang="cs-CZ" i="1" dirty="0" err="1"/>
              <a:t>m</a:t>
            </a:r>
            <a:r>
              <a:rPr lang="cs-CZ" i="1" dirty="0" err="1" smtClean="0"/>
              <a:t>olempine</a:t>
            </a:r>
            <a:r>
              <a:rPr lang="cs-CZ" i="1" dirty="0" smtClean="0"/>
              <a:t> </a:t>
            </a:r>
            <a:r>
              <a:rPr lang="cs-CZ" i="1" dirty="0" err="1" smtClean="0"/>
              <a:t>poikineen</a:t>
            </a:r>
            <a:r>
              <a:rPr lang="cs-CZ" i="1" dirty="0" smtClean="0"/>
              <a:t> </a:t>
            </a:r>
            <a:r>
              <a:rPr lang="en-GB" dirty="0" smtClean="0"/>
              <a:t>[</a:t>
            </a:r>
            <a:r>
              <a:rPr lang="cs-CZ" dirty="0" err="1" smtClean="0"/>
              <a:t>molempinep</a:t>
            </a:r>
            <a:r>
              <a:rPr lang="cs-CZ" dirty="0" smtClean="0"/>
              <a:t> </a:t>
            </a:r>
            <a:r>
              <a:rPr lang="cs-CZ" dirty="0" err="1" smtClean="0"/>
              <a:t>poikineen</a:t>
            </a:r>
            <a:r>
              <a:rPr lang="en-GB" dirty="0" smtClean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838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740</TotalTime>
  <Words>639</Words>
  <Application>Microsoft Office PowerPoint</Application>
  <PresentationFormat>Předvádění na obrazovce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MORFOLOGIA</vt:lpstr>
      <vt:lpstr>LOPPUKAHDENNUS </vt:lpstr>
      <vt:lpstr>MITKÄ KONSONANTIT KAHDENTUVAT?</vt:lpstr>
      <vt:lpstr>LOPPUKAHDENNUKSEN SÄÄNNÖT</vt:lpstr>
      <vt:lpstr>3 SÄÄNTÖÄ</vt:lpstr>
      <vt:lpstr>MUOTORYHMÄT JOIHIN KUULUU LOPPUKAHDENNUS</vt:lpstr>
      <vt:lpstr>Prezentace aplikace PowerPoint</vt:lpstr>
      <vt:lpstr>Prezentace aplikace PowerPoint</vt:lpstr>
      <vt:lpstr>Prezentace aplikace PowerPoint</vt:lpstr>
      <vt:lpstr>HARJOITUS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13</cp:revision>
  <dcterms:created xsi:type="dcterms:W3CDTF">2020-10-20T21:35:35Z</dcterms:created>
  <dcterms:modified xsi:type="dcterms:W3CDTF">2020-10-21T19:03:22Z</dcterms:modified>
</cp:coreProperties>
</file>