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4" r:id="rId4"/>
    <p:sldId id="259" r:id="rId5"/>
    <p:sldId id="266" r:id="rId6"/>
    <p:sldId id="257" r:id="rId7"/>
    <p:sldId id="261" r:id="rId8"/>
    <p:sldId id="267" r:id="rId9"/>
    <p:sldId id="277" r:id="rId10"/>
    <p:sldId id="262" r:id="rId11"/>
    <p:sldId id="272" r:id="rId12"/>
    <p:sldId id="268" r:id="rId13"/>
    <p:sldId id="284" r:id="rId14"/>
    <p:sldId id="286" r:id="rId15"/>
    <p:sldId id="274" r:id="rId16"/>
    <p:sldId id="275" r:id="rId17"/>
    <p:sldId id="276" r:id="rId18"/>
    <p:sldId id="269" r:id="rId19"/>
    <p:sldId id="281" r:id="rId20"/>
    <p:sldId id="285" r:id="rId21"/>
    <p:sldId id="278" r:id="rId22"/>
    <p:sldId id="279" r:id="rId23"/>
    <p:sldId id="280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1476-911F-4972-A329-870C5578844E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CB2B-E472-4687-8AC5-EEBF9261C5F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0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1476-911F-4972-A329-870C5578844E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CB2B-E472-4687-8AC5-EEBF9261C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92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1476-911F-4972-A329-870C5578844E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CB2B-E472-4687-8AC5-EEBF9261C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66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1476-911F-4972-A329-870C5578844E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CB2B-E472-4687-8AC5-EEBF9261C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26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1476-911F-4972-A329-870C5578844E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CB2B-E472-4687-8AC5-EEBF9261C5F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16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1476-911F-4972-A329-870C5578844E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CB2B-E472-4687-8AC5-EEBF9261C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03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1476-911F-4972-A329-870C5578844E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CB2B-E472-4687-8AC5-EEBF9261C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16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1476-911F-4972-A329-870C5578844E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CB2B-E472-4687-8AC5-EEBF9261C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45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1476-911F-4972-A329-870C5578844E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CB2B-E472-4687-8AC5-EEBF9261C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08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C351476-911F-4972-A329-870C5578844E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5BCB2B-E472-4687-8AC5-EEBF9261C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84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1476-911F-4972-A329-870C5578844E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CB2B-E472-4687-8AC5-EEBF9261C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71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351476-911F-4972-A329-870C5578844E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E5BCB2B-E472-4687-8AC5-EEBF9261C5F4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138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tisictvariradosti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37148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Láska, vztahy a přátelství v literatuře pro děti</a:t>
            </a:r>
            <a:br>
              <a:rPr lang="cs-CZ" sz="4000" b="1" dirty="0" smtClean="0"/>
            </a:br>
            <a:r>
              <a:rPr lang="cs-CZ" sz="3600" b="1" dirty="0"/>
              <a:t>K</a:t>
            </a:r>
            <a:r>
              <a:rPr lang="cs-CZ" sz="3600" b="1" dirty="0" smtClean="0"/>
              <a:t> emocionální, morální a čtenářské gramotnosti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Pondělí 11. dubna 2022, přibližně 13:20, R 112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658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079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Pocity ze setkání s tím, co přesahuje naši běžnou zkušenost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5029200"/>
          </a:xfrm>
        </p:spPr>
        <p:txBody>
          <a:bodyPr>
            <a:normAutofit/>
          </a:bodyPr>
          <a:lstStyle/>
          <a:p>
            <a:r>
              <a:rPr lang="cs-CZ" sz="2200" dirty="0"/>
              <a:t>Pak jim naznačil, aby se postavili těsně k sobě, takže se jeho vousky dotýkaly jejich tváří, a dodal tichounkým šepotem: „</a:t>
            </a:r>
            <a:r>
              <a:rPr lang="cs-CZ" sz="2200" dirty="0" err="1"/>
              <a:t>Aslan</a:t>
            </a:r>
            <a:r>
              <a:rPr lang="cs-CZ" sz="2200" dirty="0"/>
              <a:t> prý se blíží – možná už přistál.“ </a:t>
            </a:r>
          </a:p>
          <a:p>
            <a:r>
              <a:rPr lang="cs-CZ" sz="2200" dirty="0"/>
              <a:t>A tehdy se stalo něco velmi zvláštního. Žádné z dětí nevědělo o </a:t>
            </a:r>
            <a:r>
              <a:rPr lang="cs-CZ" sz="2200" dirty="0" err="1"/>
              <a:t>Aslanovi</a:t>
            </a:r>
            <a:r>
              <a:rPr lang="cs-CZ" sz="2200" dirty="0"/>
              <a:t> o nic víc než teď vy; ale v okamžiku, kdy bobr to jméno vyslovil, pocítili ho všichni </a:t>
            </a:r>
            <a:r>
              <a:rPr lang="cs-CZ" sz="2200" u="sng" dirty="0"/>
              <a:t>někde velmi hluboko v sobě</a:t>
            </a:r>
            <a:r>
              <a:rPr lang="cs-CZ" sz="2200" dirty="0"/>
              <a:t>. Možná, že </a:t>
            </a:r>
            <a:r>
              <a:rPr lang="cs-CZ" sz="2200" u="sng" dirty="0"/>
              <a:t>už jste něco podobného zažili ve snu: kdosi pronesl něco, čemu jste nerozuměli, ale co mělo obrovský význam – buďto hrozný, takže jste se probudili celí vyděšení, nebo nádherný, krásnější, než lze slovy vypovědět, a pak byl celý sen tak kouzelný, že byste se do něj vždycky chtěli vrátit</a:t>
            </a:r>
            <a:r>
              <a:rPr lang="cs-CZ" sz="2200" dirty="0"/>
              <a:t>. </a:t>
            </a:r>
          </a:p>
          <a:p>
            <a:r>
              <a:rPr lang="cs-CZ" sz="2200" dirty="0"/>
              <a:t>A teď to bylo zrovna tak. Při tom jménu </a:t>
            </a:r>
            <a:r>
              <a:rPr lang="cs-CZ" sz="2200" u="sng" dirty="0"/>
              <a:t>se v každém z nich něco pohnulo</a:t>
            </a:r>
            <a:r>
              <a:rPr lang="cs-CZ" sz="2200" dirty="0"/>
              <a:t>. </a:t>
            </a:r>
            <a:r>
              <a:rPr lang="cs-CZ" sz="2200" u="sng" dirty="0"/>
              <a:t>Edmundovi přejel po zádech mráz</a:t>
            </a:r>
            <a:r>
              <a:rPr lang="cs-CZ" sz="2200" dirty="0"/>
              <a:t>. </a:t>
            </a:r>
            <a:r>
              <a:rPr lang="cs-CZ" sz="2200" u="sng" dirty="0"/>
              <a:t>Petr se najednou cítil hrozně odvážný a podnikavý</a:t>
            </a:r>
            <a:r>
              <a:rPr lang="cs-CZ" sz="2200" dirty="0"/>
              <a:t>. </a:t>
            </a:r>
            <a:r>
              <a:rPr lang="cs-CZ" sz="2200" u="sng" dirty="0"/>
              <a:t>Zuzaně bylo, jako by stála v proudu hudby nebo vůně</a:t>
            </a:r>
            <a:r>
              <a:rPr lang="cs-CZ" sz="2200" dirty="0"/>
              <a:t>. A </a:t>
            </a:r>
            <a:r>
              <a:rPr lang="cs-CZ" sz="2200" u="sng" dirty="0"/>
              <a:t>Lucinka měla pocit, jaký člověk má, když se ráno probudí a uvědomí si, že začínají prázdniny, nebo přinejmenším léto</a:t>
            </a:r>
            <a:r>
              <a:rPr lang="cs-CZ" sz="2200" dirty="0"/>
              <a:t>. </a:t>
            </a:r>
            <a:endParaRPr lang="cs-CZ" sz="2200" dirty="0" smtClean="0"/>
          </a:p>
          <a:p>
            <a:pPr lvl="1"/>
            <a:r>
              <a:rPr lang="cs-CZ" sz="2200" dirty="0" smtClean="0"/>
              <a:t>[C. S. </a:t>
            </a:r>
            <a:r>
              <a:rPr lang="cs-CZ" sz="2200" dirty="0" err="1" smtClean="0"/>
              <a:t>Lewis</a:t>
            </a:r>
            <a:r>
              <a:rPr lang="cs-CZ" sz="2200" dirty="0" smtClean="0"/>
              <a:t>: Lev, čarodějnice a skříň, 7. kapitola]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0288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knihy: Malý princ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Nabízí rozličné způsoby čtení – líbí se dětem různého věku i dospělým. Podle jazyka, jímž je dílo napsané, a podle věnování autora, je určeno dětem, více možných vrstev čtení z ní však činí filozofickou povídku rozebírající klíčové otázky života – představuje autorův náhled na svět a vztahy mezi lidmi.</a:t>
            </a:r>
          </a:p>
          <a:p>
            <a:r>
              <a:rPr lang="cs-CZ" sz="2400" dirty="0" smtClean="0"/>
              <a:t>Jazyk je jednoduchý, napodobuje dětskou mluvu i způsob myšlení a argumentace. Vyjadřování je bezbranně upřímné a přímé – dospělí lidé už se tak přímočaře ptát ani zpovídat nedovedou. </a:t>
            </a:r>
          </a:p>
          <a:p>
            <a:r>
              <a:rPr lang="cs-CZ" sz="2400" dirty="0" smtClean="0"/>
              <a:t>Závažná témata: </a:t>
            </a:r>
            <a:endParaRPr lang="cs-CZ" sz="2400" dirty="0" smtClean="0"/>
          </a:p>
          <a:p>
            <a:pPr lvl="1"/>
            <a:r>
              <a:rPr lang="cs-CZ" sz="2200" dirty="0" smtClean="0"/>
              <a:t>samota</a:t>
            </a:r>
            <a:r>
              <a:rPr lang="cs-CZ" sz="2200" dirty="0" smtClean="0"/>
              <a:t>, přátelství, láska, odloučení a rozchod, důraz na materiální statky ve světe dospělých.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6543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0126"/>
            <a:ext cx="10058400" cy="1450757"/>
          </a:xfrm>
        </p:spPr>
        <p:txBody>
          <a:bodyPr/>
          <a:lstStyle/>
          <a:p>
            <a:r>
              <a:rPr lang="cs-CZ" dirty="0" smtClean="0"/>
              <a:t>1. text: Malý princ, 21. kapitola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955890" cy="4351338"/>
          </a:xfrm>
        </p:spPr>
        <p:txBody>
          <a:bodyPr>
            <a:normAutofit/>
          </a:bodyPr>
          <a:lstStyle/>
          <a:p>
            <a:r>
              <a:rPr lang="cs-CZ" b="1" dirty="0" smtClean="0"/>
              <a:t>„Správně vidíme jen srdcem. Co je důležité, je očím neviditelné.“ Jak rozumíte této „moudrosti“? </a:t>
            </a:r>
            <a:r>
              <a:rPr lang="cs-CZ" dirty="0" smtClean="0"/>
              <a:t>Jak vyplývá z kontextu celého příběhu? Co tím chce liška malému princi sdělit?</a:t>
            </a:r>
          </a:p>
          <a:p>
            <a:r>
              <a:rPr lang="cs-CZ" dirty="0" smtClean="0"/>
              <a:t>Jaký název by mohla kapitola mít?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Jaké </a:t>
            </a:r>
            <a:r>
              <a:rPr lang="cs-CZ" dirty="0" smtClean="0"/>
              <a:t>další (velké) příběhy o přátelství/vztazích znáte?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523" y="1892559"/>
            <a:ext cx="4284404" cy="428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5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„Vypravěč nedokáže odolat fascinaci malého prince, který ho zasvěcuje do tajemství lidského života, do tajemství důvěry a lásky. Toto malé dítě se stává učitelem zkušeného letce, který je ochoten si od něj nechat ukázat nový pohled na svůj život. [...] Malý princ ho přivádí opět do kontaktu s jeho vnitřním dítětem. [...] Každý člověk má v sobě zraněné a boží dítě. Malý princ nás upomíná na mnohá zranění, která jsme utrpěli jako děti: když jsme se cítili nepochopeni, neakceptováni, zesměšňováni nebo přehlíženi.“ </a:t>
            </a:r>
            <a:endParaRPr lang="cs-CZ" dirty="0" smtClean="0"/>
          </a:p>
          <a:p>
            <a:pPr lvl="1"/>
            <a:r>
              <a:rPr lang="cs-CZ" dirty="0" smtClean="0"/>
              <a:t>(</a:t>
            </a:r>
            <a:r>
              <a:rPr lang="cs-CZ" dirty="0"/>
              <a:t>GRÜN, A., 2018. </a:t>
            </a:r>
            <a:r>
              <a:rPr lang="cs-CZ" i="1" dirty="0"/>
              <a:t>Malý princ pro malé i velké</a:t>
            </a:r>
            <a:r>
              <a:rPr lang="cs-CZ" dirty="0"/>
              <a:t>. Praha: </a:t>
            </a:r>
            <a:r>
              <a:rPr lang="cs-CZ" dirty="0" err="1"/>
              <a:t>Pragma</a:t>
            </a:r>
            <a:r>
              <a:rPr lang="cs-CZ" dirty="0"/>
              <a:t>. ISBN 978-80-7617-616-4.)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97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 a dospělí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Literatura pro děti často zobrazuje jedinečnost a hodnotu dětského způsobu vnímání světa a často je pro dospělé čtenáře příležitostí reflektovat, jak moc se může dospělý od dětí naučit.</a:t>
            </a:r>
          </a:p>
          <a:p>
            <a:pPr lvl="0"/>
            <a:r>
              <a:rPr lang="cs-CZ" dirty="0"/>
              <a:t>Matylda – pan a paní Kazisvětovi </a:t>
            </a:r>
          </a:p>
          <a:p>
            <a:pPr lvl="0"/>
            <a:r>
              <a:rPr lang="cs-CZ" dirty="0"/>
              <a:t>Andersen: omezené postavy dospělých </a:t>
            </a:r>
            <a:r>
              <a:rPr lang="cs-CZ" dirty="0" smtClean="0"/>
              <a:t>(např. pohádka O ošklivém káčátku)</a:t>
            </a:r>
            <a:endParaRPr lang="cs-CZ" dirty="0"/>
          </a:p>
          <a:p>
            <a:pPr lvl="0"/>
            <a:r>
              <a:rPr lang="cs-CZ" dirty="0"/>
              <a:t>Malý hrdina, který čelí „velkým“ (hobit, Jonatán, malý Tomáš z </a:t>
            </a:r>
            <a:r>
              <a:rPr lang="cs-CZ" i="1" dirty="0" err="1"/>
              <a:t>Všehoknihy</a:t>
            </a:r>
            <a:r>
              <a:rPr lang="cs-CZ" dirty="0"/>
              <a:t>, Matylda X slečna </a:t>
            </a:r>
            <a:r>
              <a:rPr lang="cs-CZ" dirty="0" err="1"/>
              <a:t>Kruťáková</a:t>
            </a:r>
            <a:r>
              <a:rPr lang="cs-CZ" dirty="0"/>
              <a:t> a rodiče Kazisvětovi…)</a:t>
            </a:r>
          </a:p>
          <a:p>
            <a:pPr lvl="0"/>
            <a:r>
              <a:rPr lang="cs-CZ" dirty="0"/>
              <a:t>Erich Kastner – </a:t>
            </a:r>
            <a:r>
              <a:rPr lang="cs-CZ" i="1" dirty="0"/>
              <a:t>Emil a detektivové </a:t>
            </a:r>
            <a:r>
              <a:rPr lang="cs-CZ" dirty="0"/>
              <a:t>(a další) – Nenechte si vzít dětství + postavy malých dospělých, i hodnota </a:t>
            </a:r>
            <a:r>
              <a:rPr lang="cs-CZ" dirty="0" smtClean="0"/>
              <a:t>dětství: „</a:t>
            </a:r>
            <a:r>
              <a:rPr lang="cs-CZ" dirty="0" err="1" smtClean="0"/>
              <a:t>Kästner</a:t>
            </a:r>
            <a:r>
              <a:rPr lang="cs-CZ" dirty="0" smtClean="0"/>
              <a:t> </a:t>
            </a:r>
            <a:r>
              <a:rPr lang="cs-CZ" dirty="0"/>
              <a:t>sice své mladé čtenářky a čtenáře vyzývá „Nenechte si vzít dětství!“ Současně však hrdinové jeho dětských knížek (Emil a detektivové, Létající třída, Kulička a Toník) jednají jako malí dospělí a jsou neobyčejně zralí, rozumní a morálně na výši</a:t>
            </a:r>
            <a:r>
              <a:rPr lang="cs-CZ" dirty="0" smtClean="0"/>
              <a:t>.“</a:t>
            </a:r>
          </a:p>
          <a:p>
            <a:pPr lvl="0"/>
            <a:r>
              <a:rPr lang="cs-CZ" dirty="0" smtClean="0"/>
              <a:t>J. </a:t>
            </a:r>
            <a:r>
              <a:rPr lang="cs-CZ" dirty="0" err="1" smtClean="0"/>
              <a:t>Gaarder</a:t>
            </a:r>
            <a:r>
              <a:rPr lang="cs-CZ" dirty="0" smtClean="0"/>
              <a:t> – </a:t>
            </a:r>
            <a:r>
              <a:rPr lang="cs-CZ" i="1" dirty="0" smtClean="0"/>
              <a:t>Jako v zrcadle, jen v hádance</a:t>
            </a:r>
            <a:r>
              <a:rPr lang="cs-CZ" dirty="0" smtClean="0"/>
              <a:t>: „Dospělí se musí vždycky dlouze rozmýšlet, než se pustí do něčeho zábavného. A všechno jim připadá normální a ničemu se nediví.“ (s. 30)</a:t>
            </a:r>
          </a:p>
          <a:p>
            <a:pPr lvl="0"/>
            <a:r>
              <a:rPr lang="cs-CZ" dirty="0" err="1" smtClean="0"/>
              <a:t>Ulf</a:t>
            </a:r>
            <a:r>
              <a:rPr lang="cs-CZ" dirty="0" smtClean="0"/>
              <a:t> </a:t>
            </a:r>
            <a:r>
              <a:rPr lang="cs-CZ" dirty="0" err="1" smtClean="0"/>
              <a:t>Stark</a:t>
            </a:r>
            <a:r>
              <a:rPr lang="cs-CZ" dirty="0" smtClean="0"/>
              <a:t> – </a:t>
            </a:r>
            <a:r>
              <a:rPr lang="cs-CZ" i="1" dirty="0" err="1" smtClean="0"/>
              <a:t>Keď</a:t>
            </a:r>
            <a:r>
              <a:rPr lang="cs-CZ" i="1" dirty="0" smtClean="0"/>
              <a:t> mi </a:t>
            </a:r>
            <a:r>
              <a:rPr lang="cs-CZ" i="1" dirty="0" err="1" smtClean="0"/>
              <a:t>ocko</a:t>
            </a:r>
            <a:r>
              <a:rPr lang="cs-CZ" i="1" dirty="0" smtClean="0"/>
              <a:t> ukázal vesmír </a:t>
            </a:r>
            <a:r>
              <a:rPr lang="cs-CZ" dirty="0" smtClean="0"/>
              <a:t>(dosud nevyšlo v českém překladu)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5960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text: Zlatá tráva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Řešení konfliktů a zvládání emocí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85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Arnold </a:t>
            </a:r>
            <a:r>
              <a:rPr lang="cs-CZ" sz="3600" dirty="0" err="1" smtClean="0"/>
              <a:t>Lobel</a:t>
            </a:r>
            <a:r>
              <a:rPr lang="cs-CZ" sz="3600" dirty="0" smtClean="0"/>
              <a:t>: </a:t>
            </a:r>
            <a:r>
              <a:rPr lang="cs-CZ" sz="3600" dirty="0" err="1" smtClean="0"/>
              <a:t>Kvak</a:t>
            </a:r>
            <a:r>
              <a:rPr lang="cs-CZ" sz="3600" dirty="0" smtClean="0"/>
              <a:t> a Žbluňk jsou </a:t>
            </a:r>
            <a:r>
              <a:rPr lang="cs-CZ" sz="3600" dirty="0" smtClean="0"/>
              <a:t>kamarádi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8472948" cy="448627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Kouzlo příběhů o </a:t>
            </a:r>
            <a:r>
              <a:rPr lang="cs-CZ" sz="2400" dirty="0" err="1" smtClean="0"/>
              <a:t>Kvaku</a:t>
            </a:r>
            <a:r>
              <a:rPr lang="cs-CZ" sz="2400" dirty="0" smtClean="0"/>
              <a:t> a </a:t>
            </a:r>
            <a:r>
              <a:rPr lang="cs-CZ" sz="2400" dirty="0" err="1" smtClean="0"/>
              <a:t>Žbluňkovi</a:t>
            </a:r>
            <a:r>
              <a:rPr lang="cs-CZ" sz="2400" dirty="0" smtClean="0"/>
              <a:t> tkví ve specifické náladě vyprávění: Žbluňk je věčný mrzout a pesimista, </a:t>
            </a:r>
            <a:r>
              <a:rPr lang="cs-CZ" sz="2400" dirty="0" err="1" smtClean="0"/>
              <a:t>Kvak</a:t>
            </a:r>
            <a:r>
              <a:rPr lang="cs-CZ" sz="2400" dirty="0" smtClean="0"/>
              <a:t> se mu neustále snaží pomoci. Jejich komunikace se nese v dobráckém tónu, kdy mají jeden pro druhého pochopení a s jeho vrtochy bezmeznou trpělivost. „Banální“ činnosti a akce se v jejich podání stávají ohromným dobrodružstvím.</a:t>
            </a:r>
          </a:p>
          <a:p>
            <a:r>
              <a:rPr lang="cs-CZ" sz="2400" dirty="0" smtClean="0"/>
              <a:t>Krátké příběhy jsou stylizované jednoduše, často v dialozích, takže se snadno čtou, a proto také vychází v edici První čtení.  Překlad Evy Musilové zachovává svébytný rytmus a melodii textu, který se tak dětem snadno vryje do paměti.</a:t>
            </a:r>
            <a:endParaRPr lang="cs-CZ" sz="2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148" y="1956159"/>
            <a:ext cx="2722005" cy="330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49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Arnold </a:t>
            </a:r>
            <a:r>
              <a:rPr lang="cs-CZ" dirty="0" err="1"/>
              <a:t>Lobel</a:t>
            </a:r>
            <a:r>
              <a:rPr lang="cs-CZ" dirty="0"/>
              <a:t>: </a:t>
            </a:r>
            <a:r>
              <a:rPr lang="cs-CZ" dirty="0" err="1"/>
              <a:t>Kvak</a:t>
            </a:r>
            <a:r>
              <a:rPr lang="cs-CZ" dirty="0"/>
              <a:t> a Žbluňk jsou kamarádi / </a:t>
            </a:r>
            <a:r>
              <a:rPr lang="cs-CZ" dirty="0" err="1"/>
              <a:t>Kvak</a:t>
            </a:r>
            <a:r>
              <a:rPr lang="cs-CZ" dirty="0"/>
              <a:t> a Žbluňk se bojí rádi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256639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Text neplýtvá zdrobnělinami, v  dialozích používá živý jazyk a dobře voleným slovosledem věrně naznačuje reálné promluvy.</a:t>
            </a:r>
          </a:p>
          <a:p>
            <a:r>
              <a:rPr lang="cs-CZ" dirty="0" smtClean="0"/>
              <a:t>Knížky tak působí spíš jako „dospělácké“ vyprávění o dvou nemotorných </a:t>
            </a:r>
            <a:r>
              <a:rPr lang="cs-CZ" dirty="0" err="1" smtClean="0"/>
              <a:t>dědoušcích</a:t>
            </a:r>
            <a:r>
              <a:rPr lang="cs-CZ" dirty="0" smtClean="0"/>
              <a:t>: rodiče v nich objeví cenný odstup a ironii, dětem nabízejí vhled do zdánlivě neznámého světa, jenž má však s jejich skutečnými příhodami mnoho společného – i ony se samy zbytečně něčeho bály, musely se dělit o dobroty nebo podat druhému ruku.</a:t>
            </a:r>
          </a:p>
          <a:p>
            <a:r>
              <a:rPr lang="cs-CZ" dirty="0" smtClean="0"/>
              <a:t>Autor děti mnohému nepřímo učí, ale nikdy nesklouzne k mentorování, napomínání či odsuzování.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032" y="1804988"/>
            <a:ext cx="3170136" cy="317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29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text: Samota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u="sng" dirty="0" smtClean="0"/>
              <a:t>Čtení mysli</a:t>
            </a:r>
            <a:r>
              <a:rPr lang="cs-CZ" sz="2800" dirty="0" smtClean="0"/>
              <a:t>: Myslím si, že si Žbluňk myslí, že si </a:t>
            </a:r>
            <a:r>
              <a:rPr lang="cs-CZ" sz="2800" dirty="0" err="1" smtClean="0"/>
              <a:t>Kvak</a:t>
            </a:r>
            <a:r>
              <a:rPr lang="cs-CZ" sz="2800" dirty="0" smtClean="0"/>
              <a:t> myslí… A co si asi </a:t>
            </a:r>
            <a:r>
              <a:rPr lang="cs-CZ" sz="2800" dirty="0" err="1" smtClean="0"/>
              <a:t>Kvak</a:t>
            </a:r>
            <a:r>
              <a:rPr lang="cs-CZ" sz="2800" dirty="0" smtClean="0"/>
              <a:t> myslí, že si Žbluňk bude myslet?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177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text: pasáž z 2. kapitoly knihy </a:t>
            </a:r>
            <a:r>
              <a:rPr lang="cs-CZ" i="1" dirty="0" smtClean="0"/>
              <a:t>Děvčátko </a:t>
            </a:r>
            <a:r>
              <a:rPr lang="cs-CZ" i="1" dirty="0" err="1" smtClean="0"/>
              <a:t>Momo</a:t>
            </a:r>
            <a:r>
              <a:rPr lang="cs-CZ" i="1" dirty="0" smtClean="0"/>
              <a:t> a ukradený čas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Naslouchání jako dovednost </a:t>
            </a:r>
            <a:r>
              <a:rPr lang="cs-CZ" sz="3200" smtClean="0"/>
              <a:t>a hodnota.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1397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43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Anotace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55406"/>
            <a:ext cx="10515600" cy="6002595"/>
          </a:xfrm>
        </p:spPr>
        <p:txBody>
          <a:bodyPr>
            <a:normAutofit/>
          </a:bodyPr>
          <a:lstStyle/>
          <a:p>
            <a:r>
              <a:rPr lang="cs-CZ" i="1" dirty="0"/>
              <a:t>Přednáška se zaměří na téma vztahů v literatuře pro děti a na otázku poznání druhých a na možnosti rozvoje emocionální gramotnosti prostřednictvím četby literárních děl. Výběr textů půjde napříč nejrůznějšími žánry literatury pro </a:t>
            </a:r>
            <a:r>
              <a:rPr lang="cs-CZ" i="1" dirty="0" smtClean="0"/>
              <a:t>děti. Tato přednáška navazuje na 1. a zejména na 2. přednášku.</a:t>
            </a:r>
            <a:endParaRPr lang="cs-CZ" dirty="0"/>
          </a:p>
          <a:p>
            <a:r>
              <a:rPr lang="cs-CZ" dirty="0" smtClean="0"/>
              <a:t>Představení vybraných knih a analýza vybraných ukázek vzhledem k tématu přednášky</a:t>
            </a:r>
          </a:p>
          <a:p>
            <a:r>
              <a:rPr lang="cs-CZ" dirty="0" smtClean="0"/>
              <a:t>Poznání sebe sama a poznání druhých </a:t>
            </a:r>
          </a:p>
          <a:p>
            <a:r>
              <a:rPr lang="cs-CZ" dirty="0" smtClean="0"/>
              <a:t>Identifikace X empatie </a:t>
            </a:r>
          </a:p>
          <a:p>
            <a:r>
              <a:rPr lang="cs-CZ" dirty="0" smtClean="0"/>
              <a:t>Emoce (v literatuře) a emocionální gramotnost/inteligence</a:t>
            </a:r>
          </a:p>
          <a:p>
            <a:r>
              <a:rPr lang="cs-CZ" dirty="0" smtClean="0"/>
              <a:t>Jak může četba literatury přispět k emocionální gramotnosti?</a:t>
            </a:r>
          </a:p>
          <a:p>
            <a:r>
              <a:rPr lang="cs-CZ" dirty="0" smtClean="0"/>
              <a:t>Jak klást otázky k literárnímu textu? (Jak najít v textu klíčové místo?)</a:t>
            </a:r>
          </a:p>
          <a:p>
            <a:r>
              <a:rPr lang="cs-CZ" dirty="0" smtClean="0"/>
              <a:t>Texty </a:t>
            </a:r>
            <a:r>
              <a:rPr lang="cs-CZ" dirty="0" smtClean="0"/>
              <a:t>v </a:t>
            </a:r>
            <a:r>
              <a:rPr lang="cs-CZ" dirty="0" err="1" smtClean="0"/>
              <a:t>Moodlu</a:t>
            </a:r>
            <a:endParaRPr lang="cs-CZ" dirty="0" smtClean="0"/>
          </a:p>
          <a:p>
            <a:pPr lvl="1"/>
            <a:r>
              <a:rPr lang="cs-CZ" sz="1700" dirty="0" smtClean="0"/>
              <a:t>Vztah 1: Malý princ (21. kapitola)</a:t>
            </a:r>
          </a:p>
          <a:p>
            <a:pPr lvl="1"/>
            <a:r>
              <a:rPr lang="cs-CZ" sz="1700" dirty="0" smtClean="0"/>
              <a:t>Vztah 2: Tajné heslo (kapitola z knihy Haló, </a:t>
            </a:r>
            <a:r>
              <a:rPr lang="cs-CZ" sz="1700" dirty="0" err="1" smtClean="0"/>
              <a:t>Jácíčku</a:t>
            </a:r>
            <a:r>
              <a:rPr lang="cs-CZ" sz="1700" dirty="0" smtClean="0"/>
              <a:t>) </a:t>
            </a:r>
            <a:r>
              <a:rPr lang="cs-CZ" sz="1700" dirty="0" smtClean="0">
                <a:sym typeface="Wingdings" panose="05000000000000000000" pitchFamily="2" charset="2"/>
              </a:rPr>
              <a:t> Text do semináře</a:t>
            </a:r>
            <a:endParaRPr lang="cs-CZ" sz="1700" dirty="0" smtClean="0"/>
          </a:p>
          <a:p>
            <a:pPr lvl="1"/>
            <a:r>
              <a:rPr lang="cs-CZ" sz="1700" dirty="0" smtClean="0"/>
              <a:t>Naslouchání: Děvčátko </a:t>
            </a:r>
            <a:r>
              <a:rPr lang="cs-CZ" sz="1700" dirty="0" err="1" smtClean="0"/>
              <a:t>Momo</a:t>
            </a:r>
            <a:r>
              <a:rPr lang="cs-CZ" sz="1700" dirty="0" smtClean="0"/>
              <a:t> (jen vybraná pasáž)</a:t>
            </a:r>
          </a:p>
          <a:p>
            <a:pPr lvl="1"/>
            <a:r>
              <a:rPr lang="cs-CZ" sz="1700" dirty="0" smtClean="0"/>
              <a:t>Samota a blízkost: Samota (</a:t>
            </a:r>
            <a:r>
              <a:rPr lang="cs-CZ" sz="1700" dirty="0" err="1" smtClean="0"/>
              <a:t>Kvak</a:t>
            </a:r>
            <a:r>
              <a:rPr lang="cs-CZ" sz="1700" dirty="0" smtClean="0"/>
              <a:t> a Žbluňk)</a:t>
            </a:r>
          </a:p>
          <a:p>
            <a:pPr lvl="1"/>
            <a:r>
              <a:rPr lang="cs-CZ" sz="1700" dirty="0" smtClean="0"/>
              <a:t>Řešení konfliktů a zvládání negativních emocí: Zlatá tráva (Haló, </a:t>
            </a:r>
            <a:r>
              <a:rPr lang="cs-CZ" sz="1700" dirty="0" err="1" smtClean="0"/>
              <a:t>Jácíčku</a:t>
            </a:r>
            <a:r>
              <a:rPr lang="cs-CZ" sz="1700" dirty="0" smtClean="0"/>
              <a:t>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10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G. </a:t>
            </a:r>
            <a:r>
              <a:rPr lang="cs-CZ" dirty="0" err="1" smtClean="0"/>
              <a:t>Kuijer</a:t>
            </a:r>
            <a:r>
              <a:rPr lang="cs-CZ" dirty="0" smtClean="0"/>
              <a:t>: </a:t>
            </a:r>
            <a:r>
              <a:rPr lang="cs-CZ" dirty="0" err="1" smtClean="0"/>
              <a:t>Všehokniha</a:t>
            </a:r>
            <a:r>
              <a:rPr lang="cs-CZ" dirty="0" smtClean="0"/>
              <a:t> (Albatros, 2013)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6483393" cy="4023360"/>
          </a:xfrm>
        </p:spPr>
        <p:txBody>
          <a:bodyPr>
            <a:normAutofit fontScale="92500"/>
          </a:bodyPr>
          <a:lstStyle/>
          <a:p>
            <a:r>
              <a:rPr lang="cs-CZ" dirty="0"/>
              <a:t>Vyprávění malého kluka uložené ve </a:t>
            </a:r>
            <a:r>
              <a:rPr lang="cs-CZ" dirty="0" err="1"/>
              <a:t>Všehoknize</a:t>
            </a:r>
            <a:r>
              <a:rPr lang="cs-CZ" dirty="0"/>
              <a:t> je vlastně vzpomínáním nyní už dospělého muže, který měl jediný sen - </a:t>
            </a:r>
            <a:r>
              <a:rPr lang="cs-CZ" b="1" dirty="0"/>
              <a:t>být šťastný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Tomáš </a:t>
            </a:r>
            <a:r>
              <a:rPr lang="cs-CZ" dirty="0"/>
              <a:t>žije s rodiči a starší sestrou v poválečném Holandsku. Na první pohled je Tomáš spokojený kluk s bohatou fantazií. Ve skutečnosti ho ale moc trápí, že jeho silně nábožensky založený tatínek, kdykoli se mu něco v rodině znelíbí, bije maminku, protože podle něj je úkolem muže vést ženu životem po správné cestě. Nejen, že si Tomáš občas povídá s Ježíšem, ale začne navštěvovat i sousedku, o které všichni říkají, že je ježibaba. </a:t>
            </a:r>
            <a:endParaRPr lang="cs-CZ" dirty="0" smtClean="0"/>
          </a:p>
          <a:p>
            <a:r>
              <a:rPr lang="cs-CZ" b="1" dirty="0" smtClean="0"/>
              <a:t>Podaří </a:t>
            </a:r>
            <a:r>
              <a:rPr lang="cs-CZ" b="1" dirty="0"/>
              <a:t>se mu překonat strach a vyrovnat se s násilím? </a:t>
            </a:r>
            <a:endParaRPr lang="cs-CZ" b="1" dirty="0" smtClean="0"/>
          </a:p>
          <a:p>
            <a:r>
              <a:rPr lang="cs-CZ" dirty="0" smtClean="0"/>
              <a:t>Tomášovo </a:t>
            </a:r>
            <a:r>
              <a:rPr lang="cs-CZ" dirty="0"/>
              <a:t>vyprávění plné fantazie a silného citu provázejí zajímavé snové ilustrace N. </a:t>
            </a:r>
            <a:r>
              <a:rPr lang="cs-CZ" dirty="0" err="1"/>
              <a:t>Ishidy</a:t>
            </a:r>
            <a:r>
              <a:rPr lang="cs-CZ" dirty="0"/>
              <a:t>.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928" y="1737360"/>
            <a:ext cx="2782529" cy="3962321"/>
          </a:xfrm>
        </p:spPr>
      </p:pic>
    </p:spTree>
    <p:extLst>
      <p:ext uri="{BB962C8B-B14F-4D97-AF65-F5344CB8AC3E}">
        <p14:creationId xmlns:p14="http://schemas.microsoft.com/office/powerpoint/2010/main" val="421236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před čtením (Respektive po přečtení první strany)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• Podívej se na titulní stránku a řekni, o čem si myslíš, že příběh bude.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O čem bys chtěl, aby příběh byl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Může tento příběh nějak souviset s tvým životem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 smtClean="0"/>
              <a:t>Napadají </a:t>
            </a:r>
            <a:r>
              <a:rPr lang="cs-CZ" dirty="0"/>
              <a:t>tě otázky, které s příběhem mohou souviset?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Kterým slovům z názvu nerozumíš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Podívej se na obrázky v knize a zkus vymyslet, o čem příběh </a:t>
            </a:r>
            <a:r>
              <a:rPr lang="cs-CZ" dirty="0" smtClean="0"/>
              <a:t>bude.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44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během čtení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• V čem jsi podobný hlavnímu hrdinovi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Jaké otázky tě v souvislosti s textem napadají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Kde se příběh odehrává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Které postavy v příběhu vystupují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Jak myslíš, že by se situace mohla </a:t>
            </a:r>
            <a:r>
              <a:rPr lang="cs-CZ" dirty="0" smtClean="0"/>
              <a:t>vyřešit? </a:t>
            </a:r>
          </a:p>
          <a:p>
            <a:pPr marL="0" indent="0">
              <a:buNone/>
            </a:pPr>
            <a:r>
              <a:rPr lang="cs-CZ" dirty="0" smtClean="0"/>
              <a:t>• Stalo </a:t>
            </a:r>
            <a:r>
              <a:rPr lang="cs-CZ" dirty="0"/>
              <a:t>se ti něco podobného tomu, co je v příběhu napsáno?</a:t>
            </a:r>
          </a:p>
        </p:txBody>
      </p:sp>
    </p:spTree>
    <p:extLst>
      <p:ext uri="{BB962C8B-B14F-4D97-AF65-F5344CB8AC3E}">
        <p14:creationId xmlns:p14="http://schemas.microsoft.com/office/powerpoint/2010/main" val="38766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po četbě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700" dirty="0"/>
              <a:t>• Jaké ponaučení si můžeš z příběhu </a:t>
            </a:r>
            <a:r>
              <a:rPr lang="cs-CZ" sz="2700" dirty="0" smtClean="0"/>
              <a:t>odnést?</a:t>
            </a:r>
          </a:p>
          <a:p>
            <a:pPr marL="0" indent="0">
              <a:buNone/>
            </a:pPr>
            <a:r>
              <a:rPr lang="cs-CZ" sz="2700" dirty="0" smtClean="0"/>
              <a:t>• </a:t>
            </a:r>
            <a:r>
              <a:rPr lang="cs-CZ" sz="2700" dirty="0"/>
              <a:t>Převyprávěj příběh</a:t>
            </a:r>
            <a:r>
              <a:rPr lang="cs-CZ" sz="2700" dirty="0" smtClean="0"/>
              <a:t>.</a:t>
            </a:r>
          </a:p>
          <a:p>
            <a:pPr marL="0" indent="0">
              <a:buNone/>
            </a:pPr>
            <a:r>
              <a:rPr lang="cs-CZ" sz="2700" dirty="0" smtClean="0"/>
              <a:t>• </a:t>
            </a:r>
            <a:r>
              <a:rPr lang="cs-CZ" sz="2700" dirty="0"/>
              <a:t>Navrhni jiný konec příběhu</a:t>
            </a:r>
            <a:r>
              <a:rPr lang="cs-CZ" sz="2700" dirty="0" smtClean="0"/>
              <a:t>.</a:t>
            </a:r>
          </a:p>
          <a:p>
            <a:pPr marL="0" indent="0">
              <a:buNone/>
            </a:pPr>
            <a:r>
              <a:rPr lang="cs-CZ" sz="2700" dirty="0" smtClean="0"/>
              <a:t>• </a:t>
            </a:r>
            <a:r>
              <a:rPr lang="cs-CZ" sz="2700" dirty="0"/>
              <a:t>Jak by se příběh mohl jmenovat</a:t>
            </a:r>
            <a:r>
              <a:rPr lang="cs-CZ" sz="2700" dirty="0" smtClean="0"/>
              <a:t>?</a:t>
            </a:r>
          </a:p>
          <a:p>
            <a:pPr marL="0" indent="0">
              <a:buNone/>
            </a:pPr>
            <a:r>
              <a:rPr lang="cs-CZ" sz="2700" dirty="0" smtClean="0"/>
              <a:t>• </a:t>
            </a:r>
            <a:r>
              <a:rPr lang="cs-CZ" sz="2700" dirty="0"/>
              <a:t>V jakém okamžiku se hlavní postava mohla zachovat jinak</a:t>
            </a:r>
            <a:r>
              <a:rPr lang="cs-CZ" sz="2700" dirty="0" smtClean="0"/>
              <a:t>?</a:t>
            </a:r>
          </a:p>
          <a:p>
            <a:pPr marL="0" indent="0">
              <a:buNone/>
            </a:pPr>
            <a:r>
              <a:rPr lang="cs-CZ" sz="2700" dirty="0" smtClean="0"/>
              <a:t>• </a:t>
            </a:r>
            <a:r>
              <a:rPr lang="cs-CZ" sz="2700" dirty="0"/>
              <a:t>Co se ti v příběhu nejvíce </a:t>
            </a:r>
            <a:r>
              <a:rPr lang="cs-CZ" sz="2700" dirty="0" smtClean="0"/>
              <a:t>líbilo?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414300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Čtení literatury jako cesta k lepšímu porozumění druhým lidem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„Fiktivní vyprávění je jediný literární žánr, stejně tak jako jediný druh vyprávění, ve kterém máme přístup k nevysloveným myšlenkám, pocitům, vnímání osoby jiné, než je mluvčí.“ (</a:t>
            </a:r>
            <a:r>
              <a:rPr lang="cs-CZ" sz="2800" dirty="0" err="1" smtClean="0"/>
              <a:t>Cohn</a:t>
            </a:r>
            <a:r>
              <a:rPr lang="cs-CZ" sz="2800" dirty="0" smtClean="0"/>
              <a:t>[</a:t>
            </a:r>
            <a:r>
              <a:rPr lang="cs-CZ" sz="2800" dirty="0" err="1" smtClean="0"/>
              <a:t>ová</a:t>
            </a:r>
            <a:r>
              <a:rPr lang="cs-CZ" sz="2800" dirty="0" smtClean="0"/>
              <a:t>] 1978: 7)</a:t>
            </a:r>
          </a:p>
          <a:p>
            <a:r>
              <a:rPr lang="cs-CZ" sz="2800" dirty="0" smtClean="0"/>
              <a:t>Porozumění tomu, jak druzí lidé myslí/prožívají/vnímají, je základní sociální dovednost.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461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9210"/>
          </a:xfrm>
        </p:spPr>
        <p:txBody>
          <a:bodyPr/>
          <a:lstStyle/>
          <a:p>
            <a:r>
              <a:rPr lang="cs-CZ" dirty="0" smtClean="0"/>
              <a:t>Proč nás zajímají literární postavy?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18967"/>
            <a:ext cx="10515600" cy="435799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Protože přirozeně toužíme po tom porozumět sami sobě a dalším lidským bytostem – způsobům </a:t>
            </a:r>
            <a:r>
              <a:rPr lang="cs-CZ" sz="2400" i="1" dirty="0" smtClean="0"/>
              <a:t>myšlení, prožívání, pohledu, víry, záměrů, tužeb, motivace a rozhodování</a:t>
            </a:r>
            <a:r>
              <a:rPr lang="cs-CZ" sz="2400" dirty="0" smtClean="0"/>
              <a:t>… </a:t>
            </a:r>
          </a:p>
          <a:p>
            <a:r>
              <a:rPr lang="cs-CZ" sz="2400" b="1" dirty="0" smtClean="0"/>
              <a:t>Teorie mysli (čtení mysli) </a:t>
            </a:r>
            <a:r>
              <a:rPr lang="cs-CZ" sz="2400" dirty="0" smtClean="0"/>
              <a:t>= schopnost rozumět druhým lidem </a:t>
            </a:r>
            <a:r>
              <a:rPr lang="cs-CZ" sz="2400" dirty="0" smtClean="0">
                <a:sym typeface="Wingdings" panose="05000000000000000000" pitchFamily="2" charset="2"/>
              </a:rPr>
              <a:t> když čteme literární text, zkoumáme různé stavy mysli, které se liší od aktuálního stavu naší mysli (</a:t>
            </a:r>
            <a:r>
              <a:rPr lang="cs-CZ" sz="2400" dirty="0" err="1" smtClean="0">
                <a:sym typeface="Wingdings" panose="05000000000000000000" pitchFamily="2" charset="2"/>
              </a:rPr>
              <a:t>Zunshine</a:t>
            </a:r>
            <a:r>
              <a:rPr lang="cs-CZ" sz="2400" dirty="0" smtClean="0">
                <a:sym typeface="Wingdings" panose="05000000000000000000" pitchFamily="2" charset="2"/>
              </a:rPr>
              <a:t> 2006)</a:t>
            </a:r>
          </a:p>
          <a:p>
            <a:r>
              <a:rPr lang="cs-CZ" sz="2400" b="1" dirty="0" smtClean="0">
                <a:sym typeface="Wingdings" panose="05000000000000000000" pitchFamily="2" charset="2"/>
              </a:rPr>
              <a:t>Empatie</a:t>
            </a:r>
            <a:r>
              <a:rPr lang="cs-CZ" sz="2400" dirty="0" smtClean="0">
                <a:sym typeface="Wingdings" panose="05000000000000000000" pitchFamily="2" charset="2"/>
              </a:rPr>
              <a:t> = schopnost porozumět, jak druzí lidé prožívají/co cítí  čtení literárních textů přispívá kultivaci této schopnosti (jako vzdělavatelé můžeme tuto schopnost vědomě kultivovat výběrem textů, způsobem, jakým připravujeme výuku, aplikováním strategie hledání souvislostí, způsobem kladení otázek a vedením diskuze nad textem a výběrem </a:t>
            </a:r>
            <a:r>
              <a:rPr lang="cs-CZ" sz="2400" dirty="0" err="1" smtClean="0">
                <a:sym typeface="Wingdings" panose="05000000000000000000" pitchFamily="2" charset="2"/>
              </a:rPr>
              <a:t>responzních</a:t>
            </a:r>
            <a:r>
              <a:rPr lang="cs-CZ" sz="2400" dirty="0" smtClean="0">
                <a:sym typeface="Wingdings" panose="05000000000000000000" pitchFamily="2" charset="2"/>
              </a:rPr>
              <a:t> aktivit atd.)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69527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Identifikace a empatie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Identifikace</a:t>
            </a:r>
            <a:r>
              <a:rPr lang="cs-CZ" sz="2800" dirty="0" smtClean="0"/>
              <a:t> – ztotožnění, zaměřené na sebe </a:t>
            </a:r>
          </a:p>
          <a:p>
            <a:r>
              <a:rPr lang="cs-CZ" sz="2800" b="1" dirty="0" smtClean="0"/>
              <a:t>Empatie</a:t>
            </a:r>
            <a:r>
              <a:rPr lang="cs-CZ" sz="2800" dirty="0" smtClean="0"/>
              <a:t> – žádoucí sociální dovednost, dovednost porozumět myšlení druhých a jejich prožívání i bez toho, že sdílím jejich názor, případně jejich emocionální zkušenost </a:t>
            </a:r>
            <a:r>
              <a:rPr lang="cs-CZ" sz="2800" dirty="0" smtClean="0"/>
              <a:t>(emoce a perspektiva)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921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Co to je emocionální gramotnost (emoční inteligence)?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06757"/>
          </a:xfrm>
        </p:spPr>
        <p:txBody>
          <a:bodyPr>
            <a:normAutofit/>
          </a:bodyPr>
          <a:lstStyle/>
          <a:p>
            <a:r>
              <a:rPr lang="cs-CZ" dirty="0"/>
              <a:t>Emoční inteligence je schopnost zvládat své emoce a vcítit se do emocí ostatních lidí. </a:t>
            </a:r>
            <a:r>
              <a:rPr lang="cs-CZ" b="1" dirty="0"/>
              <a:t>Emoční inteligence zahrnuje pět základních složek: </a:t>
            </a:r>
            <a:endParaRPr lang="cs-CZ" b="1" dirty="0" smtClean="0"/>
          </a:p>
          <a:p>
            <a:pPr lvl="1"/>
            <a:r>
              <a:rPr lang="cs-CZ" b="1" dirty="0" smtClean="0"/>
              <a:t>znalost </a:t>
            </a:r>
            <a:r>
              <a:rPr lang="cs-CZ" b="1" dirty="0"/>
              <a:t>vlastních emocí, </a:t>
            </a:r>
            <a:endParaRPr lang="cs-CZ" b="1" dirty="0" smtClean="0"/>
          </a:p>
          <a:p>
            <a:pPr lvl="1"/>
            <a:r>
              <a:rPr lang="cs-CZ" b="1" dirty="0" smtClean="0"/>
              <a:t>jejich zvládání</a:t>
            </a:r>
            <a:r>
              <a:rPr lang="cs-CZ" b="1" dirty="0"/>
              <a:t>, </a:t>
            </a:r>
            <a:endParaRPr lang="cs-CZ" b="1" dirty="0" smtClean="0"/>
          </a:p>
          <a:p>
            <a:pPr lvl="1"/>
            <a:r>
              <a:rPr lang="cs-CZ" b="1" dirty="0" smtClean="0"/>
              <a:t>schopnost </a:t>
            </a:r>
            <a:r>
              <a:rPr lang="cs-CZ" b="1" dirty="0" err="1"/>
              <a:t>sebemotivace</a:t>
            </a:r>
            <a:r>
              <a:rPr lang="cs-CZ" b="1" dirty="0"/>
              <a:t>, </a:t>
            </a:r>
            <a:endParaRPr lang="cs-CZ" b="1" dirty="0" smtClean="0"/>
          </a:p>
          <a:p>
            <a:pPr lvl="1"/>
            <a:r>
              <a:rPr lang="cs-CZ" b="1" dirty="0" smtClean="0"/>
              <a:t>schopnost </a:t>
            </a:r>
            <a:r>
              <a:rPr lang="cs-CZ" b="1" dirty="0"/>
              <a:t>empatie (vcítění se do emocí jiných lidí</a:t>
            </a:r>
            <a:r>
              <a:rPr lang="cs-CZ" b="1" dirty="0" smtClean="0"/>
              <a:t>)</a:t>
            </a:r>
          </a:p>
          <a:p>
            <a:pPr lvl="1"/>
            <a:r>
              <a:rPr lang="cs-CZ" b="1" dirty="0" smtClean="0"/>
              <a:t>umění mezilidských vztahů.</a:t>
            </a:r>
          </a:p>
          <a:p>
            <a:r>
              <a:rPr lang="cs-CZ" dirty="0" smtClean="0"/>
              <a:t>Emoční inteligence se na základě této definice a takto vymezených složek dotýká morálních a etických otázek a dovedností…</a:t>
            </a:r>
          </a:p>
          <a:p>
            <a:r>
              <a:rPr lang="cs-CZ" dirty="0" smtClean="0"/>
              <a:t>V souvislosti s texty, které budeme číst na přednášce i v semináři, budeme uvažovat, jaký potenciál mají pro rozvoj emoční inteligence (a také pro položení dobrých otázek)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17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37397"/>
          </a:xfrm>
        </p:spPr>
        <p:txBody>
          <a:bodyPr>
            <a:normAutofit/>
          </a:bodyPr>
          <a:lstStyle/>
          <a:p>
            <a:r>
              <a:rPr lang="cs-CZ" dirty="0" smtClean="0"/>
              <a:t>Co je to vztah?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36921"/>
            <a:ext cx="8455742" cy="4240041"/>
          </a:xfrm>
        </p:spPr>
        <p:txBody>
          <a:bodyPr>
            <a:normAutofit/>
          </a:bodyPr>
          <a:lstStyle/>
          <a:p>
            <a:r>
              <a:rPr lang="cs-CZ" dirty="0"/>
              <a:t>„Svět je pro člověka dvojí, neboť i jeho postoj je dvojí. Postoj člověka je dvojí, neboť i základní slova, která může pronést, jsou dvě. Základní slova nejsou jednotlivá slova, nýbrž slovní dvojice. Jedním základním slovem je slovní dvojice Já-Ty. Druhým základním slovem je slovní dvojice Já-Ono… Základní slova neoznačují věci, nýbrž poměry. Základní slova nevypovídají o něčem, co existuje mimo ně: teprve jejich vyslovení zakládá bytí toho, co vyjadřují… Základní slovo Já-Ty lze říkat jen celou bytostí. Základní slovo Já-Ono nelze nikdy říkat celou bytostí</a:t>
            </a:r>
            <a:r>
              <a:rPr lang="cs-CZ" dirty="0" smtClean="0"/>
              <a:t>.“</a:t>
            </a:r>
          </a:p>
          <a:p>
            <a:r>
              <a:rPr lang="cs-CZ" dirty="0" smtClean="0"/>
              <a:t>„Vztah je vzájemnost.“</a:t>
            </a:r>
          </a:p>
          <a:p>
            <a:r>
              <a:rPr lang="cs-CZ" dirty="0" smtClean="0"/>
              <a:t>[M. </a:t>
            </a:r>
            <a:r>
              <a:rPr lang="cs-CZ" dirty="0" err="1" smtClean="0"/>
              <a:t>Buber</a:t>
            </a:r>
            <a:r>
              <a:rPr lang="cs-CZ" dirty="0" smtClean="0"/>
              <a:t>: Já a ty]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581" y="1936922"/>
            <a:ext cx="2101818" cy="335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85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a sociální emoce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6194324" cy="4486275"/>
          </a:xfrm>
        </p:spPr>
        <p:txBody>
          <a:bodyPr/>
          <a:lstStyle/>
          <a:p>
            <a:r>
              <a:rPr lang="pl-PL" b="1" dirty="0" smtClean="0"/>
              <a:t>Základní emoce</a:t>
            </a:r>
            <a:endParaRPr lang="pl-PL" dirty="0" smtClean="0"/>
          </a:p>
          <a:p>
            <a:pPr lvl="1"/>
            <a:r>
              <a:rPr lang="pl-PL" dirty="0" smtClean="0"/>
              <a:t>radost</a:t>
            </a:r>
            <a:r>
              <a:rPr lang="pl-PL" dirty="0"/>
              <a:t>, smutek, strach, hněv a </a:t>
            </a:r>
            <a:r>
              <a:rPr lang="pl-PL" dirty="0" smtClean="0"/>
              <a:t>opovržení.</a:t>
            </a:r>
          </a:p>
          <a:p>
            <a:r>
              <a:rPr lang="cs-CZ" b="1" dirty="0" smtClean="0"/>
              <a:t>Sociální </a:t>
            </a:r>
            <a:r>
              <a:rPr lang="cs-CZ" b="1" dirty="0"/>
              <a:t>emoce </a:t>
            </a:r>
            <a:r>
              <a:rPr lang="cs-CZ" dirty="0"/>
              <a:t>se </a:t>
            </a:r>
            <a:r>
              <a:rPr lang="cs-CZ" dirty="0" smtClean="0"/>
              <a:t>týkají </a:t>
            </a:r>
            <a:r>
              <a:rPr lang="cs-CZ" dirty="0"/>
              <a:t>dvou a </a:t>
            </a:r>
            <a:r>
              <a:rPr lang="cs-CZ" dirty="0" smtClean="0"/>
              <a:t>více aktérů, jejichž emocionální </a:t>
            </a:r>
            <a:r>
              <a:rPr lang="cs-CZ" dirty="0"/>
              <a:t>potřeby jsou předmětem </a:t>
            </a:r>
            <a:r>
              <a:rPr lang="cs-CZ" dirty="0" smtClean="0"/>
              <a:t>vyjednávání.</a:t>
            </a:r>
            <a:endParaRPr lang="cs-CZ" dirty="0"/>
          </a:p>
          <a:p>
            <a:pPr lvl="1"/>
            <a:r>
              <a:rPr lang="cs-CZ" dirty="0" smtClean="0"/>
              <a:t>Láska</a:t>
            </a:r>
            <a:r>
              <a:rPr lang="cs-CZ" dirty="0"/>
              <a:t>, </a:t>
            </a:r>
            <a:r>
              <a:rPr lang="cs-CZ" dirty="0" smtClean="0"/>
              <a:t>nenávist</a:t>
            </a:r>
            <a:r>
              <a:rPr lang="cs-CZ" dirty="0"/>
              <a:t>, </a:t>
            </a:r>
            <a:r>
              <a:rPr lang="cs-CZ" dirty="0" smtClean="0"/>
              <a:t>pohrdání, závist</a:t>
            </a:r>
            <a:r>
              <a:rPr lang="cs-CZ" dirty="0"/>
              <a:t>, </a:t>
            </a:r>
            <a:r>
              <a:rPr lang="cs-CZ" dirty="0" smtClean="0"/>
              <a:t>žárlivost</a:t>
            </a:r>
            <a:r>
              <a:rPr lang="cs-CZ" dirty="0"/>
              <a:t>, soucit, </a:t>
            </a:r>
            <a:r>
              <a:rPr lang="cs-CZ" dirty="0" smtClean="0"/>
              <a:t>překvapeni, </a:t>
            </a:r>
            <a:r>
              <a:rPr lang="pl-PL" dirty="0" smtClean="0"/>
              <a:t>zájem </a:t>
            </a:r>
            <a:r>
              <a:rPr lang="pl-PL" dirty="0"/>
              <a:t>a </a:t>
            </a:r>
            <a:r>
              <a:rPr lang="pl-PL" dirty="0" smtClean="0"/>
              <a:t>vina</a:t>
            </a:r>
            <a:r>
              <a:rPr lang="pl-PL" dirty="0" smtClean="0"/>
              <a:t>...</a:t>
            </a:r>
          </a:p>
          <a:p>
            <a:pPr lvl="1"/>
            <a:endParaRPr lang="pl-PL" dirty="0"/>
          </a:p>
          <a:p>
            <a:pPr marL="201168" lvl="1" indent="0">
              <a:buNone/>
            </a:pPr>
            <a:r>
              <a:rPr lang="pl-PL" dirty="0" smtClean="0"/>
              <a:t>Emoce se dají rozdělit na příjemné a nepříjemné</a:t>
            </a:r>
          </a:p>
          <a:p>
            <a:pPr marL="201168" lvl="1" indent="0">
              <a:buNone/>
            </a:pPr>
            <a:endParaRPr lang="pl-PL" dirty="0"/>
          </a:p>
          <a:p>
            <a:pPr marL="201168" lvl="1" indent="0">
              <a:buNone/>
            </a:pPr>
            <a:r>
              <a:rPr lang="pl-PL" dirty="0"/>
              <a:t>Doporučuji: </a:t>
            </a:r>
            <a:r>
              <a:rPr lang="pl-PL" dirty="0">
                <a:hlinkClick r:id="rId2"/>
              </a:rPr>
              <a:t>https://tisictvariradosti.cz</a:t>
            </a:r>
            <a:r>
              <a:rPr lang="pl-PL" dirty="0" smtClean="0">
                <a:hlinkClick r:id="rId2"/>
              </a:rPr>
              <a:t>/</a:t>
            </a:r>
            <a:r>
              <a:rPr lang="pl-PL" dirty="0" smtClean="0"/>
              <a:t> (emoční vzdělávání a zdravý emoční růst dětí)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297" y="1872585"/>
            <a:ext cx="3740149" cy="280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04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Smutek x radost (jako sociální emoce)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Veverka seděla ráno na své borovici a přála si, aby přišel </a:t>
            </a:r>
            <a:r>
              <a:rPr lang="cs-CZ" dirty="0" err="1"/>
              <a:t>Jácíček</a:t>
            </a:r>
            <a:r>
              <a:rPr lang="cs-CZ" dirty="0"/>
              <a:t>. Neměla co dělat. Neměla vůbec co dělat. Dívala se na větev, větev byla nezajímavá. Dívala se na oblohu, obloha byla šedivá a po ní se táhly nanicovaté světlé mraky. Dívala se na jehličí, bylo všechno stejné. Na každé jehličce byla stejná kapka rosy a vždycky stejně spadla, když Veverka zatřásla větvičkou. Dívala se na šišky. Šišky byly hrozné. Dívala se na vzdálené lesy. Byly modročerné, ale ne dost modročerné, aby se potěšilo smutné zvířátko. A tak seděla Veverka na své nezajímavé větvi pod tou nezajímavou oblohou a velice si přála, aby přišel </a:t>
            </a:r>
            <a:r>
              <a:rPr lang="cs-CZ" dirty="0" err="1"/>
              <a:t>Jácíček</a:t>
            </a:r>
            <a:r>
              <a:rPr lang="cs-CZ" dirty="0"/>
              <a:t>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A vtom </a:t>
            </a:r>
            <a:r>
              <a:rPr lang="cs-CZ" dirty="0" err="1"/>
              <a:t>Jácíček</a:t>
            </a:r>
            <a:r>
              <a:rPr lang="cs-CZ" dirty="0"/>
              <a:t> přišel.</a:t>
            </a:r>
            <a:br>
              <a:rPr lang="cs-CZ" dirty="0"/>
            </a:br>
            <a:r>
              <a:rPr lang="cs-CZ" dirty="0"/>
              <a:t>"Haló, Veverko," zavolal.</a:t>
            </a:r>
            <a:br>
              <a:rPr lang="cs-CZ" dirty="0"/>
            </a:br>
            <a:r>
              <a:rPr lang="cs-CZ" dirty="0"/>
              <a:t>A Veverka jako blesk už se míhala po kmeni dolů. Jen si cestou stačila všimnout, že obloha i jehličí i šišky jsou najednou TAK zajímavé, jak jen mohou být. Jehličí zavonělo a rosa zazářila a vítr zblízka ovanul Veverce tváře a způsobil, že dostala velikou radost a chuť dělat něco báječného.</a:t>
            </a:r>
          </a:p>
        </p:txBody>
      </p:sp>
    </p:spTree>
    <p:extLst>
      <p:ext uri="{BB962C8B-B14F-4D97-AF65-F5344CB8AC3E}">
        <p14:creationId xmlns:p14="http://schemas.microsoft.com/office/powerpoint/2010/main" val="399895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11381</TotalTime>
  <Words>1956</Words>
  <Application>Microsoft Office PowerPoint</Application>
  <PresentationFormat>Širokoúhlá obrazovka</PresentationFormat>
  <Paragraphs>115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Calibri</vt:lpstr>
      <vt:lpstr>Calibri Light</vt:lpstr>
      <vt:lpstr>Wingdings</vt:lpstr>
      <vt:lpstr>Retrospektiva</vt:lpstr>
      <vt:lpstr>Láska, vztahy a přátelství v literatuře pro děti K emocionální, morální a čtenářské gramotnosti</vt:lpstr>
      <vt:lpstr>Anotace přednášky</vt:lpstr>
      <vt:lpstr>Čtení literatury jako cesta k lepšímu porozumění druhým lidem</vt:lpstr>
      <vt:lpstr>Proč nás zajímají literární postavy?</vt:lpstr>
      <vt:lpstr>Identifikace a empatie</vt:lpstr>
      <vt:lpstr>Co to je emocionální gramotnost (emoční inteligence)?</vt:lpstr>
      <vt:lpstr>Co je to vztah?</vt:lpstr>
      <vt:lpstr>Základní a sociální emoce</vt:lpstr>
      <vt:lpstr>Smutek x radost (jako sociální emoce)</vt:lpstr>
      <vt:lpstr>Pocity ze setkání s tím, co přesahuje naši běžnou zkušenost</vt:lpstr>
      <vt:lpstr>Představení knihy: Malý princ</vt:lpstr>
      <vt:lpstr>1. text: Malý princ, 21. kapitola</vt:lpstr>
      <vt:lpstr>Prezentace aplikace PowerPoint</vt:lpstr>
      <vt:lpstr>Děti a dospělí</vt:lpstr>
      <vt:lpstr>2. text: Zlatá tráva</vt:lpstr>
      <vt:lpstr>Arnold Lobel: Kvak a Žbluňk jsou kamarádi</vt:lpstr>
      <vt:lpstr>Arnold Lobel: Kvak a Žbluňk jsou kamarádi / Kvak a Žbluňk se bojí rádi</vt:lpstr>
      <vt:lpstr>3. text: Samota </vt:lpstr>
      <vt:lpstr>4. text: pasáž z 2. kapitoly knihy Děvčátko Momo a ukradený čas</vt:lpstr>
      <vt:lpstr>G. Kuijer: Všehokniha (Albatros, 2013)</vt:lpstr>
      <vt:lpstr>Otázky před čtením (Respektive po přečtení první strany)</vt:lpstr>
      <vt:lpstr>Otázky během čtení</vt:lpstr>
      <vt:lpstr>Otázky po četbě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se zaměří na téma vztahů v literatuře pro děti a na otázku poznání druhých a na možnosti rozvoje emocionální gramotnosti prostřednictvím četby literárních děl. Výběr textů půjde napříč nejrůznějšími žánry literatury pro děti.</dc:title>
  <dc:creator>Uzivatel</dc:creator>
  <cp:lastModifiedBy>Uzivatel</cp:lastModifiedBy>
  <cp:revision>53</cp:revision>
  <dcterms:created xsi:type="dcterms:W3CDTF">2021-03-19T14:19:05Z</dcterms:created>
  <dcterms:modified xsi:type="dcterms:W3CDTF">2022-04-11T09:51:01Z</dcterms:modified>
</cp:coreProperties>
</file>