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1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7" r:id="rId13"/>
    <p:sldId id="269" r:id="rId14"/>
    <p:sldId id="270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07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9B6055-AD5B-054E-B418-D36C36B0F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F0969B-D386-3240-A7AA-CB509A448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55000B-E7DA-BD41-82F0-3CF61DF41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793B-A9BF-B645-8A11-F52E82516AC2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934FE4-A616-5848-BDE5-7C202BF28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6260B1-1153-9645-B62E-EF7D05871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12F0C-3F5C-7940-BCF7-E1688CD07A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40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6B1493-C11E-064A-AEF1-B646CC4C9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CA28457-FCC1-484C-8824-F42C5A3365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7E836F-0AAC-0D48-B66E-9A09C2A6E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793B-A9BF-B645-8A11-F52E82516AC2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3161E1-F126-9747-9AC9-BBCDDB85A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8F5DFF-7C67-0947-BFAB-0E32772F7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12F0C-3F5C-7940-BCF7-E1688CD07A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03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3F6792F-5220-4942-9AA5-153DE3D5A9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D7C116E-2AF9-1247-A902-7B5755EB4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AD532C-ABF0-4147-9CE3-74C91B4AC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793B-A9BF-B645-8A11-F52E82516AC2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AFC729-0275-8F47-B983-15A729470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56F417-7734-1A42-B265-2499F7711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12F0C-3F5C-7940-BCF7-E1688CD07A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53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4FF3E-90EF-BD4A-A161-A116B7A34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74FEFB-2027-4443-BE18-CD64920A6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7DD34E-0AF0-7748-8F60-6BA647D92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793B-A9BF-B645-8A11-F52E82516AC2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A6E8D7-E4BF-D045-86D3-ACF3B91F4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D233A0-C353-4D4E-AD06-8F6390263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12F0C-3F5C-7940-BCF7-E1688CD07A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37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097CAC-07B1-914C-BD65-EFBC7962A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8D76706-C154-1841-8B07-645001843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4F4385-A32A-C142-A339-38B849C76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793B-A9BF-B645-8A11-F52E82516AC2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BC1D09-3EB3-464C-8D2E-D2A0E0E3A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DC3BFB-4D32-6043-8C22-3F49D9B28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12F0C-3F5C-7940-BCF7-E1688CD07A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23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9A317C-9297-DA41-BEC4-1CFAA14A4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82FBC9-9EC9-4D40-B42B-765732CEE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ACA7821-FAA5-9944-A3E3-40CE1F714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D25886D-20CD-B346-A660-F6BFBBCA6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793B-A9BF-B645-8A11-F52E82516AC2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8542D7-4DB7-6241-8F84-8B92007F3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BEA4E17-4F7A-484A-BD7C-C43FB3502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12F0C-3F5C-7940-BCF7-E1688CD07A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80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27CEB6-0963-AE45-B4CA-108D07574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0ACF67-5550-8446-9991-259CD504B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1081EF0-E94B-7D4C-BED5-377B4A031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418F862-39B5-E742-85B1-17B693B94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5556662-39FA-184B-AAAC-2E2F16E029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7BF4934-7A14-6C40-B55E-DCDEAEF02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793B-A9BF-B645-8A11-F52E82516AC2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B91B596-9E79-F947-8C9B-C4B7B5EEE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0C5AF84-A6A6-E04C-B387-8CD1F5339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12F0C-3F5C-7940-BCF7-E1688CD07A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387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1CF8F9-4449-9A4B-8E94-E8737EDFE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66CAB19-3359-F642-A3D8-FF8537FE6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793B-A9BF-B645-8A11-F52E82516AC2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2E57AFD-1646-7C43-81BC-173573735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E793FE6-DFDB-9E4F-B58E-BF6E8D240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12F0C-3F5C-7940-BCF7-E1688CD07A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919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21B18A3-893E-F84B-B2D9-C406D315B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793B-A9BF-B645-8A11-F52E82516AC2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E35CF47-6CEA-F64A-A4F9-533250B70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93C18B3-8D32-F545-9DD7-1DB8F3A78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12F0C-3F5C-7940-BCF7-E1688CD07A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39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4213F8-2C8B-1040-BD10-32810FF1E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4B5BAE-7DA5-6641-82DB-E54A57A53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E600860-0862-6140-A225-D472ECCE3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E6E24C5-65E4-CC41-9BB9-9DB32DE3C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793B-A9BF-B645-8A11-F52E82516AC2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8BCAAA9-10E5-9A40-B251-2CE1867BF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470200-B449-DA49-A7CE-9B62AA030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12F0C-3F5C-7940-BCF7-E1688CD07A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61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5D6E71-D1C8-2849-927B-6882078B6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5224171-F20A-AF4C-AF24-DC84915A71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F7CFADA-83A1-4146-8238-77B8C4619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BAC33D-97A2-F342-B06B-19A6C27E7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793B-A9BF-B645-8A11-F52E82516AC2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F7A6774-AD11-5D40-A1A2-7D45DBD33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723550-1F04-6548-B055-FD37E139D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12F0C-3F5C-7940-BCF7-E1688CD07A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3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3326909-1E20-AB4A-A010-F4A4DD5B1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B0AFE56-BDCB-204F-9A2F-D67DBE49A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BCD737-AEBB-3243-877B-7ECA1543BB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E793B-A9BF-B645-8A11-F52E82516AC2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A48D45-0EBA-8C4C-8647-ECCD913A17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824655-2313-E649-A534-21E26BE0B2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12F0C-3F5C-7940-BCF7-E1688CD07A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40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E55EF-3753-0141-902F-CFC37DA749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Hegelovo jednání mezi chtěním a obětí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A18B45-EC8C-E847-B275-55D27D42D8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Filosofie rezignace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ÚFaR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05201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84386A-83E3-C54A-BF53-64FC38C34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 ještě třetí moment vůle: Jednotlivost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342CC1-F933-0F4B-A443-13979C263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Teprve na úrovni jednotlivosti skutečně jednám. Co se mění?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„vůle je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libovůle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svoboda, která se ještě zastavuje v otroctví. Jako se mu právě nemůže čistá forma státi bytností, tak také tato forma po stránce svého rozvinutí do jednotlivostí nemůže být všeobecným utvářením, absolutním pojmem,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nýbrž je to obratnost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která vládne pouze nad něčím, nikoli nad všeobecnou mocí a celou předmětnou bytností.“</a:t>
            </a:r>
          </a:p>
        </p:txBody>
      </p:sp>
    </p:spTree>
    <p:extLst>
      <p:ext uri="{BB962C8B-B14F-4D97-AF65-F5344CB8AC3E}">
        <p14:creationId xmlns:p14="http://schemas.microsoft.com/office/powerpoint/2010/main" val="3925270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9D5499-8641-9E42-8672-26B11A2FA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Jednání je schopnost chybovat.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7E764C-B48E-6443-8607-E372D7D59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“We only act at all insofar as we mistake our goal for something that it isn’t quite.” Ch. Yeomans, “Hegel’s Philosophy of Action”, in: 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Oxford Handbook of Hegel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Oxford 2017, str. 479.</a:t>
            </a:r>
          </a:p>
          <a:p>
            <a:pPr marL="0" indent="0" algn="just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Tím, že jednám, vystavuji sám sebe neštěstí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toto má tedy na mne právo a je jsoucnem mého vlastního chtění.“ Hegel k tomuto fenoménu dále poznamenává: „Právem říká staré přísloví: kámen hozený rukou je od ďábla.“ G. W. F. Hegel,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Základy filosofie práva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dodatek k § 199, str. 150.</a:t>
            </a:r>
          </a:p>
          <a:p>
            <a:pPr marL="0" indent="0" algn="just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Účel uskutečněný a zpředmětněný je vždy rovněž účelem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odcizeným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Člověk se činí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závislým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neodvolatelnosti, která je činu vlastní, a tím se sám stává „objektivním“. Samo konání se proměňuje v „konání absolutní“. </a:t>
            </a:r>
          </a:p>
          <a:p>
            <a:pPr marL="0" indent="0" algn="just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Hegel tímto „absolutním konáním“ přitom nemíní nic více, než že se jedná o takové konání, které se jako by odpoutává od původního aktéra a stává se na něm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nezávislým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samostatným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Toto konání je v tomto smyslu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ab-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solutum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Hegel tak převrací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význam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slova „absolutní“: není to připoutání k sobě v podobě Já = Já, ale je to odpoutání od sebe sama v podobě jednání, které aktér „nechá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být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 </a:t>
            </a:r>
          </a:p>
          <a:p>
            <a:pPr marL="0" indent="0" algn="just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„Svoboda znamená chtít něco určitého, ale v této určenosti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být u sebe a znovu se vracet do toho, co je obecné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 § 7, str. 50.</a:t>
            </a:r>
          </a:p>
        </p:txBody>
      </p:sp>
    </p:spTree>
    <p:extLst>
      <p:ext uri="{BB962C8B-B14F-4D97-AF65-F5344CB8AC3E}">
        <p14:creationId xmlns:p14="http://schemas.microsoft.com/office/powerpoint/2010/main" val="213712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2C08F2-723D-894F-9D3E-ECDAC3E31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Oběť a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actio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A17BE4-908D-504E-8E44-665EC9C82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12804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Eagleton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Hegelova filosofie má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sakrificální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strukturu.</a:t>
            </a:r>
          </a:p>
          <a:p>
            <a:pPr marL="0" indent="0" algn="just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“The Latin term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translates the Greek praxis, originally belongs, after all, to the juridical and religious sphere, not the philosophical. In Rome,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designates the trail and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actionem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constituere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means, like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agere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causum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 ‘institute proceedings’.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other hand, the verb </a:t>
            </a:r>
            <a:r>
              <a:rPr lang="en-GB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agere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originally means ‘to celebrate a sacrifice’,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in the most ancient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sacramentaries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mass is also called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Eucharist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actio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sacrificii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 Agamben,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Karman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2018, str. 60.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„Neboť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vzdání se vlastní vůle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jen po jedné stránce něčím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záporným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 stránce svého pojmu čili o sobě, zároveň je však čímsi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kladným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totiž kladením vůle jako vůle jiného, a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určitě vůle ne jako jednotlivé,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nýbrž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všeobecné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97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30E7EB-9E33-4E4E-B2A3-5E3EEDD63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D5A5D6-3217-FB4C-966A-3184188CB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Teprve negací této prvotní žádostivosti a naléhavosti vzniká podle Hegela pojem skutečné vůle, která je schopna jednat.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jednání již předjímáme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pasivitu, která je zásadním rozměrem činu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Důraz 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sebevzdání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přitom vůli neustále vlastní: vůle je tím silnější, čím méně chceme sami sebe = ztotožňujeme se se svou zvláštností = druhou rovinou vůle.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 vstupuje aspekt pro Hegela stěžejní: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schopnost činnosti/svobody roste tím, že se individuální vůle umenšuje.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43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C14DDF-144B-6544-93CF-800875FB8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„Generovat degenerací?“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157C8A-4B0F-C043-934C-0BA7347BE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Hegela je třeba formulovat odstup od vlastního/zvláštního chtění coby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aktivitu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vůle, v níž sebe sami přesahujeme.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Právě v tomto smyslu je pro něj stěžejní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pojem oběti i smíření jako nutný rozměr třetího momentu vůle, a tento moment vůle je momentem smíření.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Nakonec je pojem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smíření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světská, intersubjektivní konkretizace toho, co označuje jako oběť.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to ustoupení od sebe sama nikoli pro něco vyššího, ale pro rozšíření sebe sama, pro restrukturalizaci vlastní vůle, resp. subjektivity.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Osobnost je tedy schopnost naléhat na to, co je v nějakém ohledu neosobní, obrátit vědomí proti své jednotlivosti. Nejzazším výkonem je tak nezabývat se vůlí, která koná, ale prostorem, který otevírá. Proto se musí vědomí identifikovat s něčím, co překračuje pouhou žádostivost, co překračuje ale rovněž osobní úspěch, co překračuje vlastní moc.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„Myslet znamená působit na jiné a stávat se díky tomu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jiným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generovat jiná myšlení vlastní degenerací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nikoli tedy udržovat svou platnost díky (dynamické) univerzální struktuře sebe sama a totalitě svého takzvaně vlastního světa.“ Alice Koubová,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Mimo princip identity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2020, s. 384. </a:t>
            </a:r>
          </a:p>
        </p:txBody>
      </p:sp>
    </p:spTree>
    <p:extLst>
      <p:ext uri="{BB962C8B-B14F-4D97-AF65-F5344CB8AC3E}">
        <p14:creationId xmlns:p14="http://schemas.microsoft.com/office/powerpoint/2010/main" val="210582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447A9F-62BE-DE4C-9422-8FF026AF0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9D45B1-E880-3742-A594-52B24FA6F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Já je vůlí měnit svět, ale zároveň je i svět chápán jako svět lidský, nikoli jako příroda – svět je zde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člověka, svět je dokonce jeho duchem a paradoxně se člověk musí právě ve prospěch tohoto světa, jímž je člověk sám,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coby jednotlivec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zcizit.</a:t>
            </a:r>
          </a:p>
        </p:txBody>
      </p:sp>
    </p:spTree>
    <p:extLst>
      <p:ext uri="{BB962C8B-B14F-4D97-AF65-F5344CB8AC3E}">
        <p14:creationId xmlns:p14="http://schemas.microsoft.com/office/powerpoint/2010/main" val="698903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2DDB54-6D4F-4B42-9A12-1E92193CA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B08AF0-36DD-534C-9BC5-D3F1ABAF0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dodatku k § 192 se dále píše: „Tím, že se musím zařídit podle druhého, vstupuje sem forma obecnosti. Získávám od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druhých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prostředky uspokojení,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musím proto přijmout jejich mínění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Zároveň jsem však nucen vytvářet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prostředky pro uspokojení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druhých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Jedno jde tedy ruku v ruce 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druhým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souvisí s ním;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všechno partikulární se stává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společenským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G. W. F. Hegel,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Základy filosofie práva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§ 192, s. 228.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924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29FD76-9D8E-8845-BB34-B209F9F64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" pitchFamily="2" charset="0"/>
              </a:rPr>
              <a:t>Ale čím je potom člověk coby individuum?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FF894-AFC5-4C43-93CB-DE82A64B6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Ničím.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Přesněji negativitou,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přesněji: negativitou žijící z pozitivity, tj. z toho, co je dané – a to, co je dané, je dané druhými.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Skutečnost, že vědomí je bytostně negativitou, neznamená, že by bylo vědomí nicotné, ale naopak že je nekončící aktivitu a touhu měnit, být v pohybu a nezastavit se. Je naléhavostí vůči vnějšímu světu.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 Hegelova oblíbená disidentka Antigona a jiná antisystémová individua.</a:t>
            </a:r>
          </a:p>
        </p:txBody>
      </p:sp>
    </p:spTree>
    <p:extLst>
      <p:ext uri="{BB962C8B-B14F-4D97-AF65-F5344CB8AC3E}">
        <p14:creationId xmlns:p14="http://schemas.microsoft.com/office/powerpoint/2010/main" val="4124729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D2F62-2690-AC46-9DCA-58A1C52A3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Hegelův svět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613FD0-0AEA-0548-BE9F-05D3FB9CF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>
                <a:latin typeface="Times New Roman" charset="0"/>
                <a:ea typeface="Times New Roman" charset="0"/>
                <a:cs typeface="Times New Roman" charset="0"/>
              </a:rPr>
              <a:t>„totiž pochopené dějiny tvoří jeho </a:t>
            </a:r>
            <a:r>
              <a:rPr lang="cs-CZ" i="1" dirty="0">
                <a:latin typeface="Times New Roman" charset="0"/>
                <a:ea typeface="Times New Roman" charset="0"/>
                <a:cs typeface="Times New Roman" charset="0"/>
              </a:rPr>
              <a:t>Golgotu,</a:t>
            </a:r>
            <a:r>
              <a:rPr lang="cs-CZ" dirty="0">
                <a:latin typeface="Times New Roman" charset="0"/>
                <a:ea typeface="Times New Roman" charset="0"/>
                <a:cs typeface="Times New Roman" charset="0"/>
              </a:rPr>
              <a:t> skutečnost, pravdu a jistotu jeho trůnu [tj. trůnu ducha], bez něhož by byl neživoucí osamělostí; 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>
                <a:latin typeface="Times New Roman" charset="0"/>
                <a:ea typeface="Times New Roman" charset="0"/>
                <a:cs typeface="Times New Roman" charset="0"/>
              </a:rPr>
              <a:t>pouze </a:t>
            </a:r>
            <a:r>
              <a:rPr lang="cs-CZ" b="1" dirty="0">
                <a:latin typeface="Times New Roman" charset="0"/>
                <a:ea typeface="Times New Roman" charset="0"/>
                <a:cs typeface="Times New Roman" charset="0"/>
              </a:rPr>
              <a:t>z </a:t>
            </a:r>
            <a:r>
              <a:rPr lang="cs-CZ" b="1" i="1" dirty="0">
                <a:latin typeface="Times New Roman" charset="0"/>
                <a:ea typeface="Times New Roman" charset="0"/>
                <a:cs typeface="Times New Roman" charset="0"/>
              </a:rPr>
              <a:t>kalicha té říše duchů</a:t>
            </a:r>
            <a:r>
              <a:rPr lang="cs-CZ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cs-CZ" dirty="0">
                <a:latin typeface="Times New Roman" charset="0"/>
                <a:ea typeface="Times New Roman" charset="0"/>
                <a:cs typeface="Times New Roman" charset="0"/>
              </a:rPr>
              <a:t>kypí vlastní nekonečnost jemu vstříc.“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Svět je sdíleným světem, což neznamená, že by sestával z individuí, ale sestává z norem, které tato individua vytvořila.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Reflexivita tím vstoupila do světa samého a substance (tj. pro Hegela to, co je dané, co platí nezávisle na tom, co si o tom myslím) se proměnila v subjektivitu.</a:t>
            </a:r>
          </a:p>
        </p:txBody>
      </p:sp>
    </p:spTree>
    <p:extLst>
      <p:ext uri="{BB962C8B-B14F-4D97-AF65-F5344CB8AC3E}">
        <p14:creationId xmlns:p14="http://schemas.microsoft.com/office/powerpoint/2010/main" val="104720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81F9BA-439F-874A-8052-05D2A6019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Myšlení myšlení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F1348E-3DF9-ED4B-886E-093FD3BE1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Ačkoli se Hegel o tuto podobu reflexivity zajímá i v kontextu Aristotelova díla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nabývá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nearistotelské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podoby.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úrovni Absolutního vědění si je vědomí vědomo, že se nevztahuje ani ke svému osobnímu myšlení ani k myšlení vůbec; myslí myšlení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druhých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tak, jak je ztělesněno v moderních institucích, zvycích a normách.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Myslíme jen to, co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druhými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již bylo myšleno.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Tuto okolnost lze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výstižně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ilustrovat současností: co je svět, víme z médií. Svět myslíme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tak, jak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již byl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někým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myšlen, a díky tomu, že již byl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někým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myšlen, jej můžeme myslet my.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Myšlení je v tomto smyslu opakováním již myšleného.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100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8F9F78-0388-FC4F-997D-E92F220BF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 na to vůle?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417A93-2236-5B4D-85C6-95A8F31D7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„Vůle je zvláštní způsob myšlení: myšlení jako přesazující se do jsoucna, jako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puzení dávat si jsoucno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Základy filosofie práva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1992, str. 44.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„něco učinit obecným znamená myslet to“. Tamtéž, str. 45.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„Co chci, si představuji. Zvíře jedná podle instinktu, je puzeno něčím vnitřním a je také praktické, ale nemá vůli, protože si to, co žádá, nepředstavuje.“ Tamtéž.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91D6E6-2BBA-4E4E-B863-82FD57DE2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vůle: nejprve dva momenty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805D80-AD21-6048-B0E5-7E10AE95D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Abstrakce „Každý člověk v sobě nejprve nalezne schopnost, že může od všeho, ať je to cokoli, abstrahovat a že může právě tak určit sebe sama, klást v sobě každý obsah skrze sebe a že má stejně tak pro další určení příklad ve svém sebevědomí.“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§ 4, str. 44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Zvláštní patologie: „nesnášenlivost vůči všemu zvláštnímu“, zrušení „rozdílu talentů, autority“. „Neboť fanatismus chce něco abstraktního, žádné členění.“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§ 5, 47.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Anebo: nedělá se nic. „Jelikož má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být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provedeno všeobecně dobré, nevykoná se nic dobrého.“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Fenomenologie ducha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str. 386.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„Vůle se musí, aby byla vůlí, vůbec omezovat.“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§ 6, str. 48.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Paradox: omezit sebe sama znamená vyjít do světa.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Proč? „Vůle znamená rozhodnout se ke konečnosti.“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§ 13, str. 54.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 ještě není vyhráno, i tato vůle se může vyznačovat zvláštní patologií: koná, ale trvá na svých jednotlivých záměrech.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„Čím horší je umělec, tím více je vidět jeho samotného, jeho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partikularitu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libovůli.“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§ 15, str. 57.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69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D2578A-4334-F84F-B5D1-047D74110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mezi abstrakcí (I) a zvláštností (II)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AA6432-CDA7-5B44-921B-19245EA16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„Práce je naproti tomu tlumená žádostivost, zdržovaný zánik, čili práce utváří.“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Sebevědomí „překonává ve službě v každém jednotlivém okamžiku svou příchylnost k přirozenému jsoucnu a odstraňuje je prací“.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Fenomenologie ducha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str. 159.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 zde nemůže vůle skončit: „Vlastní vůle je libovůle, svoboda, která se ještě zastavuje v otroctví“. Tamtéž, str. 161.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2213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1633</Words>
  <Application>Microsoft Macintosh PowerPoint</Application>
  <PresentationFormat>Širokoúhlá obrazovka</PresentationFormat>
  <Paragraphs>65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</vt:lpstr>
      <vt:lpstr>Times New Roman</vt:lpstr>
      <vt:lpstr>Motiv Office</vt:lpstr>
      <vt:lpstr>Hegelovo jednání mezi chtěním a obětí</vt:lpstr>
      <vt:lpstr>Prezentace aplikace PowerPoint</vt:lpstr>
      <vt:lpstr>Prezentace aplikace PowerPoint</vt:lpstr>
      <vt:lpstr>Ale čím je potom člověk coby individuum?</vt:lpstr>
      <vt:lpstr>Hegelův svět</vt:lpstr>
      <vt:lpstr>Myšlení myšlení</vt:lpstr>
      <vt:lpstr>A co na to vůle?</vt:lpstr>
      <vt:lpstr>Struktura vůle: nejprve dva momenty</vt:lpstr>
      <vt:lpstr>Práce mezi abstrakcí (I) a zvláštností (II)</vt:lpstr>
      <vt:lpstr>Proto ještě třetí moment vůle: Jednotlivost</vt:lpstr>
      <vt:lpstr>Jednání je schopnost chybovat.</vt:lpstr>
      <vt:lpstr>Oběť a actio</vt:lpstr>
      <vt:lpstr>Prezentace aplikace PowerPoint</vt:lpstr>
      <vt:lpstr>„Generovat degenerací?“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Matějčková, Tereza</dc:creator>
  <cp:lastModifiedBy>Matějčková, Tereza</cp:lastModifiedBy>
  <cp:revision>22</cp:revision>
  <dcterms:created xsi:type="dcterms:W3CDTF">2021-02-20T10:25:50Z</dcterms:created>
  <dcterms:modified xsi:type="dcterms:W3CDTF">2021-02-23T11:19:24Z</dcterms:modified>
</cp:coreProperties>
</file>