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8" r:id="rId1"/>
  </p:sldMasterIdLst>
  <p:handoutMasterIdLst>
    <p:handoutMasterId r:id="rId23"/>
  </p:handoutMasterIdLst>
  <p:sldIdLst>
    <p:sldId id="256" r:id="rId2"/>
    <p:sldId id="262" r:id="rId3"/>
    <p:sldId id="261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81" r:id="rId14"/>
    <p:sldId id="272" r:id="rId15"/>
    <p:sldId id="273" r:id="rId16"/>
    <p:sldId id="274" r:id="rId17"/>
    <p:sldId id="280" r:id="rId18"/>
    <p:sldId id="275" r:id="rId19"/>
    <p:sldId id="276" r:id="rId20"/>
    <p:sldId id="279" r:id="rId21"/>
    <p:sldId id="277" r:id="rId2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23E0A-3AC6-42CE-9A18-EF49732D152F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95C7E0-2F83-47CA-91FF-FCC1026A9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772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8206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57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344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779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6811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143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73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225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831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3/12/2018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090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853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0152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Bytí sebou a smrtelnost</a:t>
            </a:r>
            <a:br>
              <a:rPr lang="cs-CZ" dirty="0" smtClean="0"/>
            </a:br>
            <a:r>
              <a:rPr lang="cs-CZ" dirty="0" err="1" smtClean="0"/>
              <a:t>Heidegger</a:t>
            </a:r>
            <a:r>
              <a:rPr lang="cs-CZ" dirty="0" smtClean="0"/>
              <a:t> vs. Sartre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Jakub Čapek</a:t>
            </a:r>
            <a:r>
              <a:rPr lang="en-US" dirty="0"/>
              <a:t/>
            </a:r>
            <a:br>
              <a:rPr lang="en-US" dirty="0"/>
            </a:br>
            <a:r>
              <a:rPr lang="cs-CZ" dirty="0" smtClean="0"/>
              <a:t>12. 3. 2018</a:t>
            </a:r>
            <a:endParaRPr lang="en-US" i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058" y="4455620"/>
            <a:ext cx="7171267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235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Existenciální analýza smrti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624078" indent="-514350">
              <a:buFont typeface="+mj-lt"/>
              <a:buAutoNum type="arabicPeriod"/>
            </a:pPr>
            <a:r>
              <a:rPr lang="cs-CZ" sz="2400" dirty="0" err="1" smtClean="0"/>
              <a:t>Existencialita</a:t>
            </a:r>
            <a:r>
              <a:rPr lang="cs-CZ" sz="2400" dirty="0" smtClean="0"/>
              <a:t> (vztah k budoucímu, „</a:t>
            </a:r>
            <a:r>
              <a:rPr lang="cs-CZ" sz="2400" dirty="0" err="1" smtClean="0"/>
              <a:t>předběh</a:t>
            </a:r>
            <a:r>
              <a:rPr lang="cs-CZ" sz="2400" dirty="0" smtClean="0"/>
              <a:t>“)</a:t>
            </a:r>
          </a:p>
          <a:p>
            <a:pPr marL="880110" lvl="1" indent="-514350"/>
            <a:r>
              <a:rPr lang="cs-CZ" sz="2400" dirty="0" smtClean="0"/>
              <a:t>smrt jako </a:t>
            </a:r>
            <a:r>
              <a:rPr lang="cs-CZ" sz="2400" u="sng" dirty="0" smtClean="0"/>
              <a:t>možnost</a:t>
            </a:r>
          </a:p>
          <a:p>
            <a:pPr marL="880110" lvl="1" indent="-514350"/>
            <a:r>
              <a:rPr lang="cs-CZ" sz="2400" dirty="0" smtClean="0"/>
              <a:t>„Ve </a:t>
            </a:r>
            <a:r>
              <a:rPr lang="cs-CZ" sz="2400" dirty="0"/>
              <a:t>smrti, která ho čeká, má pobyt před sebou sám sebe ve svém </a:t>
            </a:r>
            <a:r>
              <a:rPr lang="cs-CZ" sz="2400" i="1" dirty="0"/>
              <a:t>nejvlastnějším</a:t>
            </a:r>
            <a:r>
              <a:rPr lang="cs-CZ" sz="2400" dirty="0"/>
              <a:t> „moci být“. V této možnosti jde pobytu o jeho „bytí ve světě“ vůbec. Jeho smrt je možnost „moci tu již nebýt</a:t>
            </a:r>
            <a:r>
              <a:rPr lang="cs-CZ" sz="2400" dirty="0" smtClean="0"/>
              <a:t>“.“ (§ 50, 250)</a:t>
            </a:r>
          </a:p>
          <a:p>
            <a:pPr marL="365760" lvl="1" indent="0">
              <a:buNone/>
            </a:pPr>
            <a:r>
              <a:rPr lang="cs-CZ" sz="2400" dirty="0" smtClean="0"/>
              <a:t>smrt je takovou možností pobytu, která je</a:t>
            </a:r>
          </a:p>
          <a:p>
            <a:pPr lvl="3"/>
            <a:r>
              <a:rPr lang="cs-CZ" sz="2400" dirty="0" smtClean="0"/>
              <a:t>nejvlastnější </a:t>
            </a:r>
            <a:r>
              <a:rPr lang="cs-CZ" sz="2400" dirty="0"/>
              <a:t>(pouze jeho nejvlastnější „moci být“)</a:t>
            </a:r>
            <a:endParaRPr lang="en-US" sz="2400" dirty="0"/>
          </a:p>
          <a:p>
            <a:pPr lvl="3"/>
            <a:r>
              <a:rPr lang="cs-CZ" sz="2400" dirty="0" err="1"/>
              <a:t>bezevztažná</a:t>
            </a:r>
            <a:r>
              <a:rPr lang="cs-CZ" sz="2400" dirty="0"/>
              <a:t> (vyvázán ze vztahů s druhými)</a:t>
            </a:r>
            <a:endParaRPr lang="en-US" sz="2400" dirty="0"/>
          </a:p>
          <a:p>
            <a:pPr lvl="3"/>
            <a:r>
              <a:rPr lang="cs-CZ" sz="2400" dirty="0"/>
              <a:t>nepředstižná či </a:t>
            </a:r>
            <a:r>
              <a:rPr lang="cs-CZ" sz="2400" dirty="0" smtClean="0"/>
              <a:t>nejzazší</a:t>
            </a:r>
          </a:p>
          <a:p>
            <a:pPr marL="624078" indent="-514350"/>
            <a:r>
              <a:rPr lang="cs-CZ" sz="2400" dirty="0" smtClean="0"/>
              <a:t>vztah k této význačné možnosti je „bytím k“ této </a:t>
            </a:r>
            <a:r>
              <a:rPr lang="cs-CZ" sz="2400" dirty="0" smtClean="0"/>
              <a:t>možnosti („</a:t>
            </a:r>
            <a:r>
              <a:rPr lang="cs-CZ" sz="2400" dirty="0" err="1" smtClean="0"/>
              <a:t>předběh</a:t>
            </a:r>
            <a:r>
              <a:rPr lang="cs-CZ" sz="2400" dirty="0" smtClean="0"/>
              <a:t>“)</a:t>
            </a:r>
            <a:endParaRPr lang="cs-CZ" sz="2400" u="sng" dirty="0" smtClean="0"/>
          </a:p>
        </p:txBody>
      </p:sp>
    </p:spTree>
    <p:extLst>
      <p:ext uri="{BB962C8B-B14F-4D97-AF65-F5344CB8AC3E}">
        <p14:creationId xmlns:p14="http://schemas.microsoft.com/office/powerpoint/2010/main" val="220139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Existenciální analýza smrti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624078" indent="-514350">
              <a:buFont typeface="+mj-lt"/>
              <a:buAutoNum type="arabicPeriod" startAt="2"/>
            </a:pPr>
            <a:r>
              <a:rPr lang="cs-CZ" sz="2400" dirty="0" smtClean="0"/>
              <a:t>Fakticita (</a:t>
            </a:r>
            <a:r>
              <a:rPr lang="cs-CZ" sz="2400" dirty="0" err="1" smtClean="0"/>
              <a:t>vrženost</a:t>
            </a:r>
            <a:r>
              <a:rPr lang="cs-CZ" sz="2400" dirty="0" smtClean="0"/>
              <a:t>)</a:t>
            </a:r>
          </a:p>
          <a:p>
            <a:pPr marL="880110" lvl="1" indent="-514350">
              <a:buFont typeface="Courier New" panose="02070309020205020404" pitchFamily="49" charset="0"/>
              <a:buChar char="o"/>
            </a:pPr>
            <a:r>
              <a:rPr lang="cs-CZ" sz="2400" dirty="0" smtClean="0"/>
              <a:t>smrt jako </a:t>
            </a:r>
            <a:r>
              <a:rPr lang="cs-CZ" sz="2400" u="sng" dirty="0" smtClean="0"/>
              <a:t>danost</a:t>
            </a:r>
          </a:p>
          <a:p>
            <a:pPr marL="880110" lvl="1" indent="-514350">
              <a:buFont typeface="Courier New" panose="02070309020205020404" pitchFamily="49" charset="0"/>
              <a:buChar char="o"/>
            </a:pPr>
            <a:r>
              <a:rPr lang="cs-CZ" sz="2400" dirty="0" smtClean="0"/>
              <a:t>do této možnosti je pobyt „vržen“</a:t>
            </a:r>
          </a:p>
          <a:p>
            <a:pPr marL="880110" lvl="1" indent="-514350">
              <a:buFont typeface="Courier New" panose="02070309020205020404" pitchFamily="49" charset="0"/>
              <a:buChar char="o"/>
            </a:pPr>
            <a:r>
              <a:rPr lang="cs-CZ" sz="2400" dirty="0" smtClean="0"/>
              <a:t>úzkost (nikoli strach z „dožití“)</a:t>
            </a:r>
          </a:p>
          <a:p>
            <a:pPr marL="880110" lvl="1" indent="-514350">
              <a:buFont typeface="Courier New" panose="02070309020205020404" pitchFamily="49" charset="0"/>
              <a:buChar char="o"/>
            </a:pPr>
            <a:r>
              <a:rPr lang="cs-CZ" sz="2400" dirty="0" smtClean="0"/>
              <a:t>„pobyt existuje jako vržené bytí </a:t>
            </a:r>
            <a:r>
              <a:rPr lang="cs-CZ" sz="2400" i="1" dirty="0" smtClean="0"/>
              <a:t>ke </a:t>
            </a:r>
            <a:r>
              <a:rPr lang="cs-CZ" sz="2400" dirty="0" smtClean="0"/>
              <a:t>svému konci“ (251)</a:t>
            </a:r>
          </a:p>
          <a:p>
            <a:pPr marL="566928" indent="-457200">
              <a:buFont typeface="+mj-lt"/>
              <a:buAutoNum type="arabicPeriod" startAt="2"/>
            </a:pPr>
            <a:r>
              <a:rPr lang="cs-CZ" sz="2400" dirty="0" err="1" smtClean="0"/>
              <a:t>Upadlost</a:t>
            </a:r>
            <a:endParaRPr lang="cs-CZ" sz="24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 smtClean="0"/>
              <a:t>pobyt </a:t>
            </a:r>
            <a:r>
              <a:rPr lang="cs-CZ" sz="2400" dirty="0"/>
              <a:t>před svým nejvlastnějším bytím k smrti „většinou utíká a zakrývá si </a:t>
            </a:r>
            <a:r>
              <a:rPr lang="cs-CZ" sz="2400" dirty="0" smtClean="0"/>
              <a:t>je“</a:t>
            </a:r>
            <a:endParaRPr lang="cs-CZ" sz="24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 smtClean="0"/>
              <a:t>„Pobyt </a:t>
            </a:r>
            <a:r>
              <a:rPr lang="cs-CZ" sz="2400" dirty="0"/>
              <a:t>fakticky umírá, pokud existuje, ale zprvu a většinou v modu </a:t>
            </a:r>
            <a:r>
              <a:rPr lang="cs-CZ" sz="2400" i="1" dirty="0"/>
              <a:t>upadání</a:t>
            </a:r>
            <a:r>
              <a:rPr lang="cs-CZ" sz="2400" dirty="0" smtClean="0"/>
              <a:t>.“ </a:t>
            </a:r>
            <a:r>
              <a:rPr lang="cs-CZ" sz="2400" dirty="0"/>
              <a:t>§50, </a:t>
            </a:r>
            <a:r>
              <a:rPr lang="cs-CZ" sz="2400" dirty="0" smtClean="0"/>
              <a:t>252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 smtClean="0"/>
              <a:t>ale i „upadlý“ pobyt rozumí smrti jako jistotě: „umřít se musí“</a:t>
            </a:r>
            <a:endParaRPr lang="cs-CZ" sz="2400" u="sng" dirty="0" smtClean="0"/>
          </a:p>
        </p:txBody>
      </p:sp>
    </p:spTree>
    <p:extLst>
      <p:ext uri="{BB962C8B-B14F-4D97-AF65-F5344CB8AC3E}">
        <p14:creationId xmlns:p14="http://schemas.microsoft.com/office/powerpoint/2010/main" val="751104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Existenciální </a:t>
            </a:r>
            <a:r>
              <a:rPr lang="cs-CZ" dirty="0"/>
              <a:t>analýza </a:t>
            </a:r>
            <a:r>
              <a:rPr lang="cs-CZ" dirty="0" smtClean="0"/>
              <a:t>smrti ve filmu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err="1" smtClean="0"/>
              <a:t>Woody</a:t>
            </a:r>
            <a:r>
              <a:rPr lang="cs-CZ" sz="2400" dirty="0" smtClean="0"/>
              <a:t> Allen, </a:t>
            </a:r>
            <a:r>
              <a:rPr lang="cs-CZ" sz="2400" i="1" dirty="0" err="1" smtClean="0"/>
              <a:t>Hanna</a:t>
            </a:r>
            <a:r>
              <a:rPr lang="cs-CZ" sz="2400" i="1" dirty="0" smtClean="0"/>
              <a:t> and Her </a:t>
            </a:r>
            <a:r>
              <a:rPr lang="cs-CZ" sz="2400" i="1" dirty="0" err="1" smtClean="0"/>
              <a:t>Sisters</a:t>
            </a:r>
            <a:r>
              <a:rPr lang="cs-CZ" sz="2400" i="1" dirty="0" smtClean="0"/>
              <a:t> </a:t>
            </a:r>
            <a:r>
              <a:rPr lang="cs-CZ" sz="2400" dirty="0" smtClean="0"/>
              <a:t>(1986)</a:t>
            </a:r>
          </a:p>
          <a:p>
            <a:pPr>
              <a:buFontTx/>
              <a:buChar char="-"/>
            </a:pPr>
            <a:r>
              <a:rPr lang="cs-CZ" sz="2400" dirty="0" smtClean="0"/>
              <a:t>Strach ze smrti: 27:51 – 29:57</a:t>
            </a:r>
          </a:p>
          <a:p>
            <a:pPr>
              <a:buFontTx/>
              <a:buChar char="-"/>
            </a:pPr>
            <a:r>
              <a:rPr lang="cs-CZ" sz="2400" dirty="0" err="1" smtClean="0"/>
              <a:t>Úkost</a:t>
            </a:r>
            <a:r>
              <a:rPr lang="cs-CZ" sz="2400" dirty="0" smtClean="0"/>
              <a:t>: 46:49 – 49:04</a:t>
            </a:r>
          </a:p>
          <a:p>
            <a:pPr>
              <a:buFontTx/>
              <a:buChar char="-"/>
            </a:pPr>
            <a:r>
              <a:rPr lang="cs-CZ" sz="2400" dirty="0" smtClean="0"/>
              <a:t>„Skok víry“: 1:09:48 – 1:11:48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813754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Existenciální analýza smrti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Jistota smrti (podle </a:t>
            </a:r>
            <a:r>
              <a:rPr lang="cs-CZ" sz="2400" dirty="0" err="1" smtClean="0"/>
              <a:t>Heideggera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a</a:t>
            </a:r>
            <a:r>
              <a:rPr lang="cs-CZ" sz="2400" dirty="0" smtClean="0"/>
              <a:t>) v neautentické existenci</a:t>
            </a:r>
          </a:p>
          <a:p>
            <a:pPr lvl="1"/>
            <a:r>
              <a:rPr lang="cs-CZ" sz="2200" dirty="0" smtClean="0"/>
              <a:t>nesporný zkušenostní fakt</a:t>
            </a:r>
          </a:p>
          <a:p>
            <a:pPr lvl="1"/>
            <a:r>
              <a:rPr lang="cs-CZ" sz="2200" dirty="0" smtClean="0"/>
              <a:t>„umřít se musí“, ale ne teď (a ne já)</a:t>
            </a:r>
          </a:p>
          <a:p>
            <a:pPr lvl="1"/>
            <a:r>
              <a:rPr lang="cs-CZ" sz="2200" dirty="0" smtClean="0"/>
              <a:t>„neustálé upokojování ohledně smrti“</a:t>
            </a:r>
          </a:p>
          <a:p>
            <a:pPr lvl="1"/>
            <a:r>
              <a:rPr lang="cs-CZ" sz="2200" dirty="0" smtClean="0"/>
              <a:t>„ono se“ „nedovolí, aby se probudila odvaha k úzkosti ze smrti“ (254)</a:t>
            </a:r>
          </a:p>
          <a:p>
            <a:pPr lvl="1"/>
            <a:r>
              <a:rPr lang="cs-CZ" sz="2200" dirty="0" smtClean="0"/>
              <a:t>útěk před smrtí (</a:t>
            </a:r>
            <a:r>
              <a:rPr lang="cs-CZ" sz="2200" dirty="0" err="1" smtClean="0"/>
              <a:t>Flucht</a:t>
            </a:r>
            <a:r>
              <a:rPr lang="cs-CZ" sz="2200" dirty="0" smtClean="0"/>
              <a:t> vor dem </a:t>
            </a:r>
            <a:r>
              <a:rPr lang="cs-CZ" sz="2200" dirty="0" err="1" smtClean="0"/>
              <a:t>Tod</a:t>
            </a:r>
            <a:r>
              <a:rPr lang="cs-CZ" sz="2200" dirty="0" smtClean="0"/>
              <a:t>)</a:t>
            </a:r>
            <a:endParaRPr lang="en-US" sz="2200" dirty="0" smtClean="0"/>
          </a:p>
          <a:p>
            <a:r>
              <a:rPr lang="cs-CZ" sz="2400" dirty="0" smtClean="0"/>
              <a:t>b) v autentické existenci</a:t>
            </a:r>
          </a:p>
          <a:p>
            <a:pPr marL="0" indent="0">
              <a:buNone/>
            </a:pPr>
            <a:r>
              <a:rPr lang="cs-CZ" sz="2200" dirty="0" smtClean="0"/>
              <a:t>- smrt je jistá jakožto neurčitá, tj. každým okamžikem možná, tedy je možné vztahovat se ke smrti („bytí ke smrti“)</a:t>
            </a:r>
          </a:p>
        </p:txBody>
      </p:sp>
    </p:spTree>
    <p:extLst>
      <p:ext uri="{BB962C8B-B14F-4D97-AF65-F5344CB8AC3E}">
        <p14:creationId xmlns:p14="http://schemas.microsoft.com/office/powerpoint/2010/main" val="521305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/>
              <a:t>Otázka celosti </a:t>
            </a:r>
            <a:r>
              <a:rPr lang="cs-CZ" u="sng" dirty="0" smtClean="0"/>
              <a:t>existence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z</a:t>
            </a:r>
            <a:r>
              <a:rPr lang="cs-CZ" sz="2400" dirty="0"/>
              <a:t> „</a:t>
            </a:r>
            <a:r>
              <a:rPr lang="cs-CZ" sz="2400" dirty="0" err="1"/>
              <a:t>neuzavřenosti“nelze</a:t>
            </a:r>
            <a:r>
              <a:rPr lang="cs-CZ" sz="2400" dirty="0"/>
              <a:t> usuzovat na necelost pobytu; ten může své „ještě ne“ zahrnout do svého žití, a právě tak být celý</a:t>
            </a:r>
            <a:r>
              <a:rPr lang="cs-CZ" sz="2400" dirty="0" smtClean="0"/>
              <a:t>.</a:t>
            </a:r>
          </a:p>
          <a:p>
            <a:pPr marL="365760" lvl="1" indent="0">
              <a:buNone/>
            </a:pPr>
            <a:endParaRPr lang="cs-CZ" sz="2400" dirty="0" smtClean="0"/>
          </a:p>
          <a:p>
            <a:pPr marL="365760" lvl="1" indent="0">
              <a:buNone/>
            </a:pPr>
            <a:r>
              <a:rPr lang="cs-CZ" sz="2200" dirty="0" smtClean="0"/>
              <a:t>„Protože </a:t>
            </a:r>
            <a:r>
              <a:rPr lang="cs-CZ" sz="2200" dirty="0"/>
              <a:t>jest ke své smrti, umírá pobyt fakticky, a to stále, dokud nenastalo dožití. Pobyt umírá fakticky, to znamená: ve svém bytí k smrti se vždy již tak či onak rozhodl. Každodenní upadající uhýbání </a:t>
            </a:r>
            <a:r>
              <a:rPr lang="cs-CZ" sz="2200" i="1" dirty="0"/>
              <a:t>před </a:t>
            </a:r>
            <a:r>
              <a:rPr lang="cs-CZ" sz="2200" dirty="0"/>
              <a:t>smrtí je </a:t>
            </a:r>
            <a:r>
              <a:rPr lang="cs-CZ" sz="2200" i="1" dirty="0"/>
              <a:t>neautentické</a:t>
            </a:r>
            <a:r>
              <a:rPr lang="cs-CZ" sz="2200" dirty="0"/>
              <a:t> bytí </a:t>
            </a:r>
            <a:r>
              <a:rPr lang="cs-CZ" sz="2200" i="1" dirty="0"/>
              <a:t>ke </a:t>
            </a:r>
            <a:r>
              <a:rPr lang="cs-CZ" sz="2200" dirty="0"/>
              <a:t>smrti</a:t>
            </a:r>
            <a:r>
              <a:rPr lang="cs-CZ" sz="2200" dirty="0" smtClean="0"/>
              <a:t>.“ </a:t>
            </a:r>
            <a:r>
              <a:rPr lang="cs-CZ" sz="2200" dirty="0"/>
              <a:t>§52, </a:t>
            </a:r>
            <a:r>
              <a:rPr lang="cs-CZ" sz="2200" dirty="0" smtClean="0"/>
              <a:t>259</a:t>
            </a:r>
            <a:endParaRPr lang="cs-CZ" sz="2200" dirty="0"/>
          </a:p>
          <a:p>
            <a:pPr marL="73152" indent="0">
              <a:buNone/>
            </a:pPr>
            <a:r>
              <a:rPr lang="cs-CZ" sz="2200" u="sng" dirty="0" smtClean="0"/>
              <a:t>Terapeutické využití: V. </a:t>
            </a:r>
            <a:r>
              <a:rPr lang="cs-CZ" sz="2200" u="sng" dirty="0" err="1" smtClean="0"/>
              <a:t>Frankl</a:t>
            </a:r>
            <a:r>
              <a:rPr lang="cs-CZ" sz="2200" u="sng" dirty="0" smtClean="0"/>
              <a:t> (logoterapie)</a:t>
            </a:r>
          </a:p>
          <a:p>
            <a:pPr marL="416052" indent="-342900">
              <a:buFont typeface="Courier New" panose="02070309020205020404" pitchFamily="49" charset="0"/>
              <a:buChar char="o"/>
            </a:pPr>
            <a:r>
              <a:rPr lang="cs-CZ" sz="2200" dirty="0"/>
              <a:t>m</a:t>
            </a:r>
            <a:r>
              <a:rPr lang="cs-CZ" sz="2200" dirty="0" smtClean="0"/>
              <a:t>j. překonávání strachu ze smrti vědomím, že jen konečný život může mít tvar, být celý, mít smysl („logos“)</a:t>
            </a:r>
          </a:p>
          <a:p>
            <a:pPr marL="416052" indent="-342900">
              <a:buFont typeface="Courier New" panose="02070309020205020404" pitchFamily="49" charset="0"/>
              <a:buChar char="o"/>
            </a:pPr>
            <a:r>
              <a:rPr lang="cs-CZ" sz="2200" dirty="0" smtClean="0"/>
              <a:t>Např. V. </a:t>
            </a:r>
            <a:r>
              <a:rPr lang="cs-CZ" sz="2200" dirty="0" err="1" smtClean="0"/>
              <a:t>Frankl</a:t>
            </a:r>
            <a:r>
              <a:rPr lang="cs-CZ" sz="2200" dirty="0" smtClean="0"/>
              <a:t>, </a:t>
            </a:r>
            <a:r>
              <a:rPr lang="cs-CZ" sz="2200" i="1" dirty="0" smtClean="0"/>
              <a:t>Der Mensch vor der </a:t>
            </a:r>
            <a:r>
              <a:rPr lang="cs-CZ" sz="2200" i="1" dirty="0" err="1" smtClean="0"/>
              <a:t>Frage</a:t>
            </a:r>
            <a:r>
              <a:rPr lang="cs-CZ" sz="2200" i="1" dirty="0" smtClean="0"/>
              <a:t> nach dem </a:t>
            </a:r>
            <a:r>
              <a:rPr lang="cs-CZ" sz="2200" i="1" dirty="0" err="1" smtClean="0"/>
              <a:t>Sinn</a:t>
            </a:r>
            <a:r>
              <a:rPr lang="cs-CZ" sz="2200" dirty="0" smtClean="0"/>
              <a:t>, Mnichov 1979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212705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/>
              <a:t>„Existenciální pojem smrti</a:t>
            </a:r>
            <a:r>
              <a:rPr lang="cs-CZ" u="sng" dirty="0" smtClean="0"/>
              <a:t>“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cs-CZ" sz="2400" dirty="0" smtClean="0"/>
              <a:t>Smrt </a:t>
            </a:r>
            <a:r>
              <a:rPr lang="cs-CZ" sz="2400" dirty="0"/>
              <a:t>je tedy (1.) možnost, (2.) vlastní, (3.) </a:t>
            </a:r>
            <a:r>
              <a:rPr lang="cs-CZ" sz="2400" dirty="0" err="1"/>
              <a:t>bezevztažná</a:t>
            </a:r>
            <a:r>
              <a:rPr lang="cs-CZ" sz="2400" dirty="0"/>
              <a:t>, (4.) nepředstižná, (5.) jistá a (6.) </a:t>
            </a:r>
            <a:r>
              <a:rPr lang="cs-CZ" sz="2400" dirty="0" smtClean="0"/>
              <a:t>neurčitá.</a:t>
            </a:r>
          </a:p>
          <a:p>
            <a:pPr marL="109728" indent="0">
              <a:buNone/>
            </a:pPr>
            <a:endParaRPr lang="cs-CZ" sz="2400" u="sng" dirty="0" smtClean="0"/>
          </a:p>
          <a:p>
            <a:pPr marL="109728" indent="0">
              <a:buNone/>
            </a:pPr>
            <a:r>
              <a:rPr lang="cs-CZ" sz="2600" u="sng" dirty="0" smtClean="0"/>
              <a:t>Možnost autentického </a:t>
            </a:r>
            <a:r>
              <a:rPr lang="cs-CZ" sz="2600" u="sng" dirty="0"/>
              <a:t>bytí ke smrti:</a:t>
            </a:r>
            <a:endParaRPr lang="en-US" sz="2600" u="sng" dirty="0"/>
          </a:p>
          <a:p>
            <a:pPr marL="109728" indent="0">
              <a:buNone/>
            </a:pPr>
            <a:r>
              <a:rPr lang="cs-CZ" sz="2400" dirty="0" smtClean="0"/>
              <a:t>„</a:t>
            </a:r>
            <a:r>
              <a:rPr lang="cs-CZ" sz="2400" dirty="0" err="1" smtClean="0"/>
              <a:t>Předběh</a:t>
            </a:r>
            <a:r>
              <a:rPr lang="cs-CZ" sz="2400" dirty="0" smtClean="0"/>
              <a:t> </a:t>
            </a:r>
            <a:r>
              <a:rPr lang="cs-CZ" sz="2400" dirty="0"/>
              <a:t>však na rozdíl od neautentického bytí k smrti před </a:t>
            </a:r>
            <a:r>
              <a:rPr lang="cs-CZ" sz="2400" dirty="0" err="1" smtClean="0"/>
              <a:t>nepředstižností</a:t>
            </a:r>
            <a:r>
              <a:rPr lang="cs-CZ" sz="2400" dirty="0" smtClean="0"/>
              <a:t> </a:t>
            </a:r>
            <a:r>
              <a:rPr lang="cs-CZ" sz="2400" dirty="0"/>
              <a:t>neuhýbá, nýbrž </a:t>
            </a:r>
            <a:r>
              <a:rPr lang="cs-CZ" sz="2400" i="1" dirty="0"/>
              <a:t>volně se jí vystavuje</a:t>
            </a:r>
            <a:r>
              <a:rPr lang="cs-CZ" sz="2400" dirty="0"/>
              <a:t>. Svobodné </a:t>
            </a:r>
            <a:r>
              <a:rPr lang="cs-CZ" sz="2400" i="1" dirty="0"/>
              <a:t>vystavení </a:t>
            </a:r>
            <a:r>
              <a:rPr lang="cs-CZ" sz="2400" dirty="0"/>
              <a:t>se vlastní smrti v </a:t>
            </a:r>
            <a:r>
              <a:rPr lang="cs-CZ" sz="2400" dirty="0" err="1"/>
              <a:t>předběhu</a:t>
            </a:r>
            <a:r>
              <a:rPr lang="cs-CZ" sz="2400" dirty="0"/>
              <a:t> osvobozuje pobytu ze ztracenosti v nahodile doléhajícího možnostech, a to tak, že mu teprve umožňuje faktické možnosti, které před onou nepředstižnou předcházejí, vskutku autenticky pochopit a zvolit … [je] svoboden pro své nejvlastnější, se zřetelem ke </a:t>
            </a:r>
            <a:r>
              <a:rPr lang="cs-CZ" sz="2400" i="1" dirty="0"/>
              <a:t>konci</a:t>
            </a:r>
            <a:r>
              <a:rPr lang="cs-CZ" sz="2400" dirty="0"/>
              <a:t> určené možnosti, to znamená pro možnosti pochopené jako </a:t>
            </a:r>
            <a:r>
              <a:rPr lang="cs-CZ" sz="2400" i="1" dirty="0"/>
              <a:t>konečné</a:t>
            </a:r>
            <a:r>
              <a:rPr lang="cs-CZ" sz="2400" dirty="0" smtClean="0"/>
              <a:t>…“ </a:t>
            </a:r>
            <a:r>
              <a:rPr lang="cs-CZ" sz="2400" dirty="0"/>
              <a:t>§ 53, </a:t>
            </a:r>
            <a:r>
              <a:rPr lang="cs-CZ" sz="2400" dirty="0" smtClean="0"/>
              <a:t>264 („</a:t>
            </a:r>
            <a:r>
              <a:rPr lang="cs-CZ" sz="2400" dirty="0" err="1"/>
              <a:t>Freiheit</a:t>
            </a:r>
            <a:r>
              <a:rPr lang="cs-CZ" sz="2400" dirty="0"/>
              <a:t> </a:t>
            </a:r>
            <a:r>
              <a:rPr lang="cs-CZ" sz="2400" dirty="0" err="1"/>
              <a:t>zum</a:t>
            </a:r>
            <a:r>
              <a:rPr lang="cs-CZ" sz="2400" dirty="0"/>
              <a:t> </a:t>
            </a:r>
            <a:r>
              <a:rPr lang="cs-CZ" sz="2400" dirty="0" err="1"/>
              <a:t>Tode</a:t>
            </a:r>
            <a:r>
              <a:rPr lang="cs-CZ" sz="2400" dirty="0"/>
              <a:t>“, 266</a:t>
            </a:r>
            <a:r>
              <a:rPr lang="cs-CZ" sz="2400" dirty="0" smtClean="0"/>
              <a:t>).</a:t>
            </a:r>
            <a:endParaRPr lang="cs-CZ" sz="2400" u="sng" dirty="0"/>
          </a:p>
        </p:txBody>
      </p:sp>
    </p:spTree>
    <p:extLst>
      <p:ext uri="{BB962C8B-B14F-4D97-AF65-F5344CB8AC3E}">
        <p14:creationId xmlns:p14="http://schemas.microsoft.com/office/powerpoint/2010/main" val="2741644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Sartrova</a:t>
            </a:r>
            <a:r>
              <a:rPr lang="cs-CZ" dirty="0" smtClean="0"/>
              <a:t> kritika „humanizace“ smrti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sz="2400" dirty="0" smtClean="0"/>
              <a:t>J</a:t>
            </a:r>
            <a:r>
              <a:rPr lang="cs-CZ" sz="2400" dirty="0"/>
              <a:t>.-P. Sartre, </a:t>
            </a:r>
            <a:r>
              <a:rPr lang="cs-CZ" sz="2400" i="1" dirty="0"/>
              <a:t>Bytí a nicota</a:t>
            </a:r>
            <a:r>
              <a:rPr lang="cs-CZ" sz="2400" dirty="0"/>
              <a:t>, Praha 2006, str. 609- 629.</a:t>
            </a:r>
          </a:p>
          <a:p>
            <a:pPr lvl="0"/>
            <a:r>
              <a:rPr lang="cs-CZ" sz="2400" dirty="0"/>
              <a:t>J.-P. Sartre, </a:t>
            </a:r>
            <a:r>
              <a:rPr lang="cs-CZ" sz="2400" i="1" dirty="0" err="1"/>
              <a:t>Le</a:t>
            </a:r>
            <a:r>
              <a:rPr lang="cs-CZ" sz="2400" i="1" dirty="0"/>
              <a:t> </a:t>
            </a:r>
            <a:r>
              <a:rPr lang="cs-CZ" sz="2400" i="1" dirty="0" smtClean="0"/>
              <a:t>mur (Zeď); </a:t>
            </a:r>
            <a:r>
              <a:rPr lang="cs-CZ" sz="2400" i="1" dirty="0" err="1" smtClean="0"/>
              <a:t>Huis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clos</a:t>
            </a:r>
            <a:r>
              <a:rPr lang="cs-CZ" sz="2400" i="1" dirty="0" smtClean="0"/>
              <a:t> (S vyloučením veřejnosti)</a:t>
            </a:r>
          </a:p>
          <a:p>
            <a:pPr lvl="0"/>
            <a:endParaRPr lang="cs-CZ" sz="2400" i="1" dirty="0" smtClean="0"/>
          </a:p>
          <a:p>
            <a:r>
              <a:rPr lang="cs-CZ" sz="2400" dirty="0" smtClean="0"/>
              <a:t>„Napřed je třeba zdůraznit absurdní charakter smrti. Potud je nezbytné odmítnou každou snahu chápat smrt jako nějaký závěrečný akord na konci melodie. Často </a:t>
            </a:r>
            <a:r>
              <a:rPr lang="cs-CZ" sz="2400" dirty="0"/>
              <a:t>se říká, že naše situace se podobá situaci odsouzence mezi odsouzenými, který nezná den své popravy, ale každý den vidí, že někdo z odsouzených je popraven. Není to přesné: bylo by třeba spíš říci, že se podobáme odsouzenci k smrti, který se statečně připravuje na poslední muka a vynakládá veškeré úsilí, aby se tvářil co možná nejlépe, až bude na popravišti, avšak mezitím ho zkosila epidemie španělské chřipky.“ </a:t>
            </a:r>
            <a:r>
              <a:rPr lang="cs-CZ" sz="2400" i="1" dirty="0"/>
              <a:t>Bytí a nicota</a:t>
            </a:r>
            <a:r>
              <a:rPr lang="cs-CZ" sz="2400" dirty="0"/>
              <a:t>, 611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9724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Kritika </a:t>
            </a:r>
            <a:r>
              <a:rPr lang="cs-CZ" dirty="0" err="1" smtClean="0"/>
              <a:t>Heideggerových</a:t>
            </a:r>
            <a:r>
              <a:rPr lang="cs-CZ" dirty="0" smtClean="0"/>
              <a:t> úvah o smrti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400" u="sng" dirty="0" smtClean="0"/>
              <a:t>1. Teze smrt jako „má možnost“ (</a:t>
            </a:r>
            <a:r>
              <a:rPr lang="cs-CZ" sz="2400" u="sng" dirty="0" err="1" smtClean="0"/>
              <a:t>Heidegger</a:t>
            </a:r>
            <a:r>
              <a:rPr lang="cs-CZ" sz="2400" u="sng" dirty="0" smtClean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 smtClean="0"/>
              <a:t>Sartre: všechny možnosti jsou </a:t>
            </a:r>
            <a:r>
              <a:rPr lang="cs-CZ" sz="2400" i="1" dirty="0" smtClean="0"/>
              <a:t>mé</a:t>
            </a:r>
            <a:r>
              <a:rPr lang="cs-CZ" sz="2400" dirty="0" smtClean="0"/>
              <a:t>, niko nemůže za mne zemřít, ale nikdo nemůže za mne milovat, rozhodovat atd.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 smtClean="0"/>
              <a:t>smrt se tedy nijak neliší od jiných životních dějů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 smtClean="0"/>
              <a:t>zásadněji: smrt není „má možnost“, nýbrž absurdní, holý fakt, který mne přepadne „zvnějšku“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 smtClean="0"/>
              <a:t>není možné smrt očekávat a začlenit do životního rozvrhu. Nežijeme vzhledem ke smrti, nýbrž nezávisle na smrti.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 smtClean="0"/>
              <a:t>Život je </a:t>
            </a:r>
            <a:r>
              <a:rPr lang="cs-CZ" sz="2400" dirty="0" smtClean="0"/>
              <a:t>stálé </a:t>
            </a:r>
            <a:r>
              <a:rPr lang="cs-CZ" sz="2400" dirty="0" smtClean="0"/>
              <a:t>nezavršení, smrt je zničením této </a:t>
            </a:r>
            <a:r>
              <a:rPr lang="cs-CZ" sz="2400" dirty="0" err="1" smtClean="0"/>
              <a:t>nezavršenosti</a:t>
            </a:r>
            <a:r>
              <a:rPr lang="cs-CZ" sz="2400" dirty="0" smtClean="0"/>
              <a:t>. Není to horizont mých rozvrhů (nejzazší atd.), nýbrž naprostá </a:t>
            </a:r>
            <a:r>
              <a:rPr lang="cs-CZ" sz="2400" dirty="0"/>
              <a:t>likvidace mých </a:t>
            </a:r>
            <a:r>
              <a:rPr lang="cs-CZ" sz="2400" dirty="0" smtClean="0"/>
              <a:t>rozvrhů (615).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42721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Kritika </a:t>
            </a:r>
            <a:r>
              <a:rPr lang="cs-CZ" dirty="0" err="1"/>
              <a:t>Heideggerových</a:t>
            </a:r>
            <a:r>
              <a:rPr lang="cs-CZ" dirty="0"/>
              <a:t> úvah o smrti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sz="2400" u="sng" dirty="0"/>
              <a:t>2. Díky vztahu k vlastní smrti se stávám </a:t>
            </a:r>
            <a:r>
              <a:rPr lang="cs-CZ" sz="2400" u="sng" dirty="0" smtClean="0"/>
              <a:t>individuem (</a:t>
            </a:r>
            <a:r>
              <a:rPr lang="cs-CZ" sz="2400" u="sng" dirty="0" err="1" smtClean="0"/>
              <a:t>Heidegger</a:t>
            </a:r>
            <a:r>
              <a:rPr lang="cs-CZ" sz="2400" u="sng" dirty="0" smtClean="0"/>
              <a:t>)</a:t>
            </a:r>
            <a:endParaRPr lang="cs-CZ" sz="2400" u="sng" dirty="0" smtClean="0"/>
          </a:p>
          <a:p>
            <a:pPr marL="109728" indent="0">
              <a:buNone/>
            </a:pPr>
            <a:endParaRPr lang="cs-CZ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/>
              <a:t>nikoli, jedincem jsem díky svým stále novým </a:t>
            </a:r>
            <a:r>
              <a:rPr lang="cs-CZ" sz="2400" dirty="0" smtClean="0"/>
              <a:t>rozvrhům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 smtClean="0"/>
              <a:t>vůči smrti nelze „zaujmout nějaký postoji“ (622), „přichází k nám zvnějšku a transformuje nás ve vnějšek“ (622(</a:t>
            </a:r>
            <a:endParaRPr lang="cs-CZ" sz="24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 smtClean="0"/>
              <a:t>není pravda, že smrt je základem naší </a:t>
            </a:r>
            <a:r>
              <a:rPr lang="cs-CZ" sz="2400" dirty="0" smtClean="0"/>
              <a:t>konečnosti, byli </a:t>
            </a:r>
            <a:r>
              <a:rPr lang="cs-CZ" sz="2400" dirty="0" smtClean="0"/>
              <a:t>bychom koneční, i kdybychom nebyli nesmrtelní (volili bychom v </a:t>
            </a:r>
            <a:r>
              <a:rPr lang="cs-CZ" sz="2400" dirty="0" smtClean="0"/>
              <a:t>nezvratném čase, 623).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1764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Kritika </a:t>
            </a:r>
            <a:r>
              <a:rPr lang="cs-CZ" dirty="0" err="1"/>
              <a:t>Heideggerových</a:t>
            </a:r>
            <a:r>
              <a:rPr lang="cs-CZ" dirty="0"/>
              <a:t> úvah o smrti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400" u="sng" dirty="0" smtClean="0"/>
              <a:t>3. Žít vzhledem ke smrti je základem </a:t>
            </a:r>
            <a:r>
              <a:rPr lang="cs-CZ" sz="2400" u="sng" dirty="0" smtClean="0"/>
              <a:t>autenticity (</a:t>
            </a:r>
            <a:r>
              <a:rPr lang="cs-CZ" sz="2400" u="sng" dirty="0" err="1" smtClean="0"/>
              <a:t>Heidegger</a:t>
            </a:r>
            <a:r>
              <a:rPr lang="cs-CZ" sz="2400" u="sng" dirty="0" smtClean="0"/>
              <a:t>)</a:t>
            </a:r>
            <a:endParaRPr lang="cs-CZ" sz="2400" u="sng" dirty="0" smtClean="0"/>
          </a:p>
          <a:p>
            <a:pPr marL="109728" indent="0">
              <a:buNone/>
            </a:pPr>
            <a:endParaRPr lang="cs-CZ" sz="24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 smtClean="0"/>
              <a:t>právě naopak: žít vzhledem ke smrti („bytí ke smrti“) předpokládá, že na svůj život pohlédneme očima druhého.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 err="1" smtClean="0"/>
              <a:t>Heideggerova</a:t>
            </a:r>
            <a:r>
              <a:rPr lang="cs-CZ" sz="2400" dirty="0" smtClean="0"/>
              <a:t> koncepce předpokládá zvěcňující, zpředmětňující pohled mne na sebe samého.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82814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400" u="sng" dirty="0" smtClean="0"/>
              <a:t>Otázka:</a:t>
            </a:r>
            <a:r>
              <a:rPr lang="cs-CZ" sz="2400" dirty="0" smtClean="0"/>
              <a:t> je vědomí vlastní smrti klíčovou zkušeností bytí sebou (činí z nás nezaměnitelné jedince)?</a:t>
            </a:r>
          </a:p>
          <a:p>
            <a:pPr marL="452628" indent="-342900"/>
            <a:r>
              <a:rPr lang="cs-CZ" sz="2400" dirty="0" smtClean="0"/>
              <a:t>ANO (</a:t>
            </a:r>
            <a:r>
              <a:rPr lang="cs-CZ" sz="2400" dirty="0" err="1" smtClean="0"/>
              <a:t>Heidegger</a:t>
            </a:r>
            <a:r>
              <a:rPr lang="cs-CZ" sz="2400" dirty="0" smtClean="0"/>
              <a:t>) vs. NE (Sartre)</a:t>
            </a:r>
          </a:p>
          <a:p>
            <a:pPr marL="109728" indent="0">
              <a:buNone/>
            </a:pPr>
            <a:endParaRPr lang="cs-CZ" sz="2400" u="sng" dirty="0"/>
          </a:p>
          <a:p>
            <a:pPr marL="109728" indent="0">
              <a:buNone/>
            </a:pPr>
            <a:r>
              <a:rPr lang="cs-CZ" sz="2400" u="sng" dirty="0" smtClean="0"/>
              <a:t>Primární texty</a:t>
            </a:r>
          </a:p>
          <a:p>
            <a:pPr marL="109728" indent="0">
              <a:buNone/>
            </a:pPr>
            <a:r>
              <a:rPr lang="cs-CZ" sz="2400" dirty="0" smtClean="0"/>
              <a:t>M. </a:t>
            </a:r>
            <a:r>
              <a:rPr lang="cs-CZ" sz="2400" dirty="0" err="1" smtClean="0"/>
              <a:t>Heidegger</a:t>
            </a:r>
            <a:r>
              <a:rPr lang="cs-CZ" sz="2400" dirty="0" smtClean="0"/>
              <a:t>, </a:t>
            </a:r>
            <a:r>
              <a:rPr lang="cs-CZ" sz="2400" i="1" dirty="0" smtClean="0"/>
              <a:t>Bytí a čas</a:t>
            </a:r>
            <a:r>
              <a:rPr lang="cs-CZ" sz="2400" dirty="0" smtClean="0"/>
              <a:t>, přel. Chvatík, Kouba, Petříček, Němec, Praha 2016 (</a:t>
            </a:r>
            <a:r>
              <a:rPr lang="cs-CZ" sz="2400" i="1" dirty="0" smtClean="0"/>
              <a:t>Sein </a:t>
            </a:r>
            <a:r>
              <a:rPr lang="cs-CZ" sz="2400" i="1" dirty="0" err="1" smtClean="0"/>
              <a:t>und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Zeit</a:t>
            </a:r>
            <a:r>
              <a:rPr lang="cs-CZ" sz="2400" dirty="0" smtClean="0"/>
              <a:t>, 1927).</a:t>
            </a:r>
          </a:p>
          <a:p>
            <a:pPr marL="109728" indent="0">
              <a:buNone/>
            </a:pPr>
            <a:r>
              <a:rPr lang="cs-CZ" sz="2400" dirty="0" smtClean="0"/>
              <a:t>J.-P. Sartre, </a:t>
            </a:r>
            <a:r>
              <a:rPr lang="cs-CZ" sz="2400" i="1" dirty="0" smtClean="0"/>
              <a:t>Bytí a nicota</a:t>
            </a:r>
            <a:r>
              <a:rPr lang="cs-CZ" sz="2400" dirty="0" smtClean="0"/>
              <a:t>. </a:t>
            </a:r>
            <a:r>
              <a:rPr lang="cs-CZ" sz="2400" i="1" dirty="0" smtClean="0"/>
              <a:t>Pokus o fenomenologickou ontologii , </a:t>
            </a:r>
            <a:r>
              <a:rPr lang="cs-CZ" sz="2400" dirty="0" smtClean="0"/>
              <a:t>přel. O. Kuba, Praha 2006 (</a:t>
            </a:r>
            <a:r>
              <a:rPr lang="cs-CZ" sz="2400" dirty="0" err="1" smtClean="0"/>
              <a:t>orig</a:t>
            </a:r>
            <a:r>
              <a:rPr lang="cs-CZ" sz="2400" dirty="0" smtClean="0"/>
              <a:t>. </a:t>
            </a:r>
            <a:r>
              <a:rPr lang="en-US" sz="2400" i="1" dirty="0" err="1" smtClean="0"/>
              <a:t>L’être</a:t>
            </a:r>
            <a:r>
              <a:rPr lang="en-US" sz="2400" i="1" dirty="0" smtClean="0"/>
              <a:t> et le </a:t>
            </a:r>
            <a:r>
              <a:rPr lang="en-US" sz="2400" i="1" dirty="0" err="1" smtClean="0"/>
              <a:t>néant</a:t>
            </a:r>
            <a:r>
              <a:rPr lang="cs-CZ" sz="2400" dirty="0" smtClean="0"/>
              <a:t>, Paris 1943).</a:t>
            </a:r>
          </a:p>
        </p:txBody>
      </p:sp>
    </p:spTree>
    <p:extLst>
      <p:ext uri="{BB962C8B-B14F-4D97-AF65-F5344CB8AC3E}">
        <p14:creationId xmlns:p14="http://schemas.microsoft.com/office/powerpoint/2010/main" val="529084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tedy smrt pro </a:t>
            </a:r>
            <a:r>
              <a:rPr lang="cs-CZ" dirty="0" smtClean="0"/>
              <a:t>Sartra</a:t>
            </a:r>
            <a:r>
              <a:rPr lang="cs-CZ" dirty="0"/>
              <a:t>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Courier New" panose="02070309020205020404" pitchFamily="49" charset="0"/>
              <a:buChar char="o"/>
            </a:pPr>
            <a:r>
              <a:rPr lang="cs-CZ" sz="2400" dirty="0"/>
              <a:t>nikoli „má možnost“ („V bytí pro sebe není pro smrt místa“, </a:t>
            </a:r>
            <a:r>
              <a:rPr lang="cs-CZ" sz="2400" dirty="0" smtClean="0"/>
              <a:t>623)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cs-CZ" sz="2400" dirty="0" smtClean="0"/>
              <a:t>smrt </a:t>
            </a:r>
            <a:r>
              <a:rPr lang="cs-CZ" sz="2400" dirty="0"/>
              <a:t>je definitivní vítězství hlediska druhého nad </a:t>
            </a:r>
            <a:r>
              <a:rPr lang="cs-CZ" sz="2400" dirty="0" smtClean="0"/>
              <a:t>mým (618)</a:t>
            </a:r>
            <a:endParaRPr lang="cs-CZ" sz="2400" dirty="0"/>
          </a:p>
          <a:p>
            <a:pPr lvl="2"/>
            <a:r>
              <a:rPr lang="cs-CZ" sz="2200" dirty="0"/>
              <a:t>„smrtelný je ve svém bytí </a:t>
            </a:r>
            <a:r>
              <a:rPr lang="cs-CZ" sz="2200" i="1" dirty="0"/>
              <a:t>druhý</a:t>
            </a:r>
            <a:r>
              <a:rPr lang="cs-CZ" sz="2200" dirty="0"/>
              <a:t>“ (ale nikoli já pro sebe, 623)</a:t>
            </a:r>
          </a:p>
          <a:p>
            <a:pPr lvl="2"/>
            <a:r>
              <a:rPr lang="cs-CZ" sz="2200" dirty="0"/>
              <a:t>smrt je…. „bytí pro druhé“ („nic než </a:t>
            </a:r>
            <a:r>
              <a:rPr lang="cs-CZ" sz="2200" i="1" dirty="0"/>
              <a:t>danost</a:t>
            </a:r>
            <a:r>
              <a:rPr lang="cs-CZ" sz="2200" dirty="0"/>
              <a:t>“, 623)</a:t>
            </a:r>
          </a:p>
          <a:p>
            <a:r>
              <a:rPr lang="cs-CZ" sz="2400" dirty="0"/>
              <a:t>„Základní vlastností mrtvého života je, že je to život, jehož strážcem se stal druhý… </a:t>
            </a:r>
            <a:r>
              <a:rPr lang="cs-CZ" sz="2400" dirty="0" smtClean="0"/>
              <a:t> Z</a:t>
            </a:r>
            <a:r>
              <a:rPr lang="cs-CZ" sz="2400" dirty="0"/>
              <a:t> tohoto úhlu se jasně ukazuje rozdíl mezi životem a smrtí: život rozhoduje o svém vlastním smyslu, protože je stále v odkladu, má z podstaty schopnost autokritiky a </a:t>
            </a:r>
            <a:r>
              <a:rPr lang="cs-CZ" sz="2400" dirty="0" err="1"/>
              <a:t>sebeproměny</a:t>
            </a:r>
            <a:r>
              <a:rPr lang="cs-CZ" sz="2400" dirty="0"/>
              <a:t>… Mrtvý život se sice nepřestává měnit, a přesto je </a:t>
            </a:r>
            <a:r>
              <a:rPr lang="cs-CZ" sz="2400" i="1" dirty="0"/>
              <a:t>hotov</a:t>
            </a:r>
            <a:r>
              <a:rPr lang="cs-CZ" sz="2400" dirty="0"/>
              <a:t>. Znamená to, že pro něj jsou již kostky vrženy a že napříště bude podstupovat změny, aniž by za ně nesl jakoukoli odpovědnost.“ (620-621</a:t>
            </a:r>
            <a:r>
              <a:rPr lang="cs-CZ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591175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Heidegger</a:t>
            </a:r>
            <a:r>
              <a:rPr lang="cs-CZ" dirty="0" smtClean="0"/>
              <a:t> vs. Sartre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cs-CZ" sz="2400" u="sng" dirty="0"/>
              <a:t>Odlišné pojetí svobody</a:t>
            </a:r>
          </a:p>
          <a:p>
            <a:pPr marL="594360" indent="-457200">
              <a:buFont typeface="Courier New" panose="02070309020205020404" pitchFamily="49" charset="0"/>
              <a:buChar char="o"/>
            </a:pPr>
            <a:r>
              <a:rPr lang="cs-CZ" sz="2400" dirty="0" err="1"/>
              <a:t>Heidegger</a:t>
            </a:r>
            <a:r>
              <a:rPr lang="cs-CZ" sz="2400" dirty="0"/>
              <a:t>: svoboda jako stálost, pevnost postoje (opak: těkavost)</a:t>
            </a:r>
          </a:p>
          <a:p>
            <a:pPr marL="594360" indent="-457200">
              <a:buFont typeface="Courier New" panose="02070309020205020404" pitchFamily="49" charset="0"/>
              <a:buChar char="o"/>
            </a:pPr>
            <a:r>
              <a:rPr lang="cs-CZ" sz="2400" dirty="0"/>
              <a:t>Sartre: svoboda jako nestálost; „nejsem tím, čím jsem, a jsem tím, čím nejsem“. Stálý únik.</a:t>
            </a:r>
          </a:p>
          <a:p>
            <a:pPr marL="109728" indent="0">
              <a:buNone/>
            </a:pPr>
            <a:r>
              <a:rPr lang="cs-CZ" sz="2400" u="sng" dirty="0" smtClean="0"/>
              <a:t>Důsledky pro pojetí identity (bytí sebou)</a:t>
            </a:r>
            <a:endParaRPr lang="cs-CZ" sz="24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err="1" smtClean="0"/>
              <a:t>Heidegger</a:t>
            </a:r>
            <a:r>
              <a:rPr lang="cs-CZ" sz="2400" dirty="0" smtClean="0"/>
              <a:t> připouští, že bychom mohli být v jistém smyslu „identičtí“ (stálost „bytí sebou“)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Sartre otázku identity odmítá, individuálnost = neustálá možnost měnit vlastní život. Konec této možnosti: vítězství hlediska druhých (totéž co smrt, „hotovost“ mého života).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46840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Heidegger</a:t>
            </a:r>
            <a:r>
              <a:rPr lang="cs-CZ" dirty="0" smtClean="0"/>
              <a:t>: identita ≠bytí sebou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400" dirty="0" smtClean="0"/>
              <a:t>„</a:t>
            </a:r>
            <a:r>
              <a:rPr lang="de-DE" sz="2400" dirty="0" err="1" smtClean="0"/>
              <a:t>Byt</a:t>
            </a:r>
            <a:r>
              <a:rPr lang="cs-CZ" sz="2400" dirty="0" smtClean="0"/>
              <a:t>í sebou“</a:t>
            </a:r>
          </a:p>
          <a:p>
            <a:pPr marL="365760" lvl="1" indent="0">
              <a:buNone/>
            </a:pPr>
            <a:r>
              <a:rPr lang="cs-CZ" sz="2400" dirty="0" smtClean="0"/>
              <a:t>„</a:t>
            </a:r>
            <a:r>
              <a:rPr lang="cs-CZ" sz="2400" i="1" dirty="0" smtClean="0"/>
              <a:t>stálost „bytí sebou“ </a:t>
            </a:r>
            <a:r>
              <a:rPr lang="cs-CZ" sz="2400" dirty="0" smtClean="0"/>
              <a:t>[je] nesprávně pokládána za setrvalost [</a:t>
            </a:r>
            <a:r>
              <a:rPr lang="cs-CZ" sz="2400" dirty="0" err="1" smtClean="0"/>
              <a:t>Beharrlichkeit</a:t>
            </a:r>
            <a:r>
              <a:rPr lang="cs-CZ" sz="2400" dirty="0" smtClean="0"/>
              <a:t>] jakéhosi </a:t>
            </a:r>
            <a:r>
              <a:rPr lang="cs-CZ" sz="2400" dirty="0" err="1" smtClean="0"/>
              <a:t>subiectum</a:t>
            </a:r>
            <a:r>
              <a:rPr lang="cs-CZ" sz="2400" dirty="0" smtClean="0"/>
              <a:t>. Fenomén autentického „moci být“ otvírá však také výhled na </a:t>
            </a:r>
            <a:r>
              <a:rPr lang="cs-CZ" sz="2400" i="1" dirty="0" smtClean="0"/>
              <a:t>stálost „bytí sebou“ </a:t>
            </a:r>
            <a:r>
              <a:rPr lang="cs-CZ" sz="2400" dirty="0" smtClean="0"/>
              <a:t>ve smyslu získání pevnosti postoje.“ (§ 64, 322</a:t>
            </a:r>
            <a:r>
              <a:rPr lang="cs-CZ" sz="2400" dirty="0" smtClean="0"/>
              <a:t>).</a:t>
            </a:r>
          </a:p>
          <a:p>
            <a:pPr marL="365760" lvl="1" indent="0">
              <a:buNone/>
            </a:pPr>
            <a:endParaRPr lang="cs-CZ" sz="2400" dirty="0" smtClean="0"/>
          </a:p>
          <a:p>
            <a:pPr marL="109728" indent="0">
              <a:buNone/>
            </a:pPr>
            <a:r>
              <a:rPr lang="cs-CZ" sz="2800" dirty="0" smtClean="0"/>
              <a:t>Teze: předpokladem takové „stálosti“ je konečnost existence (a explicitní vztah k této konečnosti</a:t>
            </a:r>
            <a:r>
              <a:rPr lang="cs-CZ" sz="2800" dirty="0" smtClean="0"/>
              <a:t>).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4142697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Heideggerova</a:t>
            </a:r>
            <a:r>
              <a:rPr lang="cs-CZ" dirty="0" smtClean="0"/>
              <a:t> analýza smrti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r>
              <a:rPr lang="cs-CZ" sz="2400" dirty="0" smtClean="0"/>
              <a:t>„Bytí sebou“ (oproti nesamostatnému rozptýlení) je myslitelné díky tomu, že „pobyt“ (</a:t>
            </a:r>
            <a:r>
              <a:rPr lang="cs-CZ" sz="2400" dirty="0" err="1" smtClean="0"/>
              <a:t>Dasein</a:t>
            </a:r>
            <a:r>
              <a:rPr lang="cs-CZ" sz="2400" dirty="0" smtClean="0"/>
              <a:t>) je konečný, a tedy může být </a:t>
            </a:r>
            <a:r>
              <a:rPr lang="cs-CZ" sz="2400" i="1" dirty="0" smtClean="0"/>
              <a:t>celý</a:t>
            </a:r>
            <a:r>
              <a:rPr lang="cs-CZ" sz="2400" dirty="0" smtClean="0"/>
              <a:t>. „</a:t>
            </a:r>
            <a:r>
              <a:rPr lang="cs-CZ" sz="2400" dirty="0" smtClean="0"/>
              <a:t>Bytí sebou“ </a:t>
            </a:r>
            <a:r>
              <a:rPr lang="cs-CZ" sz="2400" dirty="0" smtClean="0"/>
              <a:t>lze vztáhnout k ucelenosti </a:t>
            </a:r>
            <a:r>
              <a:rPr lang="cs-CZ" sz="2400" dirty="0" smtClean="0"/>
              <a:t>jednotlivé existence.</a:t>
            </a:r>
          </a:p>
          <a:p>
            <a:pPr marL="109728" indent="0">
              <a:buNone/>
            </a:pPr>
            <a:endParaRPr lang="cs-CZ" sz="2400" dirty="0"/>
          </a:p>
          <a:p>
            <a:pPr marL="109728" indent="0">
              <a:buNone/>
            </a:pPr>
            <a:r>
              <a:rPr lang="cs-CZ" sz="2400" dirty="0" smtClean="0"/>
              <a:t>Námitka: může </a:t>
            </a:r>
            <a:r>
              <a:rPr lang="cs-CZ" sz="2400" dirty="0"/>
              <a:t>být toto jsoucno (pobyt) vůbec přístupno celé?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je </a:t>
            </a:r>
            <a:r>
              <a:rPr lang="cs-CZ" sz="2200" dirty="0"/>
              <a:t>neustále „v </a:t>
            </a:r>
            <a:r>
              <a:rPr lang="cs-CZ" sz="2200" dirty="0" smtClean="0"/>
              <a:t>předstihu“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dokud </a:t>
            </a:r>
            <a:r>
              <a:rPr lang="cs-CZ" sz="2200" dirty="0"/>
              <a:t>je, není </a:t>
            </a:r>
            <a:r>
              <a:rPr lang="cs-CZ" sz="2200" dirty="0" smtClean="0"/>
              <a:t>celé; charakterizuje je „stálá neuzavřenost“ (236)</a:t>
            </a:r>
            <a:endParaRPr lang="cs-CZ" sz="2200" dirty="0"/>
          </a:p>
          <a:p>
            <a:pPr marL="109728" indent="0">
              <a:buNone/>
            </a:pPr>
            <a:endParaRPr lang="cs-CZ" sz="2400" dirty="0" smtClean="0"/>
          </a:p>
          <a:p>
            <a:pPr marL="109728" indent="0">
              <a:buNone/>
            </a:pPr>
            <a:r>
              <a:rPr lang="cs-CZ" sz="2400" dirty="0" smtClean="0"/>
              <a:t>Návrh: co znamená „být celý“, se poučíme ze smrti </a:t>
            </a:r>
            <a:r>
              <a:rPr lang="cs-CZ" sz="2400" dirty="0" smtClean="0"/>
              <a:t>druhých (jejich život už je celý).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02908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Smrt </a:t>
            </a:r>
            <a:r>
              <a:rPr lang="cs-CZ" dirty="0" smtClean="0"/>
              <a:t>druhých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97280" y="1854970"/>
            <a:ext cx="10058400" cy="4023360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cs-CZ" sz="2400" dirty="0" smtClean="0"/>
              <a:t>„</a:t>
            </a:r>
            <a:r>
              <a:rPr lang="cs-CZ" sz="2400" i="1" dirty="0" smtClean="0"/>
              <a:t>Nikdo </a:t>
            </a:r>
            <a:r>
              <a:rPr lang="cs-CZ" sz="2400" i="1" dirty="0"/>
              <a:t>nemůže druhému odejmout jeho umírání</a:t>
            </a:r>
            <a:r>
              <a:rPr lang="cs-CZ" sz="2400" dirty="0"/>
              <a:t>. Někdo ovšem může „jít za druhého na smrt“. To však stále znamená: obětovat se za druhého „</a:t>
            </a:r>
            <a:r>
              <a:rPr lang="cs-CZ" sz="2400" i="1" dirty="0"/>
              <a:t>v určité věci</a:t>
            </a:r>
            <a:r>
              <a:rPr lang="cs-CZ" sz="2400" dirty="0"/>
              <a:t>“. Zemřít za druhého však nemůže ani v nejmenším znamenat, že bychom z druhého sňali jeho smrt. Umírání musí každý pobyt vzít vždy na sebe. Smrt je, pokud „je“, bytostně vždy moje. Znamená totiž specifickou možnost být, v níž jde o bytí vždy mého vlastního pobytu vůbec</a:t>
            </a:r>
            <a:r>
              <a:rPr lang="cs-CZ" sz="2400" dirty="0" smtClean="0"/>
              <a:t>.“ </a:t>
            </a:r>
            <a:r>
              <a:rPr lang="cs-CZ" sz="2400" dirty="0"/>
              <a:t>§47, </a:t>
            </a:r>
            <a:r>
              <a:rPr lang="cs-CZ" sz="2400" dirty="0" smtClean="0"/>
              <a:t>240</a:t>
            </a:r>
          </a:p>
          <a:p>
            <a:pPr marL="109728" indent="0">
              <a:buNone/>
            </a:pPr>
            <a:endParaRPr lang="cs-CZ" sz="24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tj. návrh vyjít ze smrti druhých vycházel z mylného předpokladu, že jeden „pobyt“ lze nahradit </a:t>
            </a:r>
            <a:r>
              <a:rPr lang="cs-CZ" sz="2200" dirty="0" smtClean="0"/>
              <a:t>jiným, že jeden může být zastoupen jiným.</a:t>
            </a:r>
            <a:endParaRPr lang="cs-CZ" sz="22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/>
              <a:t>zatím bylo řečeno: (1.) k pobytu patří neukončenost, (2.) když dospěje ke konci, ztrácí charakter pobytu, (3.) ve spění ke konci je </a:t>
            </a:r>
            <a:r>
              <a:rPr lang="cs-CZ" sz="2400" dirty="0" smtClean="0"/>
              <a:t>nezastupitelný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08612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Myšlenkové modely pro uchopení </a:t>
            </a:r>
            <a:r>
              <a:rPr lang="cs-CZ" dirty="0" smtClean="0"/>
              <a:t>celosti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400" u="sng" dirty="0" smtClean="0"/>
              <a:t>Modely neukončenosti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neúplná suma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Měsíc, jemuž chybí poslední čtvrť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nezralý </a:t>
            </a:r>
            <a:r>
              <a:rPr lang="cs-CZ" sz="2200" dirty="0" smtClean="0"/>
              <a:t>plod</a:t>
            </a:r>
            <a:endParaRPr lang="cs-CZ" sz="2200" dirty="0" smtClean="0"/>
          </a:p>
          <a:p>
            <a:pPr marL="109728" indent="0">
              <a:buNone/>
            </a:pPr>
            <a:endParaRPr lang="cs-CZ" sz="2400" dirty="0" smtClean="0"/>
          </a:p>
          <a:p>
            <a:pPr marL="365760" lvl="1" indent="0">
              <a:buNone/>
            </a:pPr>
            <a:r>
              <a:rPr lang="cs-CZ" sz="2400" dirty="0" smtClean="0"/>
              <a:t>„I </a:t>
            </a:r>
            <a:r>
              <a:rPr lang="cs-CZ" sz="2400" dirty="0"/>
              <a:t>„nenaplněný“ pobyt končí. Na druhé straně je jasné, že pobyt nemusí dosahovat zralosti teprve smrtí, nýbrž může mít na konci svou zralost již dávno za sebou. Většinou končí nenaplněn, nebo rozpadlý a </a:t>
            </a:r>
            <a:r>
              <a:rPr lang="cs-CZ" sz="2400" dirty="0" smtClean="0"/>
              <a:t>vyčerpaný.</a:t>
            </a:r>
            <a:r>
              <a:rPr lang="cs-CZ" sz="2400" dirty="0"/>
              <a:t> </a:t>
            </a:r>
            <a:r>
              <a:rPr lang="cs-CZ" sz="2400" dirty="0" smtClean="0"/>
              <a:t>Končení </a:t>
            </a:r>
            <a:r>
              <a:rPr lang="cs-CZ" sz="2400" dirty="0"/>
              <a:t>neznamená nutně sebenaplnění. Tím naléhavější je nyní otázka, </a:t>
            </a:r>
            <a:r>
              <a:rPr lang="cs-CZ" sz="2400" i="1" dirty="0"/>
              <a:t>v jakém smyslu musí být vůbec smrt pojata jako končení pobytu</a:t>
            </a:r>
            <a:r>
              <a:rPr lang="cs-CZ" sz="2400" dirty="0" smtClean="0"/>
              <a:t>.“ </a:t>
            </a:r>
            <a:r>
              <a:rPr lang="cs-CZ" sz="2400" dirty="0"/>
              <a:t>§47, 244</a:t>
            </a:r>
            <a:endParaRPr lang="en-US" sz="2400" dirty="0"/>
          </a:p>
          <a:p>
            <a:pPr marL="109728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24983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400" u="sng" dirty="0" smtClean="0"/>
              <a:t>Modely </a:t>
            </a:r>
            <a:r>
              <a:rPr lang="cs-CZ" sz="2400" u="sng" dirty="0" smtClean="0"/>
              <a:t>končení (</a:t>
            </a:r>
            <a:r>
              <a:rPr lang="cs-CZ" sz="2400" u="sng" dirty="0" err="1" smtClean="0"/>
              <a:t>Enden</a:t>
            </a:r>
            <a:r>
              <a:rPr lang="cs-CZ" sz="2400" u="sng" dirty="0" smtClean="0"/>
              <a:t>)</a:t>
            </a:r>
            <a:endParaRPr lang="cs-CZ" sz="2400" u="sng" dirty="0" smtClean="0"/>
          </a:p>
          <a:p>
            <a:pPr lvl="1"/>
            <a:r>
              <a:rPr lang="cs-CZ" sz="2400" dirty="0" smtClean="0"/>
              <a:t>přestat </a:t>
            </a:r>
            <a:r>
              <a:rPr lang="cs-CZ" sz="2400" dirty="0"/>
              <a:t>se vyskytovat, zmizet, již nebýt (déšť ustal, chléb </a:t>
            </a:r>
            <a:r>
              <a:rPr lang="cs-CZ" sz="2400" dirty="0"/>
              <a:t>došel; </a:t>
            </a:r>
            <a:r>
              <a:rPr lang="cs-CZ" sz="2400" dirty="0" err="1" smtClean="0"/>
              <a:t>Aufhören</a:t>
            </a:r>
            <a:r>
              <a:rPr lang="cs-CZ" sz="2400" dirty="0" smtClean="0"/>
              <a:t>, </a:t>
            </a:r>
            <a:r>
              <a:rPr lang="cs-CZ" sz="2400" dirty="0" err="1" smtClean="0"/>
              <a:t>Verschwinden</a:t>
            </a:r>
            <a:r>
              <a:rPr lang="cs-CZ" sz="2400" dirty="0" smtClean="0"/>
              <a:t>)</a:t>
            </a:r>
            <a:endParaRPr lang="en-US" sz="2400" dirty="0"/>
          </a:p>
          <a:p>
            <a:pPr lvl="1"/>
            <a:r>
              <a:rPr lang="cs-CZ" sz="2400" dirty="0"/>
              <a:t>být dohotoven, završen (dokončit </a:t>
            </a:r>
            <a:r>
              <a:rPr lang="cs-CZ" sz="2400" dirty="0" smtClean="0"/>
              <a:t>obraz; </a:t>
            </a:r>
            <a:r>
              <a:rPr lang="cs-CZ" sz="2400" dirty="0" err="1" smtClean="0"/>
              <a:t>Fertigwerden</a:t>
            </a:r>
            <a:r>
              <a:rPr lang="cs-CZ" sz="2400" dirty="0" smtClean="0"/>
              <a:t>, </a:t>
            </a:r>
            <a:r>
              <a:rPr lang="cs-CZ" sz="2400" dirty="0" err="1" smtClean="0"/>
              <a:t>Vollendung</a:t>
            </a:r>
            <a:r>
              <a:rPr lang="cs-CZ" sz="2400" dirty="0" smtClean="0"/>
              <a:t>)</a:t>
            </a:r>
            <a:endParaRPr lang="cs-CZ" sz="2400" dirty="0" smtClean="0"/>
          </a:p>
          <a:p>
            <a:pPr marL="393192" lvl="1" indent="0">
              <a:buNone/>
            </a:pPr>
            <a:endParaRPr lang="en-US" sz="2400" dirty="0"/>
          </a:p>
          <a:p>
            <a:pPr marL="365760" lvl="1" indent="0">
              <a:buNone/>
            </a:pPr>
            <a:r>
              <a:rPr lang="cs-CZ" sz="2400" dirty="0" smtClean="0"/>
              <a:t>„Ve </a:t>
            </a:r>
            <a:r>
              <a:rPr lang="cs-CZ" sz="2400" dirty="0"/>
              <a:t>smrti není pobyt ani završen, ani prostě </a:t>
            </a:r>
            <a:r>
              <a:rPr lang="cs-CZ" sz="2400" dirty="0" smtClean="0"/>
              <a:t>nezmizel…</a:t>
            </a:r>
            <a:r>
              <a:rPr lang="cs-CZ" sz="2400" dirty="0"/>
              <a:t> </a:t>
            </a:r>
            <a:r>
              <a:rPr lang="cs-CZ" sz="2400" dirty="0" smtClean="0"/>
              <a:t>Končení </a:t>
            </a:r>
            <a:r>
              <a:rPr lang="cs-CZ" sz="2400" dirty="0"/>
              <a:t>ve smyslu smrti neznamená, že pobyt je u konce, nýbrž znamená to </a:t>
            </a:r>
            <a:r>
              <a:rPr lang="cs-CZ" sz="2400" i="1" dirty="0"/>
              <a:t>bytí ke konci</a:t>
            </a:r>
            <a:r>
              <a:rPr lang="cs-CZ" sz="2400" dirty="0"/>
              <a:t> tohoto jsoucna. Smrt je způsob bytí, jejž na sebe pobyt bere, jakmile jest. „Jakmile člověk nabude života, ihned je </a:t>
            </a:r>
            <a:r>
              <a:rPr lang="cs-CZ" sz="2400" dirty="0" err="1"/>
              <a:t>sdostatek</a:t>
            </a:r>
            <a:r>
              <a:rPr lang="cs-CZ" sz="2400" dirty="0"/>
              <a:t> stár, aby zemřel</a:t>
            </a:r>
            <a:r>
              <a:rPr lang="cs-CZ" sz="2400" dirty="0" smtClean="0"/>
              <a:t>.““[</a:t>
            </a:r>
            <a:r>
              <a:rPr lang="cs-CZ" sz="2400" dirty="0"/>
              <a:t>cit. z Der </a:t>
            </a:r>
            <a:r>
              <a:rPr lang="cs-CZ" sz="2400" dirty="0" err="1"/>
              <a:t>Ackermann</a:t>
            </a:r>
            <a:r>
              <a:rPr lang="cs-CZ" sz="2400" dirty="0"/>
              <a:t> </a:t>
            </a:r>
            <a:r>
              <a:rPr lang="cs-CZ" sz="2400" dirty="0" err="1"/>
              <a:t>aus</a:t>
            </a:r>
            <a:r>
              <a:rPr lang="cs-CZ" sz="2400" dirty="0"/>
              <a:t> </a:t>
            </a:r>
            <a:r>
              <a:rPr lang="de-DE" sz="2400" dirty="0"/>
              <a:t>Böhmen</a:t>
            </a:r>
            <a:r>
              <a:rPr lang="cs-CZ" sz="2400" dirty="0"/>
              <a:t>] §48, 245</a:t>
            </a:r>
            <a:r>
              <a:rPr lang="cs-CZ" sz="2400" dirty="0" smtClean="0"/>
              <a:t>.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1808452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Jiné interpretace </a:t>
            </a:r>
            <a:r>
              <a:rPr lang="cs-CZ" dirty="0" smtClean="0"/>
              <a:t>smrti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Courier New" panose="02070309020205020404" pitchFamily="49" charset="0"/>
              <a:buChar char="o"/>
            </a:pPr>
            <a:r>
              <a:rPr lang="cs-CZ" sz="2400" dirty="0" smtClean="0"/>
              <a:t>fyziologická</a:t>
            </a:r>
            <a:r>
              <a:rPr lang="cs-CZ" sz="2400" dirty="0"/>
              <a:t>, živočišná smrt: </a:t>
            </a:r>
            <a:r>
              <a:rPr lang="cs-CZ" sz="2400" i="1" dirty="0"/>
              <a:t>uhynutí</a:t>
            </a:r>
            <a:r>
              <a:rPr lang="cs-CZ" sz="2400" dirty="0"/>
              <a:t> (</a:t>
            </a:r>
            <a:r>
              <a:rPr lang="cs-CZ" sz="2400" i="1" dirty="0" err="1"/>
              <a:t>Verenden</a:t>
            </a:r>
            <a:r>
              <a:rPr lang="cs-CZ" sz="2400" dirty="0"/>
              <a:t>), </a:t>
            </a:r>
            <a:r>
              <a:rPr lang="cs-CZ" sz="2400" i="1" dirty="0"/>
              <a:t>dožití</a:t>
            </a:r>
            <a:r>
              <a:rPr lang="cs-CZ" sz="2400" dirty="0"/>
              <a:t> (</a:t>
            </a:r>
            <a:r>
              <a:rPr lang="cs-CZ" sz="2400" i="1" dirty="0" err="1"/>
              <a:t>Ableben</a:t>
            </a:r>
            <a:r>
              <a:rPr lang="cs-CZ" sz="2400" dirty="0"/>
              <a:t>), vs. </a:t>
            </a:r>
            <a:r>
              <a:rPr lang="cs-CZ" sz="2400" dirty="0" smtClean="0"/>
              <a:t>smrt</a:t>
            </a:r>
            <a:endParaRPr lang="cs-CZ" sz="2400" dirty="0"/>
          </a:p>
          <a:p>
            <a:pPr lvl="0">
              <a:buFont typeface="Courier New" panose="02070309020205020404" pitchFamily="49" charset="0"/>
              <a:buChar char="o"/>
            </a:pPr>
            <a:r>
              <a:rPr lang="cs-CZ" sz="2400" dirty="0" smtClean="0"/>
              <a:t>psychologie umírání</a:t>
            </a:r>
          </a:p>
          <a:p>
            <a:pPr lvl="1"/>
            <a:r>
              <a:rPr lang="cs-CZ" sz="2400" dirty="0" smtClean="0"/>
              <a:t>nás </a:t>
            </a:r>
            <a:r>
              <a:rPr lang="cs-CZ" sz="2400" dirty="0"/>
              <a:t>zpravuje spíše o životě umírajícího, než o smrti, a to „je jen odrazem toho, že pobyt neumírá (a už vůbec neumírá vlastně) až během prožívání faktického dožití a v něm.“ (247)</a:t>
            </a:r>
            <a:endParaRPr lang="en-US" sz="2400" dirty="0"/>
          </a:p>
          <a:p>
            <a:pPr lvl="0">
              <a:buFont typeface="Courier New" panose="02070309020205020404" pitchFamily="49" charset="0"/>
              <a:buChar char="o"/>
            </a:pPr>
            <a:r>
              <a:rPr lang="cs-CZ" sz="2400" dirty="0" smtClean="0"/>
              <a:t>teologické </a:t>
            </a:r>
            <a:r>
              <a:rPr lang="cs-CZ" sz="2400" dirty="0"/>
              <a:t>otázky </a:t>
            </a:r>
            <a:r>
              <a:rPr lang="cs-CZ" sz="2400" dirty="0" smtClean="0"/>
              <a:t>smrti</a:t>
            </a:r>
            <a:endParaRPr lang="cs-CZ" sz="2400" dirty="0"/>
          </a:p>
          <a:p>
            <a:pPr lvl="0">
              <a:buFont typeface="Courier New" panose="02070309020205020404" pitchFamily="49" charset="0"/>
              <a:buChar char="o"/>
            </a:pPr>
            <a:r>
              <a:rPr lang="cs-CZ" sz="2400" dirty="0" smtClean="0"/>
              <a:t>ontologická </a:t>
            </a:r>
            <a:r>
              <a:rPr lang="cs-CZ" sz="2400" dirty="0"/>
              <a:t>analýza</a:t>
            </a:r>
            <a:endParaRPr lang="en-US" sz="2400" dirty="0"/>
          </a:p>
          <a:p>
            <a:pPr lvl="1"/>
            <a:r>
              <a:rPr lang="cs-CZ" sz="2400" dirty="0"/>
              <a:t>„interpretuje [smrt] pouze vzhledem k tomu, jak </a:t>
            </a:r>
            <a:r>
              <a:rPr lang="cs-CZ" sz="2400" i="1" dirty="0"/>
              <a:t>prostupuje každý pobyt</a:t>
            </a:r>
            <a:r>
              <a:rPr lang="cs-CZ" sz="2400" dirty="0"/>
              <a:t> jako možnost jeho bytí.“ (248), „bytí </a:t>
            </a:r>
            <a:r>
              <a:rPr lang="cs-CZ" sz="2400" i="1" dirty="0"/>
              <a:t>ke </a:t>
            </a:r>
            <a:r>
              <a:rPr lang="cs-CZ" sz="2400" dirty="0"/>
              <a:t>konci pobytu.“ (249)</a:t>
            </a:r>
            <a:endParaRPr lang="en-US" sz="2400" dirty="0"/>
          </a:p>
          <a:p>
            <a:pPr marL="109728" indent="0">
              <a:buNone/>
            </a:pP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66741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Existenciální analýza </a:t>
            </a:r>
            <a:r>
              <a:rPr lang="cs-CZ" dirty="0" smtClean="0"/>
              <a:t>smrti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r>
              <a:rPr lang="cs-CZ" sz="2400" dirty="0" smtClean="0"/>
              <a:t>existence má potrojnou strukturu</a:t>
            </a:r>
          </a:p>
          <a:p>
            <a:pPr marL="624078" indent="-514350">
              <a:buFont typeface="+mj-lt"/>
              <a:buAutoNum type="arabicPeriod"/>
            </a:pPr>
            <a:r>
              <a:rPr lang="cs-CZ" sz="2400" dirty="0" err="1" smtClean="0"/>
              <a:t>existencialita</a:t>
            </a:r>
            <a:r>
              <a:rPr lang="cs-CZ" sz="2400" dirty="0" smtClean="0"/>
              <a:t> (vztah k možnému, budoucímu)</a:t>
            </a:r>
          </a:p>
          <a:p>
            <a:pPr marL="624078" indent="-514350">
              <a:buFont typeface="+mj-lt"/>
              <a:buAutoNum type="arabicPeriod"/>
            </a:pPr>
            <a:r>
              <a:rPr lang="cs-CZ" sz="2400" dirty="0" smtClean="0"/>
              <a:t>fakticita (vztah k již danému)</a:t>
            </a:r>
          </a:p>
          <a:p>
            <a:pPr marL="624078" indent="-514350">
              <a:buFont typeface="+mj-lt"/>
              <a:buAutoNum type="arabicPeriod"/>
            </a:pPr>
            <a:r>
              <a:rPr lang="cs-CZ" sz="2400" dirty="0" err="1" smtClean="0"/>
              <a:t>upadlost</a:t>
            </a:r>
            <a:r>
              <a:rPr lang="cs-CZ" sz="2400" dirty="0" smtClean="0"/>
              <a:t> (přítomné)</a:t>
            </a:r>
            <a:endParaRPr lang="cs-CZ" sz="2400" dirty="0"/>
          </a:p>
          <a:p>
            <a:pPr marL="109728" indent="0">
              <a:buNone/>
            </a:pPr>
            <a:endParaRPr lang="cs-CZ" sz="2400" dirty="0" smtClean="0"/>
          </a:p>
          <a:p>
            <a:pPr marL="109728" indent="0">
              <a:buNone/>
            </a:pPr>
            <a:r>
              <a:rPr lang="cs-CZ" sz="2400" dirty="0" smtClean="0"/>
              <a:t>Lidská existence je v každém okamžiku uchopitelná jako artikulace tří časových ohledů (jako vztah k budoucímu, již danému a k přítomnému). Existence je „vržený rozvrh“ apod.</a:t>
            </a:r>
          </a:p>
        </p:txBody>
      </p:sp>
    </p:spTree>
    <p:extLst>
      <p:ext uri="{BB962C8B-B14F-4D97-AF65-F5344CB8AC3E}">
        <p14:creationId xmlns:p14="http://schemas.microsoft.com/office/powerpoint/2010/main" val="3357097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565</TotalTime>
  <Words>1348</Words>
  <Application>Microsoft Office PowerPoint</Application>
  <PresentationFormat>Širokoúhlá obrazovka</PresentationFormat>
  <Paragraphs>134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Calibri</vt:lpstr>
      <vt:lpstr>Calibri Light</vt:lpstr>
      <vt:lpstr>Courier New</vt:lpstr>
      <vt:lpstr>Retrospektiva</vt:lpstr>
      <vt:lpstr>Bytí sebou a smrtelnost Heidegger vs. Sartre</vt:lpstr>
      <vt:lpstr>Prezentace aplikace PowerPoint</vt:lpstr>
      <vt:lpstr>Heidegger: identita ≠bytí sebou</vt:lpstr>
      <vt:lpstr>Heideggerova analýza smrti</vt:lpstr>
      <vt:lpstr>Smrt druhých</vt:lpstr>
      <vt:lpstr>Myšlenkové modely pro uchopení celosti</vt:lpstr>
      <vt:lpstr>Prezentace aplikace PowerPoint</vt:lpstr>
      <vt:lpstr>Jiné interpretace smrti</vt:lpstr>
      <vt:lpstr>Existenciální analýza smrti</vt:lpstr>
      <vt:lpstr>Existenciální analýza smrti</vt:lpstr>
      <vt:lpstr>Existenciální analýza smrti</vt:lpstr>
      <vt:lpstr>Existenciální analýza smrti ve filmu</vt:lpstr>
      <vt:lpstr>Existenciální analýza smrti</vt:lpstr>
      <vt:lpstr>Otázka celosti existence</vt:lpstr>
      <vt:lpstr>„Existenciální pojem smrti“</vt:lpstr>
      <vt:lpstr>Sartrova kritika „humanizace“ smrti</vt:lpstr>
      <vt:lpstr>Kritika Heideggerových úvah o smrti</vt:lpstr>
      <vt:lpstr>Kritika Heideggerových úvah o smrti</vt:lpstr>
      <vt:lpstr>Kritika Heideggerových úvah o smrti</vt:lpstr>
      <vt:lpstr>Co je tedy smrt pro Sartra?</vt:lpstr>
      <vt:lpstr>Heidegger vs. Sartre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Filosofický problém osobní identity Kurz spol. základu 2016/2017</dc:title>
  <dc:creator>pc</dc:creator>
  <cp:lastModifiedBy>Jakub Čapek</cp:lastModifiedBy>
  <cp:revision>43</cp:revision>
  <cp:lastPrinted>2018-03-12T10:48:41Z</cp:lastPrinted>
  <dcterms:created xsi:type="dcterms:W3CDTF">2016-10-03T08:26:47Z</dcterms:created>
  <dcterms:modified xsi:type="dcterms:W3CDTF">2018-03-12T11:01:02Z</dcterms:modified>
</cp:coreProperties>
</file>