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1" r:id="rId4"/>
    <p:sldId id="264" r:id="rId5"/>
    <p:sldId id="263" r:id="rId6"/>
    <p:sldId id="262" r:id="rId7"/>
    <p:sldId id="258" r:id="rId8"/>
    <p:sldId id="267" r:id="rId9"/>
    <p:sldId id="271" r:id="rId10"/>
    <p:sldId id="266" r:id="rId11"/>
    <p:sldId id="272" r:id="rId12"/>
    <p:sldId id="270" r:id="rId13"/>
    <p:sldId id="259" r:id="rId14"/>
    <p:sldId id="268" r:id="rId15"/>
    <p:sldId id="260" r:id="rId16"/>
    <p:sldId id="26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44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6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5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619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2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37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7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837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30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338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81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03A3D-E7B5-4EF8-A6E2-DE18D9B95B4D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AFC72-986E-4AA1-8758-81BF9593C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9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JHL9lNxKQbg?t=7m51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6YnR9UbezA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N81QIDXsrU" TargetMode="External"/><Relationship Id="rId2" Type="http://schemas.openxmlformats.org/officeDocument/2006/relationships/hyperlink" Target="https://www.youtube.com/watch?v=F22QbvgfBx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VBVjIAMo8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27" y="172403"/>
            <a:ext cx="12040931" cy="66751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518" y="427983"/>
            <a:ext cx="9144000" cy="972825"/>
          </a:xfrm>
        </p:spPr>
        <p:txBody>
          <a:bodyPr/>
          <a:lstStyle/>
          <a:p>
            <a:r>
              <a:rPr lang="en-GB" dirty="0" smtClean="0"/>
              <a:t>Russia </a:t>
            </a:r>
            <a:r>
              <a:rPr lang="ru-RU" dirty="0" smtClean="0"/>
              <a:t> </a:t>
            </a:r>
            <a:r>
              <a:rPr lang="en-GB" dirty="0" smtClean="0"/>
              <a:t>the post-Soviet </a:t>
            </a:r>
            <a:r>
              <a:rPr lang="en-GB" dirty="0" smtClean="0"/>
              <a:t>space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93121" y="5456596"/>
            <a:ext cx="2502794" cy="1163145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Ekaterina Ananyeva</a:t>
            </a:r>
          </a:p>
          <a:p>
            <a:r>
              <a:rPr lang="en-GB" dirty="0" smtClean="0"/>
              <a:t>PhD candidate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53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086" y="0"/>
            <a:ext cx="570166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651" y="1442478"/>
            <a:ext cx="10515600" cy="1325563"/>
          </a:xfrm>
        </p:spPr>
        <p:txBody>
          <a:bodyPr/>
          <a:lstStyle/>
          <a:p>
            <a:r>
              <a:rPr lang="en-GB" dirty="0" smtClean="0"/>
              <a:t>Moldova - </a:t>
            </a:r>
            <a:r>
              <a:rPr lang="en-GB" dirty="0" err="1" smtClean="0"/>
              <a:t>Transnistria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768041"/>
            <a:ext cx="7109138" cy="380018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 smtClean="0"/>
              <a:t>March 1992 – start as a reaction to the threat of Moldova joining Romania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Russian territory since 1812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One country only from 1944</a:t>
            </a:r>
          </a:p>
          <a:p>
            <a:pPr>
              <a:lnSpc>
                <a:spcPct val="100000"/>
              </a:lnSpc>
            </a:pPr>
            <a:r>
              <a:rPr lang="en-GB" i="1" dirty="0" smtClean="0"/>
              <a:t>‘It was my deliberate policy to keep conflicts in check. I tried to put a break on them’ </a:t>
            </a:r>
            <a:r>
              <a:rPr lang="en-GB" dirty="0" smtClean="0"/>
              <a:t>(Yeltsin, 2000)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95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766" y="1622062"/>
            <a:ext cx="6319234" cy="52359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392" y="169794"/>
            <a:ext cx="10515600" cy="1325563"/>
          </a:xfrm>
        </p:spPr>
        <p:txBody>
          <a:bodyPr/>
          <a:lstStyle/>
          <a:p>
            <a:r>
              <a:rPr lang="en-GB" dirty="0" smtClean="0"/>
              <a:t>Georgia-Abkhazia (est. Aug 1992)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093" y="1622062"/>
            <a:ext cx="5731099" cy="4856011"/>
          </a:xfrm>
        </p:spPr>
        <p:txBody>
          <a:bodyPr/>
          <a:lstStyle/>
          <a:p>
            <a:r>
              <a:rPr lang="en-GB" dirty="0" smtClean="0"/>
              <a:t>1931 – part of GSSR</a:t>
            </a:r>
          </a:p>
          <a:p>
            <a:r>
              <a:rPr lang="en-GB" dirty="0" smtClean="0"/>
              <a:t>9 </a:t>
            </a:r>
            <a:r>
              <a:rPr lang="en-GB" dirty="0"/>
              <a:t>A</a:t>
            </a:r>
            <a:r>
              <a:rPr lang="en-GB" dirty="0" smtClean="0"/>
              <a:t>pril 1991, Georgian independence </a:t>
            </a:r>
            <a:r>
              <a:rPr lang="en-GB" dirty="0" smtClean="0">
                <a:sym typeface="Wingdings" panose="05000000000000000000" pitchFamily="2" charset="2"/>
              </a:rPr>
              <a:t> unclear legal ties for Abkhazia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Historical interest for Russia</a:t>
            </a:r>
          </a:p>
          <a:p>
            <a:endParaRPr lang="en-GB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3703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Summary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1266" y="1571223"/>
            <a:ext cx="10515600" cy="513867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dirty="0" smtClean="0"/>
              <a:t>Post-Soviet space/ CIS region – focus of RFP</a:t>
            </a:r>
          </a:p>
          <a:p>
            <a:pPr>
              <a:lnSpc>
                <a:spcPct val="110000"/>
              </a:lnSpc>
            </a:pPr>
            <a:r>
              <a:rPr lang="en-GB" dirty="0" smtClean="0"/>
              <a:t>Russian interests:</a:t>
            </a:r>
          </a:p>
          <a:p>
            <a:pPr lvl="1">
              <a:lnSpc>
                <a:spcPct val="110000"/>
              </a:lnSpc>
            </a:pPr>
            <a:r>
              <a:rPr lang="en-GB" dirty="0" smtClean="0"/>
              <a:t>Enhance great power status</a:t>
            </a:r>
          </a:p>
          <a:p>
            <a:pPr lvl="1">
              <a:lnSpc>
                <a:spcPct val="110000"/>
              </a:lnSpc>
            </a:pPr>
            <a:r>
              <a:rPr lang="en-GB" dirty="0" smtClean="0"/>
              <a:t>A more multilateral approach</a:t>
            </a:r>
          </a:p>
          <a:p>
            <a:pPr lvl="1">
              <a:lnSpc>
                <a:spcPct val="110000"/>
              </a:lnSpc>
            </a:pPr>
            <a:r>
              <a:rPr lang="en-GB" dirty="0" smtClean="0"/>
              <a:t>Balance market principles with the pursuit of regional dominance</a:t>
            </a:r>
          </a:p>
          <a:p>
            <a:pPr lvl="1">
              <a:lnSpc>
                <a:spcPct val="110000"/>
              </a:lnSpc>
            </a:pPr>
            <a:r>
              <a:rPr lang="en-GB" dirty="0" smtClean="0"/>
              <a:t>Limits of regional multilateralism</a:t>
            </a:r>
          </a:p>
          <a:p>
            <a:pPr lvl="1">
              <a:lnSpc>
                <a:spcPct val="110000"/>
              </a:lnSpc>
            </a:pPr>
            <a:r>
              <a:rPr lang="en-GB" dirty="0" smtClean="0"/>
              <a:t>Reactive and competitive regional policy</a:t>
            </a:r>
          </a:p>
          <a:p>
            <a:pPr>
              <a:lnSpc>
                <a:spcPct val="110000"/>
              </a:lnSpc>
            </a:pPr>
            <a:r>
              <a:rPr lang="en-GB" dirty="0" smtClean="0"/>
              <a:t>Low interest in deepening regional cooperation</a:t>
            </a:r>
          </a:p>
          <a:p>
            <a:pPr>
              <a:lnSpc>
                <a:spcPct val="110000"/>
              </a:lnSpc>
            </a:pPr>
            <a:r>
              <a:rPr lang="en-GB" dirty="0" smtClean="0"/>
              <a:t>Frozen conflicts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98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Discussion videos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>
                <a:hlinkClick r:id="rId2"/>
              </a:rPr>
              <a:t>https://youtu.be/JHL9lNxKQbg?t=7m51s</a:t>
            </a:r>
            <a:endParaRPr lang="en-GB" dirty="0" smtClean="0"/>
          </a:p>
          <a:p>
            <a:r>
              <a:rPr lang="en-GB" dirty="0" smtClean="0"/>
              <a:t>What are his explanation of the fall of the USSR? </a:t>
            </a:r>
          </a:p>
          <a:p>
            <a:endParaRPr lang="en-GB" dirty="0" smtClean="0"/>
          </a:p>
          <a:p>
            <a:r>
              <a:rPr lang="en-GB" dirty="0" smtClean="0"/>
              <a:t>Suggest </a:t>
            </a:r>
            <a:r>
              <a:rPr lang="en-GB" dirty="0"/>
              <a:t>possible reforms for the CIS</a:t>
            </a:r>
          </a:p>
          <a:p>
            <a:r>
              <a:rPr lang="en-GB" dirty="0"/>
              <a:t>Outline main reasons of the CIS failure</a:t>
            </a:r>
          </a:p>
          <a:p>
            <a:r>
              <a:rPr lang="en-GB" dirty="0"/>
              <a:t>Do you agree that the CIS project is over or is there still a hope that it will be successful?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850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/>
              <a:t>Evaluate the role of Russian minorities in the outbreak of conflicts in the post-Soviet countries</a:t>
            </a:r>
          </a:p>
          <a:p>
            <a:r>
              <a:rPr lang="en-GB" dirty="0" smtClean="0"/>
              <a:t>How would you characterize the EEU integration after the </a:t>
            </a:r>
            <a:r>
              <a:rPr lang="en-GB" dirty="0" err="1" smtClean="0"/>
              <a:t>Ukr</a:t>
            </a:r>
            <a:r>
              <a:rPr lang="en-GB" dirty="0" smtClean="0"/>
              <a:t> crisis? Is it a geopolitical instrument to influence post-Soviet space? Or rather competition with the EU on who is fairer?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57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Ukraine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>
                <a:hlinkClick r:id="rId2"/>
              </a:rPr>
              <a:t>https://www.youtube.com/watch?v=f6YnR9UbezA</a:t>
            </a:r>
            <a:r>
              <a:rPr lang="en-GB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40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Abkhazia/South </a:t>
            </a:r>
            <a:r>
              <a:rPr lang="en-GB" dirty="0" err="1" smtClean="0"/>
              <a:t>Osetia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www.youtube.com/watch?v=F22QbvgfBxY</a:t>
            </a:r>
            <a:r>
              <a:rPr lang="en-GB" dirty="0" smtClean="0"/>
              <a:t>    2005 by BBC</a:t>
            </a:r>
          </a:p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www.youtube.com/watch?v=VN81QIDXsrU</a:t>
            </a:r>
            <a:r>
              <a:rPr lang="en-GB" dirty="0" smtClean="0"/>
              <a:t>    by RT 2008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72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Questions for the </a:t>
            </a:r>
            <a:r>
              <a:rPr lang="en-GB" dirty="0" err="1" smtClean="0"/>
              <a:t>supershort</a:t>
            </a:r>
            <a:r>
              <a:rPr lang="en-GB" dirty="0" smtClean="0"/>
              <a:t> essay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/>
              <a:t>Outline achievements and failures of the CIS</a:t>
            </a:r>
          </a:p>
          <a:p>
            <a:endParaRPr lang="en-GB" dirty="0"/>
          </a:p>
          <a:p>
            <a:r>
              <a:rPr lang="en-GB" dirty="0" smtClean="0"/>
              <a:t>Compare Russian bilateral relations with Belarus and Ukraine</a:t>
            </a:r>
          </a:p>
          <a:p>
            <a:endParaRPr lang="en-GB" dirty="0"/>
          </a:p>
          <a:p>
            <a:pPr>
              <a:lnSpc>
                <a:spcPct val="100000"/>
              </a:lnSpc>
            </a:pPr>
            <a:r>
              <a:rPr lang="en-GB" dirty="0" smtClean="0"/>
              <a:t>Outline policies of Russia (and means of their implementation) towards the post-Soviet region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83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Importance of the region for Russia (economy)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82729"/>
              </p:ext>
            </p:extLst>
          </p:nvPr>
        </p:nvGraphicFramePr>
        <p:xfrm>
          <a:off x="726581" y="3653858"/>
          <a:ext cx="10515600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400"/>
                <a:gridCol w="1168400"/>
                <a:gridCol w="1168400"/>
                <a:gridCol w="1168400"/>
                <a:gridCol w="1168400"/>
                <a:gridCol w="1168400"/>
                <a:gridCol w="1168400"/>
                <a:gridCol w="1168400"/>
                <a:gridCol w="11684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</a:t>
                      </a:r>
                      <a:r>
                        <a:rPr lang="en-GB" sz="2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mln</a:t>
                      </a:r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dollars</a:t>
                      </a:r>
                      <a:endParaRPr lang="ru-RU" sz="20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r>
                        <a:rPr lang="en-GB" sz="20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exports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1590" indent="152400" algn="ctr">
                        <a:lnSpc>
                          <a:spcPts val="9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13824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21590" indent="152400" algn="ctr">
                        <a:lnSpc>
                          <a:spcPts val="9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32627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21590" indent="152400" algn="ctr">
                        <a:lnSpc>
                          <a:spcPts val="9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59601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21590" indent="152400" algn="ctr">
                        <a:lnSpc>
                          <a:spcPts val="9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79435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21590" indent="152400" algn="ctr">
                        <a:lnSpc>
                          <a:spcPts val="9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79219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21590" indent="152400" algn="ctr">
                        <a:lnSpc>
                          <a:spcPts val="9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73922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21590" indent="152400" algn="ctr">
                        <a:lnSpc>
                          <a:spcPts val="9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63984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21590" indent="152400" algn="ctr">
                        <a:lnSpc>
                          <a:spcPts val="9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44769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imports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17780" indent="152400" algn="ctr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11604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17780" indent="152400" algn="ctr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spc="-3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18995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17780" indent="152400" algn="ctr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spc="-4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31728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17780" indent="152400" algn="ctr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spc="-3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44841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17780" indent="152400" algn="ctr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spc="-3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44899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17780" indent="152400" algn="ctr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spc="-3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38587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17780" indent="152400" algn="ctr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spc="-3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32806</a:t>
                      </a:r>
                      <a:endParaRPr lang="ru-RU" sz="20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25400" marR="17780" indent="152400" algn="ctr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20799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 </a:t>
                      </a:r>
                      <a:r>
                        <a:rPr lang="en-GB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Rosstat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38200" y="2084198"/>
            <a:ext cx="1007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trade partner for Russia after the EU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Geopolitical interests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1825" y="2395470"/>
            <a:ext cx="51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36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13" y="1757709"/>
            <a:ext cx="10349948" cy="492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38200" y="236704"/>
            <a:ext cx="9604513" cy="136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28528" rIns="272964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kumimoji="0" lang="en-A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xports</a:t>
            </a:r>
            <a:r>
              <a:rPr kumimoji="0" lang="en-A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kumimoji="0" lang="en-A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Imports of the RF</a:t>
            </a:r>
            <a:r>
              <a:rPr kumimoji="0" lang="en-AU" alt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the CIS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(to December 2013)</a:t>
            </a:r>
            <a:endParaRPr kumimoji="0" lang="en-GB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12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Historical roots of </a:t>
            </a:r>
            <a:r>
              <a:rPr lang="en-GB" i="1" dirty="0" smtClean="0"/>
              <a:t>the Near Abroad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/>
              <a:t>Started by Ivan III (1462-1505) – gathering of the Russian lands</a:t>
            </a:r>
          </a:p>
          <a:p>
            <a:r>
              <a:rPr lang="en-GB" dirty="0" smtClean="0"/>
              <a:t>Ivan IV, the Terrible – further extension</a:t>
            </a:r>
          </a:p>
          <a:p>
            <a:r>
              <a:rPr lang="en-GB" dirty="0" smtClean="0"/>
              <a:t>The Treaty of </a:t>
            </a:r>
            <a:r>
              <a:rPr lang="en-GB" dirty="0" err="1" smtClean="0"/>
              <a:t>Pereyaslavl</a:t>
            </a:r>
            <a:r>
              <a:rPr lang="en-GB" dirty="0" smtClean="0"/>
              <a:t> </a:t>
            </a:r>
            <a:r>
              <a:rPr lang="en-GB" dirty="0" smtClean="0"/>
              <a:t>(1654)</a:t>
            </a:r>
          </a:p>
          <a:p>
            <a:r>
              <a:rPr lang="en-GB" dirty="0" smtClean="0"/>
              <a:t>Victory over Sweden</a:t>
            </a:r>
          </a:p>
          <a:p>
            <a:r>
              <a:rPr lang="en-GB" dirty="0" smtClean="0"/>
              <a:t>Three partitions of Poland (1772, 1793, and 1795)</a:t>
            </a:r>
          </a:p>
          <a:p>
            <a:r>
              <a:rPr lang="en-GB" dirty="0" smtClean="0"/>
              <a:t>Extension in Central Asia (mid-19</a:t>
            </a:r>
            <a:r>
              <a:rPr lang="en-GB" baseline="30000" dirty="0" smtClean="0"/>
              <a:t>th</a:t>
            </a:r>
            <a:r>
              <a:rPr lang="en-GB" dirty="0" smtClean="0"/>
              <a:t> century)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39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Historical roots of </a:t>
            </a:r>
            <a:r>
              <a:rPr lang="en-GB" i="1" dirty="0" smtClean="0"/>
              <a:t>the Near Abroad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GB" dirty="0" smtClean="0"/>
              <a:t>The Decree on the Rights of the Peoples of Russia to Self-Determination (Nov 15, 1917)</a:t>
            </a:r>
          </a:p>
          <a:p>
            <a:r>
              <a:rPr lang="en-GB" dirty="0" smtClean="0"/>
              <a:t>December, 30, 1922 – formal establishment of the USSR</a:t>
            </a:r>
            <a:endParaRPr lang="ru-RU" dirty="0" smtClean="0"/>
          </a:p>
          <a:p>
            <a:r>
              <a:rPr lang="en-GB" dirty="0" smtClean="0"/>
              <a:t>‘parade of sovereignties’ 1990 – 1991 and establishing the CIS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>
                <a:hlinkClick r:id="rId2"/>
              </a:rPr>
              <a:t>https://www.youtube.com/watch?v=wse64skK5l4 </a:t>
            </a:r>
          </a:p>
          <a:p>
            <a:r>
              <a:rPr lang="en-GB" dirty="0" smtClean="0">
                <a:hlinkClick r:id="rId2"/>
              </a:rPr>
              <a:t>https://www.youtube.com/watch?v=RVBVjIAMo8c</a:t>
            </a:r>
            <a:r>
              <a:rPr lang="en-GB" dirty="0" smtClean="0"/>
              <a:t>  - ABC original news program from 1991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94954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Return to the Near Abroad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en-GB" dirty="0" smtClean="0"/>
              <a:t>Primakov (1996): end of the </a:t>
            </a:r>
            <a:r>
              <a:rPr lang="en-GB" dirty="0" err="1" smtClean="0"/>
              <a:t>Atlanticists</a:t>
            </a:r>
            <a:r>
              <a:rPr lang="en-GB" dirty="0" smtClean="0"/>
              <a:t> prevalence</a:t>
            </a:r>
            <a:endParaRPr lang="ru-RU" dirty="0" smtClean="0"/>
          </a:p>
          <a:p>
            <a:r>
              <a:rPr lang="en-GB" dirty="0" smtClean="0"/>
              <a:t>Putin and his objectives vis-à-vis colour revolutions </a:t>
            </a:r>
          </a:p>
          <a:p>
            <a:r>
              <a:rPr lang="en-GB" dirty="0" smtClean="0"/>
              <a:t>CIS – a failed initiative?</a:t>
            </a:r>
          </a:p>
          <a:p>
            <a:pPr>
              <a:lnSpc>
                <a:spcPct val="100000"/>
              </a:lnSpc>
            </a:pPr>
            <a:r>
              <a:rPr lang="en-GB" dirty="0" smtClean="0"/>
              <a:t>Further regional cooperation projects:</a:t>
            </a:r>
          </a:p>
          <a:p>
            <a:pPr lvl="1">
              <a:lnSpc>
                <a:spcPct val="100000"/>
              </a:lnSpc>
            </a:pPr>
            <a:r>
              <a:rPr lang="en-GB" dirty="0" smtClean="0"/>
              <a:t>The Eurasian Economic Community</a:t>
            </a:r>
          </a:p>
          <a:p>
            <a:pPr lvl="1">
              <a:lnSpc>
                <a:spcPct val="100000"/>
              </a:lnSpc>
            </a:pPr>
            <a:r>
              <a:rPr lang="en-GB" dirty="0" smtClean="0"/>
              <a:t>Collective Security Treaty Organization</a:t>
            </a:r>
          </a:p>
          <a:p>
            <a:pPr lvl="1">
              <a:lnSpc>
                <a:spcPct val="100000"/>
              </a:lnSpc>
            </a:pPr>
            <a:r>
              <a:rPr lang="en-GB" dirty="0" smtClean="0"/>
              <a:t>The Single Economic Space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0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Eurasian Economic Union aka better EU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77141"/>
            <a:ext cx="10515600" cy="4351338"/>
          </a:xfrm>
        </p:spPr>
        <p:txBody>
          <a:bodyPr/>
          <a:lstStyle/>
          <a:p>
            <a:r>
              <a:rPr lang="en-GB" dirty="0" smtClean="0"/>
              <a:t>Signed in 2014, in force in 2015: Russia, Kazakhstan, and Belarus</a:t>
            </a:r>
          </a:p>
          <a:p>
            <a:r>
              <a:rPr lang="en-GB" dirty="0" smtClean="0"/>
              <a:t>Emphasis: economic pragmatism and sectoral integration</a:t>
            </a:r>
            <a:br>
              <a:rPr lang="en-GB" dirty="0" smtClean="0"/>
            </a:br>
            <a:r>
              <a:rPr lang="en-GB" dirty="0" smtClean="0"/>
              <a:t>= market integration through harmonization of standards</a:t>
            </a:r>
          </a:p>
          <a:p>
            <a:r>
              <a:rPr lang="en-GB" dirty="0" smtClean="0"/>
              <a:t>Two main pillars:</a:t>
            </a:r>
            <a:r>
              <a:rPr lang="en-GB" dirty="0"/>
              <a:t> </a:t>
            </a:r>
            <a:r>
              <a:rPr lang="en-GB" dirty="0" smtClean="0"/>
              <a:t>Customs Union and the Single Economic Space</a:t>
            </a:r>
          </a:p>
          <a:p>
            <a:r>
              <a:rPr lang="en-GB" dirty="0" smtClean="0"/>
              <a:t>Governed by:</a:t>
            </a:r>
          </a:p>
          <a:p>
            <a:pPr lvl="1"/>
            <a:r>
              <a:rPr lang="en-GB" dirty="0" smtClean="0"/>
              <a:t>The Supreme Eurasian Economic Council (intergovernmental)</a:t>
            </a:r>
          </a:p>
          <a:p>
            <a:pPr lvl="1"/>
            <a:r>
              <a:rPr lang="en-GB" dirty="0" smtClean="0"/>
              <a:t>The Eurasian Economic Commission (regulatory)</a:t>
            </a:r>
          </a:p>
          <a:p>
            <a:pPr lvl="1"/>
            <a:r>
              <a:rPr lang="en-GB" dirty="0" smtClean="0"/>
              <a:t>The Court of the Eurasian Economic Community (judicial)</a:t>
            </a:r>
          </a:p>
        </p:txBody>
      </p:sp>
    </p:spTree>
    <p:extLst>
      <p:ext uri="{BB962C8B-B14F-4D97-AF65-F5344CB8AC3E}">
        <p14:creationId xmlns:p14="http://schemas.microsoft.com/office/powerpoint/2010/main" val="288129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26489"/>
            <a:ext cx="10515600" cy="1325563"/>
          </a:xfrm>
        </p:spPr>
        <p:txBody>
          <a:bodyPr/>
          <a:lstStyle/>
          <a:p>
            <a:r>
              <a:rPr lang="en-GB" dirty="0" smtClean="0"/>
              <a:t>Is the Near Abroad interested in Russia?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907433"/>
              </p:ext>
            </p:extLst>
          </p:nvPr>
        </p:nvGraphicFramePr>
        <p:xfrm>
          <a:off x="231818" y="1751527"/>
          <a:ext cx="11668260" cy="4810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4130"/>
                <a:gridCol w="5834130"/>
              </a:tblGrid>
              <a:tr h="925298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Pragmatists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Non-Aligners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527526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Georgia</a:t>
                      </a:r>
                    </a:p>
                    <a:p>
                      <a:pPr algn="ctr"/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Moldova</a:t>
                      </a:r>
                    </a:p>
                    <a:p>
                      <a:pPr algn="ctr"/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Ukraine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Azerbaijan</a:t>
                      </a:r>
                    </a:p>
                    <a:p>
                      <a:pPr algn="ctr"/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Turkmenistan</a:t>
                      </a:r>
                    </a:p>
                    <a:p>
                      <a:pPr algn="ctr"/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Uzbekistan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357434"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Balancing</a:t>
                      </a:r>
                      <a:r>
                        <a:rPr lang="en-GB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Russia with Europe, US 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pro-European talks, trade with Russia (+ trade agreements with both)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Ukrainian crisis </a:t>
                      </a:r>
                      <a:r>
                        <a:rPr lang="en-GB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 deeper relations with other CIS (not Russia)</a:t>
                      </a:r>
                      <a:endParaRPr lang="en-GB" sz="2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r>
                        <a:rPr lang="en-GB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post-Soviet integration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à"/>
                      </a:pPr>
                      <a:r>
                        <a:rPr lang="en-GB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China = alternative  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Balancing Russia and China (the Silk Road, energy agreements)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GB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 oil prices </a:t>
                      </a:r>
                      <a:r>
                        <a:rPr lang="en-GB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 more opened economies</a:t>
                      </a:r>
                      <a:endParaRPr lang="en-GB" sz="2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77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610</Words>
  <Application>Microsoft Office PowerPoint</Application>
  <PresentationFormat>Широкоэкранный</PresentationFormat>
  <Paragraphs>122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Тема Office</vt:lpstr>
      <vt:lpstr>Russia  the post-Soviet space</vt:lpstr>
      <vt:lpstr>Questions for the supershort essay</vt:lpstr>
      <vt:lpstr>Importance of the region for Russia (economy)</vt:lpstr>
      <vt:lpstr>Презентация PowerPoint</vt:lpstr>
      <vt:lpstr>Historical roots of the Near Abroad</vt:lpstr>
      <vt:lpstr>Historical roots of the Near Abroad</vt:lpstr>
      <vt:lpstr>Return to the Near Abroad</vt:lpstr>
      <vt:lpstr>Eurasian Economic Union aka better EU</vt:lpstr>
      <vt:lpstr>Is the Near Abroad interested in Russia?</vt:lpstr>
      <vt:lpstr>Moldova - Transnistria</vt:lpstr>
      <vt:lpstr>Georgia-Abkhazia (est. Aug 1992)</vt:lpstr>
      <vt:lpstr>Summary</vt:lpstr>
      <vt:lpstr>Discussion videos</vt:lpstr>
      <vt:lpstr>Презентация PowerPoint</vt:lpstr>
      <vt:lpstr>Ukraine </vt:lpstr>
      <vt:lpstr>Abkhazia/South Osetia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Russia and post-Soviet space</dc:title>
  <dc:creator>Ekaterina Ananyeva</dc:creator>
  <cp:lastModifiedBy>Ekaterina Ananyeva</cp:lastModifiedBy>
  <cp:revision>46</cp:revision>
  <dcterms:created xsi:type="dcterms:W3CDTF">2016-12-30T15:20:15Z</dcterms:created>
  <dcterms:modified xsi:type="dcterms:W3CDTF">2018-10-23T14:37:20Z</dcterms:modified>
</cp:coreProperties>
</file>