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1" r:id="rId4"/>
    <p:sldId id="280" r:id="rId5"/>
    <p:sldId id="281" r:id="rId6"/>
    <p:sldId id="272" r:id="rId7"/>
    <p:sldId id="262" r:id="rId8"/>
    <p:sldId id="259" r:id="rId9"/>
    <p:sldId id="260" r:id="rId10"/>
    <p:sldId id="261" r:id="rId11"/>
    <p:sldId id="263" r:id="rId12"/>
    <p:sldId id="264" r:id="rId13"/>
    <p:sldId id="265" r:id="rId14"/>
    <p:sldId id="266" r:id="rId15"/>
    <p:sldId id="267" r:id="rId16"/>
    <p:sldId id="268" r:id="rId17"/>
    <p:sldId id="270" r:id="rId18"/>
    <p:sldId id="269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77" y="17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D7D24-0484-4096-BB1F-1FE8058CC7B9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7D85-6E1B-4076-A2B6-F6A682CE8F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D7D24-0484-4096-BB1F-1FE8058CC7B9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7D85-6E1B-4076-A2B6-F6A682CE8F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D7D24-0484-4096-BB1F-1FE8058CC7B9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7D85-6E1B-4076-A2B6-F6A682CE8F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D7D24-0484-4096-BB1F-1FE8058CC7B9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7D85-6E1B-4076-A2B6-F6A682CE8F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D7D24-0484-4096-BB1F-1FE8058CC7B9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7D85-6E1B-4076-A2B6-F6A682CE8F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D7D24-0484-4096-BB1F-1FE8058CC7B9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7D85-6E1B-4076-A2B6-F6A682CE8F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D7D24-0484-4096-BB1F-1FE8058CC7B9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7D85-6E1B-4076-A2B6-F6A682CE8F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D7D24-0484-4096-BB1F-1FE8058CC7B9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7D85-6E1B-4076-A2B6-F6A682CE8F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D7D24-0484-4096-BB1F-1FE8058CC7B9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7D85-6E1B-4076-A2B6-F6A682CE8F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D7D24-0484-4096-BB1F-1FE8058CC7B9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7D85-6E1B-4076-A2B6-F6A682CE8F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D7D24-0484-4096-BB1F-1FE8058CC7B9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7D85-6E1B-4076-A2B6-F6A682CE8F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D7D24-0484-4096-BB1F-1FE8058CC7B9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B7D85-6E1B-4076-A2B6-F6A682CE8FA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Úvod do akademické práce – ústní žánry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Magdalena Mouralová</a:t>
            </a:r>
          </a:p>
          <a:p>
            <a:r>
              <a:rPr lang="cs-CZ" dirty="0"/>
              <a:t>7. 11. 2018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Prezentace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Jazyk: kultivovat, ale přirozeně</a:t>
            </a:r>
          </a:p>
          <a:p>
            <a:endParaRPr lang="cs-CZ" dirty="0"/>
          </a:p>
          <a:p>
            <a:r>
              <a:rPr lang="cs-CZ" dirty="0"/>
              <a:t>Čas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Zpětná vazba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Jaký je rozdíl mezi hodnocením a zpětnou vazbou?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Zpětná vazba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/>
              <a:t>• Dobrá zpětná vazba k prezentaci spolužáků</a:t>
            </a:r>
          </a:p>
          <a:p>
            <a:pPr lvl="1"/>
            <a:r>
              <a:rPr lang="cs-CZ" dirty="0"/>
              <a:t>Podrobné poznámky</a:t>
            </a:r>
          </a:p>
          <a:p>
            <a:pPr lvl="1"/>
            <a:r>
              <a:rPr lang="pl-PL" dirty="0"/>
              <a:t>Rozhodnout, co chci říci (co je podstatné a co ne)</a:t>
            </a:r>
          </a:p>
          <a:p>
            <a:pPr lvl="1"/>
            <a:r>
              <a:rPr lang="cs-CZ" dirty="0"/>
              <a:t>Shlukovat podle témat</a:t>
            </a:r>
          </a:p>
          <a:p>
            <a:pPr lvl="1"/>
            <a:r>
              <a:rPr lang="cs-CZ" dirty="0"/>
              <a:t>Balanc mezi zpětnou vazbou pro prezentující/ho a pro vyučující/ho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Diskuze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Diskuse (z lat discussio od dis-quatere, </a:t>
            </a:r>
            <a:r>
              <a:rPr lang="cs-CZ" dirty="0"/>
              <a:t>pře(</a:t>
            </a:r>
            <a:r>
              <a:rPr lang="cs-CZ" dirty="0" err="1"/>
              <a:t>roz</a:t>
            </a:r>
            <a:r>
              <a:rPr lang="cs-CZ" dirty="0"/>
              <a:t>)-třásat, zkoumat) jako věcný rozhovor více osob nad určitým tématem, kdy cílem´není rozhodovat, ale věc pečlivě rozebrat z různých stránek, shromáždit argumenty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diskuze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/>
              <a:t>věcnost: věnovat se tématu a argumentovat, nikoli</a:t>
            </a:r>
            <a:r>
              <a:rPr lang="cs-CZ" dirty="0"/>
              <a:t> napadat nebo překřikovat</a:t>
            </a:r>
          </a:p>
          <a:p>
            <a:r>
              <a:rPr lang="cs-CZ" dirty="0"/>
              <a:t>zdvořilost: vyjadřuje společný zájem všech na každé věcné informaci</a:t>
            </a:r>
          </a:p>
          <a:p>
            <a:r>
              <a:rPr lang="cs-CZ" dirty="0"/>
              <a:t>trpělivost: pochopení argumentů druhého může vyžadovat čas</a:t>
            </a:r>
          </a:p>
          <a:p>
            <a:r>
              <a:rPr lang="cs-CZ" dirty="0"/>
              <a:t>otevřenost: nevylučovat nikoho, kdo může k danému tématu přispět</a:t>
            </a:r>
          </a:p>
          <a:p>
            <a:r>
              <a:rPr lang="cs-CZ" dirty="0"/>
              <a:t>informovanost: diskuze se mnohem lépe vede ve chvíli, kdy už o problému něco víme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podnítit diskuzi?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Dobrou</a:t>
            </a:r>
            <a:r>
              <a:rPr lang="cs-CZ" dirty="0"/>
              <a:t>, </a:t>
            </a:r>
            <a:r>
              <a:rPr lang="pt-BR" dirty="0"/>
              <a:t>tj. poutavou a informačně bohatou </a:t>
            </a:r>
            <a:r>
              <a:rPr lang="cs-CZ" dirty="0"/>
              <a:t>prezentací</a:t>
            </a:r>
          </a:p>
          <a:p>
            <a:r>
              <a:rPr lang="cs-CZ" dirty="0"/>
              <a:t>Tím, že definuju/deklaruju, že o něco takového stojím</a:t>
            </a:r>
          </a:p>
          <a:p>
            <a:r>
              <a:rPr lang="cs-CZ" dirty="0"/>
              <a:t>Položením dobré otázky na závěr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Prezentace, zpětná vazba, diskuze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Jaké jsou shodné a rozdílné charakteristiky uvedených žánrů?</a:t>
            </a:r>
          </a:p>
          <a:p>
            <a:r>
              <a:rPr lang="cs-CZ" dirty="0"/>
              <a:t>Co se cení u mluveného projevu v akademickém prostředí?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Příští setkání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5. 12. 9.30–12.30</a:t>
            </a:r>
          </a:p>
          <a:p>
            <a:r>
              <a:rPr lang="cs-CZ" dirty="0"/>
              <a:t>Prezentace (8-10 minut)</a:t>
            </a:r>
          </a:p>
          <a:p>
            <a:r>
              <a:rPr lang="cs-CZ" dirty="0"/>
              <a:t>Zpětná vazba</a:t>
            </a:r>
          </a:p>
          <a:p>
            <a:r>
              <a:rPr lang="cs-CZ" dirty="0"/>
              <a:t>Diskuze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Domácí úkoly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Individuálně – druhý konspekt</a:t>
            </a:r>
          </a:p>
          <a:p>
            <a:pPr marL="914400" lvl="1" indent="-514350"/>
            <a:r>
              <a:rPr lang="cs-CZ" dirty="0"/>
              <a:t>Smysl konspektu: pro vás a pro spolupracovníky, zachycení důležitého</a:t>
            </a:r>
          </a:p>
          <a:p>
            <a:pPr marL="914400" lvl="1" indent="-514350"/>
            <a:r>
              <a:rPr lang="cs-CZ" dirty="0"/>
              <a:t>Hlavní myšlenky, čím jsou podpořeny; raději ne chronologicky dle textu</a:t>
            </a:r>
          </a:p>
          <a:p>
            <a:pPr marL="914400" lvl="1" indent="-514350"/>
            <a:r>
              <a:rPr lang="cs-CZ" dirty="0"/>
              <a:t>Vlastní názor, ale jen velmi stručně</a:t>
            </a:r>
          </a:p>
          <a:p>
            <a:pPr marL="914400" lvl="1" indent="-514350"/>
            <a:r>
              <a:rPr lang="cs-CZ" dirty="0"/>
              <a:t>Bibliografický záznam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Týmově – struktura prezentace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hodiny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Seznámit se základními fakty o učení</a:t>
            </a:r>
          </a:p>
          <a:p>
            <a:r>
              <a:rPr lang="cs-CZ" dirty="0"/>
              <a:t>pomoci vám zorientovat se v základních „mluvených“ žánrech vysokoškolského studia</a:t>
            </a:r>
          </a:p>
          <a:p>
            <a:pPr lvl="1"/>
            <a:r>
              <a:rPr lang="cs-CZ" dirty="0"/>
              <a:t>Prezentace/referát</a:t>
            </a:r>
          </a:p>
          <a:p>
            <a:pPr lvl="1"/>
            <a:r>
              <a:rPr lang="cs-CZ" dirty="0"/>
              <a:t>Zpětná vazba</a:t>
            </a:r>
          </a:p>
          <a:p>
            <a:pPr lvl="1"/>
            <a:r>
              <a:rPr lang="cs-CZ" dirty="0"/>
              <a:t>Diskuze</a:t>
            </a:r>
          </a:p>
          <a:p>
            <a:r>
              <a:rPr lang="cs-CZ" dirty="0"/>
              <a:t>ujasnit další povinnosti – prezentace, konspekt</a:t>
            </a:r>
          </a:p>
          <a:p>
            <a:pPr marL="0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7799FE-99C1-4045-A00B-87EE63C4A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4D000AC-E9ED-4098-825C-9DE5E47F18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Paměť</a:t>
            </a:r>
          </a:p>
          <a:p>
            <a:pPr lvl="1"/>
            <a:r>
              <a:rPr lang="cs-CZ" dirty="0"/>
              <a:t>Kódování, uchovávání, vybavování</a:t>
            </a:r>
          </a:p>
          <a:p>
            <a:pPr lvl="1"/>
            <a:r>
              <a:rPr lang="cs-CZ" dirty="0"/>
              <a:t>Senzorická, krátkodobá, dlouhodobá</a:t>
            </a:r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r>
              <a:rPr lang="cs-CZ" dirty="0"/>
              <a:t>106614921918</a:t>
            </a:r>
          </a:p>
          <a:p>
            <a:pPr marL="457200" lvl="1" indent="0">
              <a:buNone/>
            </a:pPr>
            <a:endParaRPr lang="cs-CZ" dirty="0"/>
          </a:p>
          <a:p>
            <a:pPr lvl="1"/>
            <a:r>
              <a:rPr lang="cs-CZ" dirty="0"/>
              <a:t>Efekty primárnosti a novosti</a:t>
            </a:r>
          </a:p>
          <a:p>
            <a:pPr lvl="1"/>
            <a:r>
              <a:rPr lang="cs-CZ" dirty="0"/>
              <a:t>Zvyšování kapacity: </a:t>
            </a:r>
          </a:p>
          <a:p>
            <a:pPr lvl="2"/>
            <a:r>
              <a:rPr lang="cs-CZ" dirty="0"/>
              <a:t>Shlukování (KP)</a:t>
            </a:r>
          </a:p>
          <a:p>
            <a:pPr lvl="2"/>
            <a:r>
              <a:rPr lang="cs-CZ" dirty="0"/>
              <a:t>Opakování</a:t>
            </a:r>
          </a:p>
          <a:p>
            <a:pPr lvl="2"/>
            <a:r>
              <a:rPr lang="cs-CZ" dirty="0"/>
              <a:t>Napojování</a:t>
            </a:r>
          </a:p>
          <a:p>
            <a:pPr lvl="2"/>
            <a:r>
              <a:rPr lang="cs-CZ" dirty="0"/>
              <a:t>Více různorodých vstupů</a:t>
            </a:r>
          </a:p>
          <a:p>
            <a:pPr lvl="2"/>
            <a:r>
              <a:rPr lang="cs-CZ" dirty="0"/>
              <a:t>Typ informace a práce s ni – učební styly</a:t>
            </a:r>
          </a:p>
        </p:txBody>
      </p:sp>
    </p:spTree>
    <p:extLst>
      <p:ext uri="{BB962C8B-B14F-4D97-AF65-F5344CB8AC3E}">
        <p14:creationId xmlns:p14="http://schemas.microsoft.com/office/powerpoint/2010/main" val="3993944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Křivka zapomínání </a:t>
            </a:r>
            <a:r>
              <a:rPr lang="cs-CZ" sz="1800" dirty="0"/>
              <a:t>(</a:t>
            </a:r>
            <a:r>
              <a:rPr lang="cs-CZ" sz="1800" dirty="0" err="1"/>
              <a:t>Ebbinghaus</a:t>
            </a:r>
            <a:r>
              <a:rPr lang="cs-CZ" sz="1800" dirty="0"/>
              <a:t>)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35696" y="1551950"/>
            <a:ext cx="5184576" cy="5104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4469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EA58CD-9702-4053-8008-86C01B45B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Učební styl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6E70A6A-FE3E-4BE3-9F25-2EFA7BF63F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Jak vypadá vysokoškolská výuka?</a:t>
            </a:r>
          </a:p>
          <a:p>
            <a:pPr lvl="1"/>
            <a:r>
              <a:rPr lang="cs-CZ" dirty="0"/>
              <a:t>Verbální, sekvenční, intuitivní (nereflektivní, neaktivní)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Jak si pomoct?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1779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DBFFD7-7945-47FF-9394-908A7C662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využít při učení učební styly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0F344B0-6841-4A0D-9E52-6427F6032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Aktivní: učit se ve skupině</a:t>
            </a:r>
          </a:p>
          <a:p>
            <a:r>
              <a:rPr lang="cs-CZ" dirty="0"/>
              <a:t>Reflektivní: nechávat si čas na promýšlení, hledat otázky, aplikace, shrnovat si</a:t>
            </a:r>
          </a:p>
          <a:p>
            <a:r>
              <a:rPr lang="cs-CZ" dirty="0" err="1"/>
              <a:t>Sensorický</a:t>
            </a:r>
            <a:r>
              <a:rPr lang="cs-CZ" dirty="0"/>
              <a:t>: ptát se na příklady, aplikace</a:t>
            </a:r>
          </a:p>
          <a:p>
            <a:r>
              <a:rPr lang="cs-CZ" dirty="0"/>
              <a:t>Intuitivní: ptát se na vysvětlení, interpretace, vztahy; kontrolovat své výsledky</a:t>
            </a:r>
          </a:p>
          <a:p>
            <a:r>
              <a:rPr lang="cs-CZ" dirty="0"/>
              <a:t>Vizuální: kreslit mentální mapy, vybarvovat, podtrhávat</a:t>
            </a:r>
          </a:p>
          <a:p>
            <a:r>
              <a:rPr lang="cs-CZ" dirty="0"/>
              <a:t>Verbální: shrnovat, říkat druhým a poslouchat druhé (učit se ve skupině)</a:t>
            </a:r>
          </a:p>
        </p:txBody>
      </p:sp>
    </p:spTree>
    <p:extLst>
      <p:ext uri="{BB962C8B-B14F-4D97-AF65-F5344CB8AC3E}">
        <p14:creationId xmlns:p14="http://schemas.microsoft.com/office/powerpoint/2010/main" val="4154930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Prezentace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https://www.youtube.com/watch?v=EzfZuVsIQMk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Prezentace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Základem je sdělení</a:t>
            </a:r>
          </a:p>
          <a:p>
            <a:pPr lvl="1"/>
            <a:r>
              <a:rPr lang="pl-PL" dirty="0"/>
              <a:t> Co chci říct? Co z toho je důležité, a co méně? Co </a:t>
            </a:r>
            <a:r>
              <a:rPr lang="cs-CZ" dirty="0"/>
              <a:t>asi bude zajímat mé posluchače/</a:t>
            </a:r>
            <a:r>
              <a:rPr lang="cs-CZ" dirty="0" err="1"/>
              <a:t>ky</a:t>
            </a:r>
            <a:r>
              <a:rPr lang="cs-CZ" dirty="0"/>
              <a:t>?</a:t>
            </a:r>
          </a:p>
          <a:p>
            <a:pPr lvl="1"/>
            <a:r>
              <a:rPr lang="cs-CZ" dirty="0"/>
              <a:t>Nenechat se svést technickými možnostmi</a:t>
            </a:r>
          </a:p>
          <a:p>
            <a:r>
              <a:rPr lang="cs-CZ" dirty="0"/>
              <a:t>Důležité je držet strukturu</a:t>
            </a:r>
          </a:p>
          <a:p>
            <a:pPr lvl="1"/>
            <a:r>
              <a:rPr lang="pt-BR" dirty="0"/>
              <a:t>Vymezení toho, o čem chcete mluvit a o čem</a:t>
            </a:r>
            <a:r>
              <a:rPr lang="cs-CZ" dirty="0"/>
              <a:t> mluvit nechcete</a:t>
            </a:r>
          </a:p>
          <a:p>
            <a:pPr lvl="1"/>
            <a:r>
              <a:rPr lang="cs-CZ" dirty="0"/>
              <a:t>Od obecnějšího ke konkrétnějšímu, kontext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Prezentace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Dobře funguje střídání typů argumentů (médií): data, obrazy, příběhy</a:t>
            </a:r>
          </a:p>
          <a:p>
            <a:r>
              <a:rPr lang="cs-CZ" dirty="0"/>
              <a:t>Psané je opora pro mluvený projev</a:t>
            </a:r>
          </a:p>
          <a:p>
            <a:pPr lvl="1"/>
            <a:r>
              <a:rPr lang="cs-CZ" dirty="0"/>
              <a:t>Riziko příliš podrobných „čtených“ prezentací</a:t>
            </a:r>
          </a:p>
          <a:p>
            <a:pPr lvl="1"/>
            <a:r>
              <a:rPr lang="fr-FR" dirty="0"/>
              <a:t>Trend je méně textu, více obrazu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559</Words>
  <Application>Microsoft Office PowerPoint</Application>
  <PresentationFormat>Předvádění na obrazovce (4:3)</PresentationFormat>
  <Paragraphs>89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1" baseType="lpstr">
      <vt:lpstr>Arial</vt:lpstr>
      <vt:lpstr>Calibri</vt:lpstr>
      <vt:lpstr>Motiv sady Office</vt:lpstr>
      <vt:lpstr>Úvod do akademické práce – ústní žánry</vt:lpstr>
      <vt:lpstr>Cíle hodiny</vt:lpstr>
      <vt:lpstr>Učení</vt:lpstr>
      <vt:lpstr>Křivka zapomínání (Ebbinghaus)</vt:lpstr>
      <vt:lpstr>Učební styl</vt:lpstr>
      <vt:lpstr>Jak využít při učení učební styly</vt:lpstr>
      <vt:lpstr>Prezentace</vt:lpstr>
      <vt:lpstr>Prezentace</vt:lpstr>
      <vt:lpstr>Prezentace</vt:lpstr>
      <vt:lpstr>Prezentace</vt:lpstr>
      <vt:lpstr>Zpětná vazba</vt:lpstr>
      <vt:lpstr>Zpětná vazba</vt:lpstr>
      <vt:lpstr>Diskuze</vt:lpstr>
      <vt:lpstr>Zásady diskuze</vt:lpstr>
      <vt:lpstr>Jak podnítit diskuzi?</vt:lpstr>
      <vt:lpstr>Prezentace, zpětná vazba, diskuze</vt:lpstr>
      <vt:lpstr>Příští setkání</vt:lpstr>
      <vt:lpstr>Domácí úkoly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akademické práce – ústní žánry</dc:title>
  <dc:creator>Magdalena Mouralová</dc:creator>
  <cp:lastModifiedBy>Magdalena Mouralová</cp:lastModifiedBy>
  <cp:revision>18</cp:revision>
  <dcterms:created xsi:type="dcterms:W3CDTF">2017-11-09T00:31:57Z</dcterms:created>
  <dcterms:modified xsi:type="dcterms:W3CDTF">2018-11-07T02:46:08Z</dcterms:modified>
</cp:coreProperties>
</file>