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Click to edit the title text format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Click to edit the outline text format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Second Outline Level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Third Outline Level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Fourth Outline Level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Fifth Outline Level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Sixth Outline Level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Seventh Outline Level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400" spc="-1" strike="noStrike">
                <a:latin typeface="Times New Roman"/>
              </a:rPr>
              <a:t>&lt;date/time&gt;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cs-CZ" sz="1400" spc="-1" strike="noStrike">
                <a:latin typeface="Times New Roman"/>
              </a:rPr>
              <a:t>&lt;footer&gt;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AF7F1429-530D-4C42-A4F0-F402BAB7FF08}" type="slidenum">
              <a:rPr b="0" lang="cs-CZ" sz="1400" spc="-1" strike="noStrike">
                <a:latin typeface="Times New Roman"/>
              </a:rPr>
              <a:t>&lt;number&gt;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  <a:ea typeface="Droid Sans Fallback"/>
              </a:rPr>
              <a:t>Úloha „rámců” v kategorizaci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3200" spc="-1" strike="noStrike">
                <a:latin typeface="Arial"/>
              </a:rPr>
              <a:t>Rámce = gestalty, řídící umístění v kategorii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r>
              <a:rPr b="0" i="1" lang="cs-CZ" sz="3200" spc="-1" strike="noStrike">
                <a:latin typeface="Arial"/>
              </a:rPr>
              <a:t>Příklady:</a:t>
            </a:r>
            <a:endParaRPr b="0" lang="cs-CZ" sz="3200" spc="-1" strike="noStrike">
              <a:latin typeface="Arial"/>
            </a:endParaRPr>
          </a:p>
          <a:p>
            <a:pPr algn="ctr"/>
            <a:r>
              <a:rPr b="0" i="1" lang="cs-CZ" sz="3200" spc="-1" strike="noStrike">
                <a:latin typeface="Arial"/>
              </a:rPr>
              <a:t>golfová hůl, golfový míček, golfová komise, hráč golfu.</a:t>
            </a:r>
            <a:r>
              <a:rPr b="0" i="1" lang="cs-CZ" sz="3200" spc="-1" strike="noStrike">
                <a:latin typeface="Arial"/>
              </a:rPr>
              <a:t> 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cs-CZ" sz="4400" spc="-1" strike="noStrike">
                <a:latin typeface="Arial"/>
                <a:ea typeface="Microsoft YaHei"/>
              </a:rPr>
              <a:t>Problém interpretace prototypových jevů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pPr algn="ctr">
              <a:spcAft>
                <a:spcPts val="1417"/>
              </a:spcAft>
            </a:pPr>
            <a:r>
              <a:rPr b="0" lang="cs-CZ" sz="3200" spc="-1" strike="noStrike">
                <a:latin typeface="Arial"/>
              </a:rPr>
              <a:t>Jak tyto experimentálně mnohokrát ověřené pokusy interpretovat?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3200" spc="-1" strike="noStrike">
                <a:latin typeface="Arial"/>
                <a:ea typeface="Microsoft YaHei"/>
              </a:rPr>
              <a:t>Tři postupné fáze interpretace dle Roschové: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</a:rPr>
              <a:t>1. fáze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800" spc="-1" strike="noStrike">
                <a:latin typeface="Arial"/>
                <a:ea typeface="Microsoft YaHei"/>
              </a:rPr>
              <a:t>prototypy se týkají hlavně: </a:t>
            </a:r>
            <a:endParaRPr b="0" lang="cs-CZ" sz="4800" spc="-1" strike="noStrike">
              <a:latin typeface="Arial"/>
            </a:endParaRPr>
          </a:p>
          <a:p>
            <a:pPr algn="ctr"/>
            <a:r>
              <a:rPr b="1" lang="cs-CZ" sz="4800" spc="-1" strike="noStrike">
                <a:latin typeface="Arial"/>
                <a:ea typeface="Microsoft YaHei"/>
              </a:rPr>
              <a:t>percepční výraznosti,</a:t>
            </a:r>
            <a:endParaRPr b="0" lang="cs-CZ" sz="4800" spc="-1" strike="noStrike">
              <a:latin typeface="Arial"/>
            </a:endParaRPr>
          </a:p>
          <a:p>
            <a:pPr algn="ctr"/>
            <a:r>
              <a:rPr b="1" lang="cs-CZ" sz="4800" spc="-1" strike="noStrike">
                <a:latin typeface="Arial"/>
                <a:ea typeface="Microsoft YaHei"/>
              </a:rPr>
              <a:t>zapamatovatelnosti,</a:t>
            </a:r>
            <a:endParaRPr b="0" lang="cs-CZ" sz="4800" spc="-1" strike="noStrike">
              <a:latin typeface="Arial"/>
            </a:endParaRPr>
          </a:p>
          <a:p>
            <a:pPr algn="ctr"/>
            <a:r>
              <a:rPr b="1" lang="cs-CZ" sz="4800" spc="-1" strike="noStrike">
                <a:latin typeface="Arial"/>
                <a:ea typeface="Microsoft YaHei"/>
              </a:rPr>
              <a:t>zobecnění podnětu </a:t>
            </a:r>
            <a:endParaRPr b="0" lang="cs-CZ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</a:rPr>
              <a:t>2. fáze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algn="ctr">
              <a:spcAft>
                <a:spcPts val="1417"/>
              </a:spcAft>
            </a:pPr>
            <a:endParaRPr b="0" lang="cs-CZ" sz="3200" spc="-1" strike="noStrike">
              <a:latin typeface="Arial"/>
            </a:endParaRPr>
          </a:p>
          <a:p>
            <a:pPr algn="ctr">
              <a:spcAft>
                <a:spcPts val="1417"/>
              </a:spcAft>
            </a:pPr>
            <a:r>
              <a:rPr b="0" lang="cs-CZ" sz="4400" spc="-1" strike="noStrike">
                <a:latin typeface="Arial"/>
                <a:ea typeface="Microsoft YaHei"/>
              </a:rPr>
              <a:t>Prototypové jevy </a:t>
            </a:r>
            <a:r>
              <a:rPr b="0" lang="cs-CZ" sz="4400" spc="-1" strike="noStrike">
                <a:latin typeface="Arial"/>
                <a:ea typeface="Microsoft YaHei"/>
              </a:rPr>
              <a:t>představují </a:t>
            </a:r>
            <a:r>
              <a:rPr b="1" lang="cs-CZ" sz="4400" spc="-1" strike="noStrike">
                <a:latin typeface="Arial"/>
                <a:ea typeface="Microsoft YaHei"/>
              </a:rPr>
              <a:t>strukturu kategorie</a:t>
            </a:r>
            <a:r>
              <a:rPr b="0" lang="cs-CZ" sz="4400" spc="-1" strike="noStrike">
                <a:latin typeface="Arial"/>
                <a:ea typeface="Microsoft YaHei"/>
              </a:rPr>
              <a:t>, jak je reprezentována v mysli a prototypy </a:t>
            </a:r>
            <a:r>
              <a:rPr b="0" lang="cs-CZ" sz="4400" spc="-1" strike="noStrike">
                <a:latin typeface="Arial"/>
                <a:ea typeface="Microsoft YaHei"/>
              </a:rPr>
              <a:t>představují </a:t>
            </a:r>
            <a:r>
              <a:rPr b="1" lang="cs-CZ" sz="4400" spc="-1" strike="noStrike">
                <a:latin typeface="Arial"/>
                <a:ea typeface="Microsoft YaHei"/>
              </a:rPr>
              <a:t>mentální reprezentace.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</a:rPr>
              <a:t>3. fáze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0" lang="cs-CZ" sz="3200" spc="-1" strike="noStrike">
                <a:latin typeface="Arial"/>
                <a:ea typeface="Microsoft YaHei"/>
              </a:rPr>
              <a:t>Prototypové jevy určují mentální reprezentace neúplně.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  <a:ea typeface="Microsoft YaHei"/>
              </a:rPr>
              <a:t>PJ jsou omezením možných podob mentálních reprezentací.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  <a:ea typeface="Microsoft YaHei"/>
              </a:rPr>
              <a:t>Neexistuje jednoznačná korespondence mezi prototypovými jevy a mentálními reprezentacemi.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  <a:ea typeface="Microsoft YaHei"/>
              </a:rPr>
              <a:t>Pohled pozdější Roschové: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0" lang="cs-CZ" sz="2600" spc="-1" strike="noStrike">
                <a:latin typeface="Arial"/>
                <a:ea typeface="Microsoft YaHei"/>
              </a:rPr>
              <a:t>1. řeč o prototypech je </a:t>
            </a:r>
            <a:r>
              <a:rPr b="1" lang="cs-CZ" sz="2600" spc="-1" strike="noStrike">
                <a:latin typeface="Arial"/>
                <a:ea typeface="Microsoft YaHei"/>
              </a:rPr>
              <a:t>pohodlná gramatická fikce</a:t>
            </a:r>
            <a:r>
              <a:rPr b="0" lang="cs-CZ" sz="2600" spc="-1" strike="noStrike">
                <a:latin typeface="Arial"/>
                <a:ea typeface="Microsoft YaHei"/>
              </a:rPr>
              <a:t>... jde vždy jen o soudy o stupni prototypičnosti.</a:t>
            </a:r>
            <a:endParaRPr b="0" lang="cs-CZ" sz="2600" spc="-1" strike="noStrike">
              <a:latin typeface="Arial"/>
            </a:endParaRPr>
          </a:p>
          <a:p>
            <a:r>
              <a:rPr b="0" lang="cs-CZ" sz="2600" spc="-1" strike="noStrike">
                <a:latin typeface="Arial"/>
                <a:ea typeface="Microsoft YaHei"/>
              </a:rPr>
              <a:t>2. prototypy </a:t>
            </a:r>
            <a:r>
              <a:rPr b="1" lang="cs-CZ" sz="2600" spc="-1" strike="noStrike">
                <a:latin typeface="Arial"/>
                <a:ea typeface="Microsoft YaHei"/>
              </a:rPr>
              <a:t>nekonstituují žádný konkrétní model zpracovávání kategorií</a:t>
            </a:r>
            <a:r>
              <a:rPr b="0" lang="cs-CZ" sz="2600" spc="-1" strike="noStrike">
                <a:latin typeface="Arial"/>
                <a:ea typeface="Microsoft YaHei"/>
              </a:rPr>
              <a:t>... to co víme o prototypech pouze omezuje naše představy o zpracování kategorií </a:t>
            </a:r>
            <a:endParaRPr b="0" lang="cs-CZ" sz="2600" spc="-1" strike="noStrike">
              <a:latin typeface="Arial"/>
            </a:endParaRPr>
          </a:p>
          <a:p>
            <a:r>
              <a:rPr b="0" lang="cs-CZ" sz="2600" spc="-1" strike="noStrike">
                <a:latin typeface="Arial"/>
                <a:ea typeface="Microsoft YaHei"/>
              </a:rPr>
              <a:t>3. prototypy </a:t>
            </a:r>
            <a:r>
              <a:rPr b="1" lang="cs-CZ" sz="2600" spc="-1" strike="noStrike">
                <a:latin typeface="Arial"/>
                <a:ea typeface="Microsoft YaHei"/>
              </a:rPr>
              <a:t>nekostituují teorii reprezentace kategorií</a:t>
            </a:r>
            <a:r>
              <a:rPr b="0" lang="cs-CZ" sz="2600" spc="-1" strike="noStrike">
                <a:latin typeface="Arial"/>
                <a:ea typeface="Microsoft YaHei"/>
              </a:rPr>
              <a:t>...</a:t>
            </a:r>
            <a:endParaRPr b="0" lang="cs-CZ" sz="2600" spc="-1" strike="noStrike">
              <a:latin typeface="Arial"/>
            </a:endParaRPr>
          </a:p>
          <a:p>
            <a:r>
              <a:rPr b="0" lang="cs-CZ" sz="2600" spc="-1" strike="noStrike">
                <a:latin typeface="Arial"/>
                <a:ea typeface="Microsoft YaHei"/>
              </a:rPr>
              <a:t>4. přestože se prototypy musíme naučit, </a:t>
            </a:r>
            <a:r>
              <a:rPr b="1" lang="cs-CZ" sz="2600" spc="-1" strike="noStrike">
                <a:latin typeface="Arial"/>
                <a:ea typeface="Microsoft YaHei"/>
              </a:rPr>
              <a:t>nekonstituují žádnou konkrétní teorii toho, jak se učíme kategorie.</a:t>
            </a:r>
            <a:endParaRPr b="0" lang="cs-CZ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3200" spc="-1" strike="noStrike">
                <a:latin typeface="Arial"/>
                <a:ea typeface="Microsoft YaHei"/>
              </a:rPr>
              <a:t>Lakoff: Prototypy jsou povrchové jevy a jsou důsledkem nikoli strukturou kategorií.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  <a:ea typeface="Droid Sans Fallback"/>
              </a:rPr>
              <a:t>Úloha „rámců” v kategorizaci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algn="ctr">
              <a:spcAft>
                <a:spcPts val="1417"/>
              </a:spcAft>
            </a:pPr>
            <a:endParaRPr b="0" lang="cs-CZ" sz="3200" spc="-1" strike="noStrike">
              <a:latin typeface="Arial"/>
            </a:endParaRPr>
          </a:p>
          <a:p>
            <a:pPr algn="ctr">
              <a:spcAft>
                <a:spcPts val="1417"/>
              </a:spcAf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roid Sans Fallback"/>
              </a:rPr>
              <a:t>Tyto významy jsou strukturovány nikoli společnými vlastnostmi nebo podobností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roid Sans Fallback"/>
              </a:rPr>
              <a:t>ale příslušností k určité celostní struktuře (zde zvané „</a:t>
            </a:r>
            <a:r>
              <a:rPr b="1" i="1" lang="cs-CZ" sz="3200" spc="-1" strike="noStrike">
                <a:solidFill>
                  <a:srgbClr val="000000"/>
                </a:solidFill>
                <a:latin typeface="Arial"/>
                <a:ea typeface="Droid Sans Fallback"/>
              </a:rPr>
              <a:t>golf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roid Sans Fallback"/>
              </a:rPr>
              <a:t>”)</a:t>
            </a:r>
            <a:endParaRPr b="0" lang="cs-CZ" sz="3200" spc="-1" strike="noStrike">
              <a:latin typeface="Arial"/>
            </a:endParaRPr>
          </a:p>
          <a:p>
            <a:pPr algn="ctr">
              <a:spcAft>
                <a:spcPts val="1417"/>
              </a:spcAft>
            </a:pPr>
            <a:r>
              <a:rPr b="0" lang="cs-CZ" sz="3200" spc="-1" strike="noStrike">
                <a:latin typeface="Arial"/>
                <a:ea typeface="Droid Sans Fallback"/>
              </a:rPr>
              <a:t>Význam se tu odvozuje od </a:t>
            </a:r>
            <a:r>
              <a:rPr b="1" lang="cs-CZ" sz="3200" spc="-1" strike="noStrike">
                <a:latin typeface="Arial"/>
                <a:ea typeface="Droid Sans Fallback"/>
              </a:rPr>
              <a:t>kognitivního modelu</a:t>
            </a:r>
            <a:r>
              <a:rPr b="0" lang="cs-CZ" sz="3200" spc="-1" strike="noStrike">
                <a:latin typeface="Arial"/>
                <a:ea typeface="Droid Sans Fallback"/>
              </a:rPr>
              <a:t>, tj. </a:t>
            </a:r>
            <a:r>
              <a:rPr b="1" lang="cs-CZ" sz="3200" spc="-1" strike="noStrike">
                <a:latin typeface="Arial"/>
                <a:ea typeface="Droid Sans Fallback"/>
              </a:rPr>
              <a:t>strukturovaného porozumění určitému souboru činností</a:t>
            </a:r>
            <a:r>
              <a:rPr b="0" lang="cs-CZ" sz="3200" spc="-1" strike="noStrike">
                <a:latin typeface="Arial"/>
                <a:ea typeface="Droid Sans Fallback"/>
              </a:rPr>
              <a:t>.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  <a:ea typeface="Microsoft YaHei"/>
              </a:rPr>
              <a:t>Eleanor Roschová a prototypové jevy v kategorizaci: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3200" spc="-1" strike="noStrike">
                <a:latin typeface="Arial"/>
                <a:ea typeface="Microsoft YaHei"/>
              </a:rPr>
              <a:t>Pracovala na </a:t>
            </a:r>
            <a:r>
              <a:rPr b="1" lang="cs-CZ" sz="3200" spc="-1" strike="noStrike">
                <a:latin typeface="Arial"/>
                <a:ea typeface="Microsoft YaHei"/>
              </a:rPr>
              <a:t>prototypových jevech</a:t>
            </a:r>
            <a:r>
              <a:rPr b="0" lang="cs-CZ" sz="3200" spc="-1" strike="noStrike">
                <a:latin typeface="Arial"/>
                <a:ea typeface="Microsoft YaHei"/>
              </a:rPr>
              <a:t>, rozšířila výzkum barev provedený Berlinem a Kayem a </a:t>
            </a:r>
            <a:r>
              <a:rPr b="1" lang="cs-CZ" sz="3200" spc="-1" strike="noStrike">
                <a:latin typeface="Arial"/>
                <a:ea typeface="Microsoft YaHei"/>
              </a:rPr>
              <a:t>bázových jevech</a:t>
            </a:r>
            <a:r>
              <a:rPr b="0" lang="cs-CZ" sz="3200" spc="-1" strike="noStrike">
                <a:latin typeface="Arial"/>
                <a:ea typeface="Microsoft YaHei"/>
              </a:rPr>
              <a:t>, kde zobecňuje Brownovy úvahy a výsledky Berlinových zkoumání.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Výzkum jazyka Dani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Jazyk Dani na Nové Guineji: 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dvě barevné kategorie 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Mola (světle-teplá) a 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Mili (tmavě-chladná).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Experimenty s určováním barev tříletými a čtyřletými dětmi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  <a:ea typeface="Microsoft YaHei"/>
              </a:rPr>
              <a:t>Tříletým dětem byly ukazovány barevné žetony, </a:t>
            </a:r>
            <a:r>
              <a:rPr b="1" lang="cs-CZ" sz="3200" spc="-1" strike="noStrike">
                <a:latin typeface="Arial"/>
                <a:ea typeface="Microsoft YaHei"/>
              </a:rPr>
              <a:t>masivní převahu při výběru měly fokální barvy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  <a:ea typeface="Microsoft YaHei"/>
              </a:rPr>
              <a:t>Čtyřleté děti měly vybrat ze sady žeton, který nejlépe odpovídá žetonu, který jim byl ukázán předtím. Největší úspěch byl u fokálních barev.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Prototypy a referenční body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: 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algn="ctr">
              <a:spcAft>
                <a:spcPts val="1417"/>
              </a:spcAft>
            </a:pPr>
            <a:endParaRPr b="0" lang="cs-CZ" sz="3200" spc="-1" strike="noStrike">
              <a:latin typeface="Arial"/>
            </a:endParaRPr>
          </a:p>
          <a:p>
            <a:pPr algn="ctr">
              <a:spcAft>
                <a:spcPts val="1417"/>
              </a:spcAft>
            </a:pPr>
            <a:endParaRPr b="0" lang="cs-CZ" sz="3200" spc="-1" strike="noStrike">
              <a:latin typeface="Arial"/>
            </a:endParaRPr>
          </a:p>
          <a:p>
            <a:pPr algn="ctr">
              <a:spcAft>
                <a:spcPts val="1417"/>
              </a:spcAft>
            </a:pPr>
            <a:r>
              <a:rPr b="0" lang="cs-CZ" sz="3200" spc="-1" strike="noStrike">
                <a:latin typeface="Arial"/>
                <a:ea typeface="Microsoft YaHei"/>
              </a:rPr>
              <a:t>Podkategorie nebo členy kategorie, které mají speciální kognitivní status – jsou „nejlepším příkladem“ dané kategorie.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cs-CZ" sz="4400" spc="-1" strike="noStrike">
                <a:latin typeface="Arial"/>
                <a:ea typeface="Microsoft YaHei"/>
              </a:rPr>
              <a:t>Experimentální zkoumání prototypičnosti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5097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Přímé hodnocení – pomocí škály 1-7 se hodnotí jak dobrým příkladem kategorie něco je (pták – sýkorka, sova, tučňák).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Rychlost odpovědi – respondent mačká tlačítko, zda si myslí že vyslovený výrok je pravdivý (tučňák je pták) – měří se rychlost.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Tvorba příkladů – respondenti jsou požádáni aby vypsali nebo nakreslili příklady členů dané kategorie.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cs-CZ" sz="4400" spc="-1" strike="noStrike">
                <a:latin typeface="Arial"/>
                <a:ea typeface="Microsoft YaHei"/>
              </a:rPr>
              <a:t>Experimentální zkoumání prototypičnosti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537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Asymetrie v hodnocení podobnosti – Méně reprezentativní příklady jsou často považovány za podobnější reprezentativním příkladům než naopak. (lemur - &gt; šimpanz spíš než šimpanz -&gt; lemur)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Asymetrie zobecňování – nová informace o reprezentativních členech kategorie bude zobecněna na nereprezentativní členy kategorie spíš než naopak. (nemoci se šíří spíš ze sýkorek na kachny než naopak)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cs-CZ" sz="4400" spc="-1" strike="noStrike">
                <a:latin typeface="Arial"/>
                <a:ea typeface="Microsoft YaHei"/>
              </a:rPr>
              <a:t>Experimentální zkoumání prototypičnosti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Rodinné podobnosti – Roschová je popisuje jako vnímané podobnosti mezi reprezenativními a nereprezentativními členy kategorie a ukazuje, že existuje korelace mezi číselnými hodnoceními nejlepších příkladů z experimentů výše.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Application>LibreOffice/6.1.2.1$MacOSX_X86_64 LibreOffice_project/65905a128db06ba48db947242809d14d3f9a93fe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2014-11-04T09:27:28Z</dcterms:created>
  <dc:creator>David Doubek</dc:creator>
  <dc:description/>
  <dc:language>cs-CZ</dc:language>
  <cp:lastModifiedBy/>
  <dcterms:modified xsi:type="dcterms:W3CDTF">2020-10-27T15:07:19Z</dcterms:modified>
  <cp:revision>63</cp:revision>
  <dc:subject/>
  <dc:title/>
</cp:coreProperties>
</file>