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3" r:id="rId9"/>
    <p:sldId id="264" r:id="rId10"/>
    <p:sldId id="302" r:id="rId11"/>
    <p:sldId id="262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296" r:id="rId39"/>
    <p:sldId id="297" r:id="rId40"/>
    <p:sldId id="298" r:id="rId41"/>
    <p:sldId id="299" r:id="rId42"/>
    <p:sldId id="301" r:id="rId43"/>
    <p:sldId id="300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1441DA8-A841-4E36-B355-04931566CC57}" type="datetimeFigureOut">
              <a:rPr lang="cs-CZ" smtClean="0"/>
              <a:pPr/>
              <a:t>2.6.2018</a:t>
            </a:fld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E506956D-90CC-4CEE-8FF5-E4695716501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Egypt" TargetMode="External"/><Relationship Id="rId13" Type="http://schemas.openxmlformats.org/officeDocument/2006/relationships/hyperlink" Target="http://cs.wikipedia.org/wiki/Libanon" TargetMode="External"/><Relationship Id="rId18" Type="http://schemas.openxmlformats.org/officeDocument/2006/relationships/hyperlink" Target="http://cs.wikipedia.org/wiki/Sa%C3%BAdsk%C3%A1_Ar%C3%A1bie" TargetMode="External"/><Relationship Id="rId3" Type="http://schemas.openxmlformats.org/officeDocument/2006/relationships/hyperlink" Target="http://cs.wikipedia.org/wiki/Braz%C3%ADlie" TargetMode="External"/><Relationship Id="rId21" Type="http://schemas.openxmlformats.org/officeDocument/2006/relationships/hyperlink" Target="http://cs.wikipedia.org/wiki/Spojen%C3%A9_st%C3%A1ty_americk%C3%A9" TargetMode="External"/><Relationship Id="rId7" Type="http://schemas.openxmlformats.org/officeDocument/2006/relationships/hyperlink" Target="http://cs.wikipedia.org/wiki/Dominik%C3%A1nsk%C3%A1_republika" TargetMode="External"/><Relationship Id="rId12" Type="http://schemas.openxmlformats.org/officeDocument/2006/relationships/hyperlink" Target="http://cs.wikipedia.org/wiki/Kanada" TargetMode="External"/><Relationship Id="rId17" Type="http://schemas.openxmlformats.org/officeDocument/2006/relationships/hyperlink" Target="http://cs.wikipedia.org/wiki/%C5%98ecko" TargetMode="External"/><Relationship Id="rId2" Type="http://schemas.openxmlformats.org/officeDocument/2006/relationships/hyperlink" Target="http://cs.wikipedia.org/wiki/Austr%C3%A1lie" TargetMode="External"/><Relationship Id="rId16" Type="http://schemas.openxmlformats.org/officeDocument/2006/relationships/hyperlink" Target="http://cs.wikipedia.org/wiki/Nov%C3%BD_Z%C3%A9land" TargetMode="External"/><Relationship Id="rId20" Type="http://schemas.openxmlformats.org/officeDocument/2006/relationships/hyperlink" Target="http://cs.wikipedia.org/wiki/Tureck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D%C3%A1nsko" TargetMode="External"/><Relationship Id="rId11" Type="http://schemas.openxmlformats.org/officeDocument/2006/relationships/hyperlink" Target="http://cs.wikipedia.org/wiki/Ji%C5%BEn%C3%AD_Afrika" TargetMode="External"/><Relationship Id="rId5" Type="http://schemas.openxmlformats.org/officeDocument/2006/relationships/hyperlink" Target="http://cs.wikipedia.org/wiki/%C4%8Ceskoslovensko" TargetMode="External"/><Relationship Id="rId15" Type="http://schemas.openxmlformats.org/officeDocument/2006/relationships/hyperlink" Target="http://cs.wikipedia.org/wiki/Norsko" TargetMode="External"/><Relationship Id="rId10" Type="http://schemas.openxmlformats.org/officeDocument/2006/relationships/hyperlink" Target="http://cs.wikipedia.org/wiki/Indie" TargetMode="External"/><Relationship Id="rId19" Type="http://schemas.openxmlformats.org/officeDocument/2006/relationships/hyperlink" Target="http://cs.wikipedia.org/wiki/Spojen%C3%A9_kr%C3%A1lovstv%C3%AD" TargetMode="External"/><Relationship Id="rId4" Type="http://schemas.openxmlformats.org/officeDocument/2006/relationships/hyperlink" Target="http://cs.wikipedia.org/wiki/%C4%8C%C3%ADna" TargetMode="External"/><Relationship Id="rId9" Type="http://schemas.openxmlformats.org/officeDocument/2006/relationships/hyperlink" Target="http://cs.wikipedia.org/wiki/Francie" TargetMode="External"/><Relationship Id="rId14" Type="http://schemas.openxmlformats.org/officeDocument/2006/relationships/hyperlink" Target="http://cs.wikipedia.org/wiki/Mexik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UNESCO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3400" y="4653136"/>
            <a:ext cx="7854696" cy="328000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Martina Indrová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Památky UNESCO v Evropě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C:\Users\Martina Veselá\Pictures\Europe_-_density_of_UNESCO_sit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4685211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24128" y="4293096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Čísla v rámečku udávají kolik tisíc km</a:t>
            </a:r>
            <a:r>
              <a:rPr lang="cs-CZ" baseline="30000" dirty="0"/>
              <a:t>2</a:t>
            </a:r>
            <a:r>
              <a:rPr lang="cs-CZ" dirty="0"/>
              <a:t> připadá na 1 památku UNESCO v daném státě. Červená - nejvyšší hustota, světle modrá - nejnižší hustota</a:t>
            </a:r>
          </a:p>
        </p:txBody>
      </p:sp>
    </p:spTree>
    <p:extLst>
      <p:ext uri="{BB962C8B-B14F-4D97-AF65-F5344CB8AC3E}">
        <p14:creationId xmlns:p14="http://schemas.microsoft.com/office/powerpoint/2010/main" val="90849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dirty="0" smtClean="0"/>
              <a:t>Počet položek na seznamu (</a:t>
            </a:r>
            <a:r>
              <a:rPr lang="cs-CZ" dirty="0" smtClean="0"/>
              <a:t>2017)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1" t="18144" r="23299" b="21099"/>
          <a:stretch/>
        </p:blipFill>
        <p:spPr bwMode="auto">
          <a:xfrm>
            <a:off x="1259632" y="1628799"/>
            <a:ext cx="6048672" cy="471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Kulturní dědictví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památníky (architektonická díla, </a:t>
            </a:r>
            <a:r>
              <a:rPr lang="cs-CZ" dirty="0" err="1" smtClean="0"/>
              <a:t>díla</a:t>
            </a:r>
            <a:r>
              <a:rPr lang="cs-CZ" dirty="0" smtClean="0"/>
              <a:t> monumentálního sochařství a malířství, prvky či struktury archeologické povahy, nápisy, jeskynní obydlí a kombinace prvků, jež mají výjimečnou světovou hodnotu z hlediska dějin, umění či vědy)</a:t>
            </a:r>
            <a:endParaRPr lang="cs-CZ" dirty="0"/>
          </a:p>
        </p:txBody>
      </p:sp>
      <p:pic>
        <p:nvPicPr>
          <p:cNvPr id="4098" name="Picture 2" descr="C:\Documents and Settings\Martina Veselá\Plocha\Michelangelo%20Buonarroti%20-%20The%20Creation%20of%20Ad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653136"/>
            <a:ext cx="2551038" cy="1856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Kulturní dědictví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skupiny budov (skupiny oddělených či spojených budov, které mají z důvodu své architektury, stejnorodosti či umístění v krajině výjimečnou světovou hodnotu z hlediska dějin, umění či vědy)</a:t>
            </a:r>
            <a:endParaRPr lang="cs-CZ" dirty="0"/>
          </a:p>
        </p:txBody>
      </p:sp>
      <p:pic>
        <p:nvPicPr>
          <p:cNvPr id="5122" name="Picture 2" descr="C:\Documents and Settings\Martina Veselá\Plocha\telč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149080"/>
            <a:ext cx="4464496" cy="251499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67544" y="638132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/>
              <a:t>ČR, Telč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Kulturní dědictví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lokality (výtvory člověka či kombinovaná díla přírody a člověka a oblasti zahrnující místa archeologických nálezů mající výjimečnou světovou hodnotu z dějinného, estetického, etnologického či antropologického hlediska)</a:t>
            </a:r>
            <a:endParaRPr lang="cs-CZ" dirty="0"/>
          </a:p>
        </p:txBody>
      </p:sp>
      <p:pic>
        <p:nvPicPr>
          <p:cNvPr id="6146" name="Picture 2" descr="C:\Documents and Settings\Martina Veselá\Plocha\altam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437112"/>
            <a:ext cx="2747268" cy="206045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211960" y="623731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/>
              <a:t>Španělsko, </a:t>
            </a:r>
            <a:r>
              <a:rPr lang="cs-CZ" sz="1200" dirty="0" err="1" smtClean="0"/>
              <a:t>Altamira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Přírodní dědictví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přírodní jevy tvořené fyzickými a biologickými útvary nebo skupinami takovýchto útvarů, jež mají výjimečnou světovou hodnotu z estetického či vědeckého hlediska</a:t>
            </a:r>
            <a:endParaRPr lang="cs-CZ" dirty="0"/>
          </a:p>
        </p:txBody>
      </p:sp>
      <p:pic>
        <p:nvPicPr>
          <p:cNvPr id="8194" name="Picture 2" descr="C:\Documents and Settings\Martina Veselá\Plocha\thajs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717032"/>
            <a:ext cx="3923928" cy="294294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843808" y="6237312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/>
              <a:t>Thajsko, </a:t>
            </a:r>
            <a:r>
              <a:rPr lang="cs-CZ" sz="1200" dirty="0" err="1" smtClean="0"/>
              <a:t>Phuket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Přírodní dědictví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6280"/>
          </a:xfrm>
        </p:spPr>
        <p:txBody>
          <a:bodyPr/>
          <a:lstStyle/>
          <a:p>
            <a:r>
              <a:rPr lang="cs-CZ" dirty="0" smtClean="0"/>
              <a:t>geologické a fyziografické útvary a přesně vymezené oblasti, které tvoří místo přirozeného výskytu ohrožených druhů zvířat a rostlin výjimečné světové hodnoty z hlediska vědy či péče o zachování přírody</a:t>
            </a:r>
            <a:endParaRPr lang="cs-CZ" dirty="0"/>
          </a:p>
        </p:txBody>
      </p:sp>
      <p:pic>
        <p:nvPicPr>
          <p:cNvPr id="10242" name="Picture 2" descr="C:\Documents and Settings\Martina Veselá\Plocha\belize barié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293096"/>
            <a:ext cx="2828032" cy="212102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059832" y="5661248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cs-CZ" sz="1200" dirty="0" smtClean="0"/>
          </a:p>
          <a:p>
            <a:pPr algn="r"/>
            <a:endParaRPr lang="cs-CZ" sz="1200" dirty="0" smtClean="0"/>
          </a:p>
          <a:p>
            <a:pPr algn="r"/>
            <a:endParaRPr lang="cs-CZ" sz="1200" dirty="0" smtClean="0"/>
          </a:p>
          <a:p>
            <a:pPr algn="r"/>
            <a:r>
              <a:rPr lang="cs-CZ" sz="1200" dirty="0" smtClean="0"/>
              <a:t>Belize, bariéra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Přírodní dědictví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přírodní lokality, či přesně vymezené přírodní oblasti světové hodnoty z hlediska vědy, péče o zachování přírody nebo přírodní krásy</a:t>
            </a:r>
            <a:endParaRPr lang="cs-CZ" dirty="0"/>
          </a:p>
        </p:txBody>
      </p:sp>
      <p:pic>
        <p:nvPicPr>
          <p:cNvPr id="7171" name="Picture 3" descr="C:\Documents and Settings\Martina Veselá\Plocha\filipí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01008"/>
            <a:ext cx="4020121" cy="301509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267744" y="587727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cs-CZ" sz="1200" dirty="0" smtClean="0"/>
          </a:p>
          <a:p>
            <a:pPr algn="r"/>
            <a:endParaRPr lang="cs-CZ" sz="1200" dirty="0" smtClean="0"/>
          </a:p>
          <a:p>
            <a:pPr algn="r"/>
            <a:r>
              <a:rPr lang="cs-CZ" sz="1200" dirty="0" smtClean="0"/>
              <a:t>Filipíny, rýžové terasy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Kritéria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cs-CZ" dirty="0" smtClean="0"/>
              <a:t>	</a:t>
            </a:r>
          </a:p>
          <a:p>
            <a:pPr>
              <a:buNone/>
            </a:pPr>
            <a:r>
              <a:rPr lang="cs-CZ" sz="4800" dirty="0"/>
              <a:t>	</a:t>
            </a:r>
            <a:r>
              <a:rPr lang="cs-CZ" sz="4800" dirty="0" smtClean="0"/>
              <a:t>I. - je dílem tvůrčího talentu člověka</a:t>
            </a:r>
          </a:p>
          <a:p>
            <a:pPr>
              <a:buNone/>
            </a:pPr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sz="4800" dirty="0" smtClean="0"/>
              <a:t>II. - představuje významné interakce mezi hodnotami člověka (v určité době nebo kulturním období) ohledně vývoje v architektuře, technice, výtvarném umění a urbanizmu</a:t>
            </a:r>
            <a:br>
              <a:rPr lang="cs-CZ" sz="4800" dirty="0" smtClean="0"/>
            </a:br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sz="4800" dirty="0" smtClean="0"/>
              <a:t>III. - je jedinečným důkazem o existující nebo už vymizelé civilizaci nebo kulturní tradici</a:t>
            </a:r>
            <a:br>
              <a:rPr lang="cs-CZ" sz="4800" dirty="0" smtClean="0"/>
            </a:br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sz="4800" dirty="0" smtClean="0"/>
              <a:t>IV. - je skvělou ukázkou stavby či architektonického souboru, techniky či ilustrace pro jednu nebo více významných etap v historii lidstva</a:t>
            </a:r>
            <a:br>
              <a:rPr lang="cs-CZ" sz="4800" dirty="0" smtClean="0"/>
            </a:br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sz="4800" dirty="0" smtClean="0"/>
              <a:t>V. - je skvělou ukázkou určitého způsobu osidlování lidstva nebo způsobu využití půdy, což představuje nějakou kulturu, a zejména, když se stane lehce poškoditelnou různými vlivy, jejichž čin by byl nevratný</a:t>
            </a:r>
            <a:br>
              <a:rPr lang="cs-CZ" sz="4800" dirty="0" smtClean="0"/>
            </a:br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sz="4800" dirty="0" smtClean="0"/>
              <a:t>VI. - souvisí přímo nebo specificky s událostmi nebo tradicemi spolu s nápady, vyznáním a vírou, literárním uměním, majícím univerzální význam.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Seznam světového dědictví v ohrožení</a:t>
            </a:r>
          </a:p>
          <a:p>
            <a:endParaRPr lang="cs-CZ" b="1" dirty="0" smtClean="0"/>
          </a:p>
          <a:p>
            <a:r>
              <a:rPr lang="cs-CZ" b="1" dirty="0" smtClean="0"/>
              <a:t>Fond světového dědictví (finanční podpora)</a:t>
            </a:r>
          </a:p>
          <a:p>
            <a:endParaRPr lang="cs-CZ" b="1" dirty="0" smtClean="0"/>
          </a:p>
          <a:p>
            <a:r>
              <a:rPr lang="cs-CZ" b="1" dirty="0" smtClean="0"/>
              <a:t>Indikativní seznam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9752" t="30294" r="49752" b="22059"/>
          <a:stretch>
            <a:fillRect/>
          </a:stretch>
        </p:blipFill>
        <p:spPr bwMode="auto">
          <a:xfrm>
            <a:off x="539552" y="2564904"/>
            <a:ext cx="3275266" cy="235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995936" y="1628800"/>
            <a:ext cx="47525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i="1" dirty="0" smtClean="0"/>
          </a:p>
          <a:p>
            <a:endParaRPr lang="cs-CZ" i="1" dirty="0"/>
          </a:p>
          <a:p>
            <a:endParaRPr lang="cs-CZ" i="1" dirty="0" smtClean="0"/>
          </a:p>
          <a:p>
            <a:r>
              <a:rPr lang="cs-CZ" i="1" dirty="0" err="1" smtClean="0"/>
              <a:t>United</a:t>
            </a:r>
            <a:r>
              <a:rPr lang="cs-CZ" i="1" dirty="0" smtClean="0"/>
              <a:t> </a:t>
            </a:r>
            <a:r>
              <a:rPr lang="cs-CZ" i="1" dirty="0" err="1" smtClean="0"/>
              <a:t>Nations</a:t>
            </a:r>
            <a:r>
              <a:rPr lang="cs-CZ" i="1" dirty="0" smtClean="0"/>
              <a:t> </a:t>
            </a:r>
            <a:r>
              <a:rPr lang="cs-CZ" i="1" dirty="0" err="1" smtClean="0"/>
              <a:t>Educational</a:t>
            </a:r>
            <a:r>
              <a:rPr lang="cs-CZ" i="1" dirty="0" smtClean="0"/>
              <a:t>, </a:t>
            </a:r>
            <a:r>
              <a:rPr lang="cs-CZ" i="1" dirty="0" err="1" smtClean="0"/>
              <a:t>Scientific</a:t>
            </a:r>
            <a:r>
              <a:rPr lang="cs-CZ" i="1" dirty="0" smtClean="0"/>
              <a:t> </a:t>
            </a:r>
            <a:r>
              <a:rPr lang="cs-CZ" i="1" dirty="0" err="1" smtClean="0"/>
              <a:t>and</a:t>
            </a:r>
            <a:r>
              <a:rPr lang="cs-CZ" i="1" dirty="0" smtClean="0"/>
              <a:t> </a:t>
            </a:r>
            <a:r>
              <a:rPr lang="cs-CZ" i="1" dirty="0" err="1" smtClean="0"/>
              <a:t>Cultural</a:t>
            </a:r>
            <a:r>
              <a:rPr lang="cs-CZ" i="1" dirty="0" smtClean="0"/>
              <a:t> </a:t>
            </a:r>
            <a:r>
              <a:rPr lang="cs-CZ" i="1" dirty="0" err="1" smtClean="0"/>
              <a:t>Organization</a:t>
            </a:r>
            <a:r>
              <a:rPr lang="cs-CZ" i="1" dirty="0" smtClean="0"/>
              <a:t> (UNESCO)</a:t>
            </a:r>
          </a:p>
          <a:p>
            <a:endParaRPr lang="cs-CZ" i="1" dirty="0"/>
          </a:p>
          <a:p>
            <a:r>
              <a:rPr lang="cs-CZ" i="1" dirty="0" smtClean="0"/>
              <a:t>Organizace OSN pro výchovu, vědu a kulturu</a:t>
            </a:r>
          </a:p>
          <a:p>
            <a:endParaRPr lang="cs-CZ" i="1" dirty="0"/>
          </a:p>
          <a:p>
            <a:endParaRPr lang="cs-CZ" i="1" dirty="0" smtClean="0"/>
          </a:p>
          <a:p>
            <a:pPr>
              <a:buFontTx/>
              <a:buChar char="-"/>
            </a:pPr>
            <a:r>
              <a:rPr lang="cs-CZ" dirty="0" smtClean="0"/>
              <a:t> jedna ze 14 mezinárodních organizací                       OSN</a:t>
            </a:r>
          </a:p>
          <a:p>
            <a:pPr>
              <a:buFontTx/>
              <a:buChar char="-"/>
            </a:pPr>
            <a:r>
              <a:rPr lang="cs-CZ" dirty="0" smtClean="0"/>
              <a:t> 195 členských států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smtClean="0"/>
              <a:t>sídlo v Paříži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263691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Afghánistán, Jam</a:t>
            </a:r>
            <a:endParaRPr lang="cs-CZ" sz="1200" dirty="0"/>
          </a:p>
        </p:txBody>
      </p:sp>
      <p:pic>
        <p:nvPicPr>
          <p:cNvPr id="9219" name="Picture 3" descr="C:\Documents and Settings\Martina Veselá\Plocha\800px-Epulu_Okapi_Reser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04664"/>
            <a:ext cx="2438400" cy="182880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347864" y="234888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Kongo, Okapi</a:t>
            </a:r>
            <a:endParaRPr lang="cs-CZ" sz="1200" dirty="0"/>
          </a:p>
        </p:txBody>
      </p:sp>
      <p:pic>
        <p:nvPicPr>
          <p:cNvPr id="9220" name="Picture 4" descr="C:\Documents and Settings\Martina Veselá\Plocha\Abu_Mena,_Egip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3073152" cy="2145307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827584" y="537321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Egypt, Abu </a:t>
            </a:r>
            <a:r>
              <a:rPr lang="cs-CZ" sz="1200" dirty="0" err="1" smtClean="0"/>
              <a:t>Mena</a:t>
            </a:r>
            <a:endParaRPr lang="cs-CZ" sz="1200" dirty="0"/>
          </a:p>
        </p:txBody>
      </p:sp>
      <p:pic>
        <p:nvPicPr>
          <p:cNvPr id="9221" name="Picture 5" descr="C:\Documents and Settings\Martina Veselá\Plocha\Jerusal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04664"/>
            <a:ext cx="2994472" cy="1994586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5940152" y="2492896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Izrael,  Jeruzalém</a:t>
            </a:r>
            <a:endParaRPr lang="cs-CZ" sz="1200" dirty="0"/>
          </a:p>
        </p:txBody>
      </p:sp>
      <p:pic>
        <p:nvPicPr>
          <p:cNvPr id="9222" name="Picture 6" descr="C:\Documents and Settings\Martina Veselá\Plocha\kil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996952"/>
            <a:ext cx="2329005" cy="310534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3635896" y="6237312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Tanzánie</a:t>
            </a:r>
            <a:r>
              <a:rPr lang="cs-CZ" sz="1200" dirty="0" smtClean="0"/>
              <a:t>, </a:t>
            </a:r>
            <a:r>
              <a:rPr lang="cs-CZ" sz="1200" dirty="0" err="1" smtClean="0"/>
              <a:t>Kilwa</a:t>
            </a:r>
            <a:r>
              <a:rPr lang="cs-CZ" sz="1200" dirty="0" smtClean="0"/>
              <a:t> </a:t>
            </a:r>
            <a:r>
              <a:rPr lang="cs-CZ" sz="1200" dirty="0" err="1" smtClean="0"/>
              <a:t>Kisiwani</a:t>
            </a:r>
            <a:endParaRPr lang="cs-CZ" sz="1200" dirty="0" smtClean="0"/>
          </a:p>
        </p:txBody>
      </p:sp>
      <p:pic>
        <p:nvPicPr>
          <p:cNvPr id="9223" name="Picture 7" descr="C:\Documents and Settings\Martina Veselá\Plocha\Dubrovnik-L04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0384" y="3429000"/>
            <a:ext cx="3043616" cy="1898303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6228184" y="5373216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Chorvatsko, Dubrovník</a:t>
            </a:r>
            <a:endParaRPr lang="cs-CZ" sz="1200" dirty="0"/>
          </a:p>
        </p:txBody>
      </p:sp>
      <p:pic>
        <p:nvPicPr>
          <p:cNvPr id="2050" name="Picture 2" descr="C:\Users\Martina Veselá\Pictures\300px-Jam_Qasr_Zarafsha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6" y="697633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/>
          <p:nvPr/>
        </p:nvPicPr>
        <p:blipFill>
          <a:blip r:embed="rId2" cstate="print"/>
          <a:srcRect l="27107" t="26176" r="26446" b="14706"/>
          <a:stretch>
            <a:fillRect/>
          </a:stretch>
        </p:blipFill>
        <p:spPr bwMode="auto">
          <a:xfrm>
            <a:off x="467544" y="3861048"/>
            <a:ext cx="2676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/>
          <p:nvPr/>
        </p:nvPicPr>
        <p:blipFill>
          <a:blip r:embed="rId3" cstate="print"/>
          <a:srcRect l="24463" t="25588" r="24959" b="13824"/>
          <a:stretch>
            <a:fillRect/>
          </a:stretch>
        </p:blipFill>
        <p:spPr bwMode="auto">
          <a:xfrm>
            <a:off x="5724128" y="404664"/>
            <a:ext cx="29146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/>
          <p:cNvPicPr/>
          <p:nvPr/>
        </p:nvPicPr>
        <p:blipFill>
          <a:blip r:embed="rId4" cstate="print"/>
          <a:srcRect l="27273" t="36471" r="29752" b="17647"/>
          <a:stretch>
            <a:fillRect/>
          </a:stretch>
        </p:blipFill>
        <p:spPr bwMode="auto">
          <a:xfrm>
            <a:off x="4932040" y="2852936"/>
            <a:ext cx="24765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Documents and Settings\Martina Veselá\Plocha\ilustracka_terezin_d_denik-3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581128"/>
            <a:ext cx="2560241" cy="1920181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:\Users\Martina Indrová\Desktop\horykrusne_2013021216584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2" y="1196752"/>
            <a:ext cx="2969468" cy="197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a Indrová\Desktop\kladruby_hrebe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46778"/>
            <a:ext cx="2238400" cy="187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tina Indrová\Desktop\6WZ3EFN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24" y="818370"/>
            <a:ext cx="1970018" cy="14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Vyškrtnutí ze seznamu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6280"/>
          </a:xfrm>
        </p:spPr>
        <p:txBody>
          <a:bodyPr/>
          <a:lstStyle/>
          <a:p>
            <a:r>
              <a:rPr lang="cs-CZ" dirty="0" smtClean="0"/>
              <a:t>Seznam světového dědictví v ohrožení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2007 – Omán</a:t>
            </a:r>
          </a:p>
          <a:p>
            <a:pPr algn="just"/>
            <a:r>
              <a:rPr lang="cs-CZ" dirty="0" smtClean="0"/>
              <a:t>2009 – Drážďany</a:t>
            </a:r>
          </a:p>
          <a:p>
            <a:pPr marL="0" indent="0" algn="just">
              <a:buNone/>
            </a:pPr>
            <a:r>
              <a:rPr lang="cs-CZ" dirty="0"/>
              <a:t>	 </a:t>
            </a:r>
            <a:r>
              <a:rPr lang="cs-CZ" dirty="0" smtClean="0"/>
              <a:t>      </a:t>
            </a:r>
            <a:r>
              <a:rPr lang="cs-CZ" sz="1400" dirty="0" smtClean="0"/>
              <a:t>(2004 – 2009)</a:t>
            </a:r>
            <a:endParaRPr lang="cs-CZ" sz="1400" dirty="0"/>
          </a:p>
        </p:txBody>
      </p:sp>
      <p:pic>
        <p:nvPicPr>
          <p:cNvPr id="11266" name="Picture 2" descr="C:\Documents and Settings\Martina Veselá\Plocha\la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828368"/>
            <a:ext cx="3702174" cy="277663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788024" y="5830759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Německo,  Drážďany,  Labské údolí (2004 – 2009)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179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Podmínky pro nominaci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NKP</a:t>
            </a:r>
          </a:p>
          <a:p>
            <a:r>
              <a:rPr lang="cs-CZ" dirty="0" smtClean="0"/>
              <a:t>MPR (VPR)</a:t>
            </a:r>
            <a:endParaRPr lang="cs-CZ" dirty="0"/>
          </a:p>
        </p:txBody>
      </p:sp>
      <p:pic>
        <p:nvPicPr>
          <p:cNvPr id="1026" name="Picture 2" descr="C:\Users\Martina\Desktop\kutna-hora-2-47d92bed94bae_275x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3610589" cy="240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Martina Veselá\Plocha\ostrava30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052" y="1988840"/>
            <a:ext cx="26638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4" t="36472" r="29752" b="17647"/>
          <a:stretch>
            <a:fillRect/>
          </a:stretch>
        </p:blipFill>
        <p:spPr bwMode="auto">
          <a:xfrm>
            <a:off x="4644008" y="3905054"/>
            <a:ext cx="4007108" cy="240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0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Nominační proces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únor</a:t>
            </a:r>
          </a:p>
          <a:p>
            <a:endParaRPr lang="cs-CZ" dirty="0"/>
          </a:p>
          <a:p>
            <a:r>
              <a:rPr lang="cs-CZ" dirty="0" smtClean="0"/>
              <a:t>Centrum světového dědictví</a:t>
            </a:r>
          </a:p>
          <a:p>
            <a:r>
              <a:rPr lang="cs-CZ" dirty="0" smtClean="0"/>
              <a:t>Výbor světového dědictví</a:t>
            </a:r>
          </a:p>
          <a:p>
            <a:endParaRPr lang="cs-CZ" dirty="0"/>
          </a:p>
          <a:p>
            <a:r>
              <a:rPr lang="cs-CZ" dirty="0" smtClean="0"/>
              <a:t>Varianty: 	</a:t>
            </a:r>
            <a:r>
              <a:rPr lang="cs-CZ" sz="1600" dirty="0" smtClean="0"/>
              <a:t>1</a:t>
            </a:r>
            <a:r>
              <a:rPr lang="cs-CZ" sz="1600" dirty="0"/>
              <a:t>.</a:t>
            </a:r>
            <a:r>
              <a:rPr lang="cs-CZ" dirty="0" smtClean="0"/>
              <a:t> </a:t>
            </a:r>
            <a:r>
              <a:rPr lang="cs-CZ" sz="1600" dirty="0" smtClean="0"/>
              <a:t>zápis</a:t>
            </a:r>
          </a:p>
          <a:p>
            <a:pPr marL="0" indent="0">
              <a:buNone/>
            </a:pPr>
            <a:r>
              <a:rPr lang="cs-CZ" sz="1600" dirty="0"/>
              <a:t>	</a:t>
            </a:r>
            <a:r>
              <a:rPr lang="cs-CZ" sz="1600" dirty="0" smtClean="0"/>
              <a:t>		2.   rozhodnutí statek nezapsat </a:t>
            </a:r>
          </a:p>
          <a:p>
            <a:pPr marL="0" indent="0">
              <a:buNone/>
            </a:pPr>
            <a:r>
              <a:rPr lang="cs-CZ" sz="1600" dirty="0" smtClean="0"/>
              <a:t>			3.   vrácení k dopracování </a:t>
            </a:r>
          </a:p>
          <a:p>
            <a:pPr marL="0" indent="0">
              <a:buNone/>
            </a:pPr>
            <a:r>
              <a:rPr lang="cs-CZ" sz="1600" dirty="0"/>
              <a:t>	</a:t>
            </a:r>
            <a:r>
              <a:rPr lang="cs-CZ" sz="1600" dirty="0" smtClean="0"/>
              <a:t>		4.   odložení návrhu </a:t>
            </a:r>
          </a:p>
          <a:p>
            <a:pPr marL="0" indent="0">
              <a:buNone/>
            </a:pPr>
            <a:r>
              <a:rPr lang="cs-CZ" sz="1600" dirty="0"/>
              <a:t>	</a:t>
            </a:r>
            <a:r>
              <a:rPr lang="cs-CZ" sz="1600" dirty="0" smtClean="0"/>
              <a:t>		5.   stažení návrhu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817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 </a:t>
            </a:r>
            <a:endParaRPr lang="cs-CZ" dirty="0"/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1992 – Praha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</p:txBody>
      </p:sp>
      <p:pic>
        <p:nvPicPr>
          <p:cNvPr id="40964" name="Picture 2" descr="C:\Documents and Settings\Martina Veselá\Plocha\hr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05038"/>
            <a:ext cx="5530850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1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 </a:t>
            </a:r>
            <a:endParaRPr lang="cs-CZ" dirty="0"/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1992 – Český Krumlov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</p:txBody>
      </p:sp>
      <p:pic>
        <p:nvPicPr>
          <p:cNvPr id="41988" name="Picture 2" descr="C:\Documents and Settings\Martina Veselá\Plocha\kruml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1"/>
          <a:stretch>
            <a:fillRect/>
          </a:stretch>
        </p:blipFill>
        <p:spPr bwMode="auto">
          <a:xfrm>
            <a:off x="468313" y="2636838"/>
            <a:ext cx="33337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 descr="C:\Documents and Settings\Martina Veselá\Plocha\Krumlov_Unes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141663"/>
            <a:ext cx="42386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29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 </a:t>
            </a:r>
            <a:endParaRPr lang="cs-CZ" dirty="0"/>
          </a:p>
        </p:txBody>
      </p:sp>
      <p:sp>
        <p:nvSpPr>
          <p:cNvPr id="430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1992 – Telč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</p:txBody>
      </p:sp>
      <p:pic>
        <p:nvPicPr>
          <p:cNvPr id="43012" name="Picture 2" descr="C:\Documents and Settings\Martina Veselá\Plocha\Telc_Un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276475"/>
            <a:ext cx="5040312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6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 </a:t>
            </a:r>
            <a:endParaRPr lang="cs-CZ" dirty="0"/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z="2800" smtClean="0"/>
              <a:t>1994 – Kostel sv. Jana Nepomuckého na Zelené hoře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</p:txBody>
      </p:sp>
      <p:pic>
        <p:nvPicPr>
          <p:cNvPr id="44036" name="Picture 2" descr="C:\Documents and Settings\Martina Veselá\Plocha\ZelenaHora_Un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37528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 descr="C:\Documents and Settings\Martina Veselá\Plocha\add7a048049671970976f3e18f21ade31f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08275"/>
            <a:ext cx="383698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5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 </a:t>
            </a:r>
            <a:endParaRPr lang="cs-CZ" dirty="0"/>
          </a:p>
        </p:txBody>
      </p:sp>
      <p:sp>
        <p:nvSpPr>
          <p:cNvPr id="450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Kutná Hora 1995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  <a:p>
            <a:pPr>
              <a:buFont typeface="Wingdings 2" pitchFamily="18" charset="2"/>
              <a:buNone/>
            </a:pPr>
            <a:endParaRPr lang="cs-CZ" smtClean="0"/>
          </a:p>
        </p:txBody>
      </p:sp>
      <p:pic>
        <p:nvPicPr>
          <p:cNvPr id="45060" name="Picture 2" descr="C:\Documents and Settings\Martina Veselá\Plocha\KutnaHora_Un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420938"/>
            <a:ext cx="50704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66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dirty="0" smtClean="0"/>
              <a:t>- 4. 11. 1945 – založení UNESCO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- usilovat o udržení mezinárodního míru rozvíjením spolupráce v oblasti výchovy, vědy a kultury a prosazováním úcty k lidským právům a právnímu řádu.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- </a:t>
            </a:r>
            <a:r>
              <a:rPr lang="cs-CZ" dirty="0" smtClean="0">
                <a:solidFill>
                  <a:srgbClr val="FFC000"/>
                </a:solidFill>
                <a:hlinkClick r:id="rId2" tooltip="Austrálie"/>
              </a:rPr>
              <a:t>Austrálie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3" tooltip="Brazílie"/>
              </a:rPr>
              <a:t>Brazílie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4" tooltip="Čína"/>
              </a:rPr>
              <a:t>Čína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5" tooltip="Československo"/>
              </a:rPr>
              <a:t>Československo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6" tooltip="Dánsko"/>
              </a:rPr>
              <a:t>Dánsko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7" tooltip="Dominikánská republika"/>
              </a:rPr>
              <a:t>Dominikánská republika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8" tooltip="Egypt"/>
              </a:rPr>
              <a:t>Egypt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9" tooltip="Francie"/>
              </a:rPr>
              <a:t>Francie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10" tooltip="Indie"/>
              </a:rPr>
              <a:t>Indie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11" tooltip="Jižní Afrika"/>
              </a:rPr>
              <a:t>Jižní Afrika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12" tooltip="Kanada"/>
              </a:rPr>
              <a:t>Kanada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13" tooltip="Libanon"/>
              </a:rPr>
              <a:t>Libanon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14" tooltip="Mexiko"/>
              </a:rPr>
              <a:t>Mexiko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15" tooltip="Norsko"/>
              </a:rPr>
              <a:t>Norsko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16" tooltip="Nový Zéland"/>
              </a:rPr>
              <a:t>Nový Zéland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17" tooltip="Řecko"/>
              </a:rPr>
              <a:t>Řecko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18" tooltip="Saúdská Arábie"/>
              </a:rPr>
              <a:t>Saúdská Arábie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19" tooltip="Spojené království"/>
              </a:rPr>
              <a:t>Spojené království</a:t>
            </a:r>
            <a:r>
              <a:rPr lang="cs-CZ" dirty="0" smtClean="0">
                <a:solidFill>
                  <a:srgbClr val="FFC000"/>
                </a:solidFill>
              </a:rPr>
              <a:t>, </a:t>
            </a:r>
            <a:r>
              <a:rPr lang="cs-CZ" dirty="0" smtClean="0">
                <a:solidFill>
                  <a:srgbClr val="FFC000"/>
                </a:solidFill>
                <a:hlinkClick r:id="rId20" tooltip="Turecko"/>
              </a:rPr>
              <a:t>Turecko</a:t>
            </a:r>
            <a:r>
              <a:rPr lang="cs-CZ" dirty="0" smtClean="0">
                <a:solidFill>
                  <a:srgbClr val="FFC000"/>
                </a:solidFill>
              </a:rPr>
              <a:t> a </a:t>
            </a:r>
            <a:r>
              <a:rPr lang="cs-CZ" dirty="0" smtClean="0">
                <a:solidFill>
                  <a:srgbClr val="FFC000"/>
                </a:solidFill>
                <a:hlinkClick r:id="rId21" tooltip="Spojené státy americké"/>
              </a:rPr>
              <a:t>USA</a:t>
            </a:r>
            <a:r>
              <a:rPr lang="cs-CZ" dirty="0" smtClean="0">
                <a:solidFill>
                  <a:srgbClr val="FFC000"/>
                </a:solidFill>
              </a:rPr>
              <a:t>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</a:t>
            </a:r>
            <a:endParaRPr lang="cs-CZ" dirty="0"/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Lednicko-valtický areál (1996)</a:t>
            </a:r>
          </a:p>
          <a:p>
            <a:endParaRPr lang="cs-CZ" smtClean="0"/>
          </a:p>
        </p:txBody>
      </p:sp>
      <p:pic>
        <p:nvPicPr>
          <p:cNvPr id="46084" name="Picture 2" descr="C:\Documents and Settings\Martina Veselá\Plocha\Lednice_Un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65400"/>
            <a:ext cx="36957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 descr="C:\Documents and Settings\Martina Veselá\Plocha\Valtice_Unes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2386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8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</a:t>
            </a:r>
            <a:endParaRPr lang="cs-CZ" dirty="0"/>
          </a:p>
        </p:txBody>
      </p:sp>
      <p:sp>
        <p:nvSpPr>
          <p:cNvPr id="471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Kroměříž (1998)</a:t>
            </a:r>
          </a:p>
          <a:p>
            <a:endParaRPr lang="cs-CZ" smtClean="0"/>
          </a:p>
        </p:txBody>
      </p:sp>
      <p:pic>
        <p:nvPicPr>
          <p:cNvPr id="47108" name="Picture 2" descr="C:\Documents and Settings\Martina Veselá\Plocha\Kromeriz_Un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24175"/>
            <a:ext cx="345598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 descr="C:\Documents and Settings\Martina Veselá\Plocha\Kromeriz_KZ_Unes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18208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C:\Documents and Settings\Martina Veselá\Plocha\3f647cadf56541fb9513cb63ec3701871f0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89363"/>
            <a:ext cx="381158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2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</a:t>
            </a:r>
            <a:endParaRPr lang="cs-CZ" dirty="0"/>
          </a:p>
        </p:txBody>
      </p:sp>
      <p:sp>
        <p:nvSpPr>
          <p:cNvPr id="481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Holašovice (1998)</a:t>
            </a:r>
          </a:p>
          <a:p>
            <a:endParaRPr lang="cs-CZ" smtClean="0"/>
          </a:p>
        </p:txBody>
      </p:sp>
      <p:pic>
        <p:nvPicPr>
          <p:cNvPr id="48132" name="Picture 2" descr="C:\Documents and Settings\Martina Veselá\Plocha\holasov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05038"/>
            <a:ext cx="54737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1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</a:t>
            </a:r>
            <a:endParaRPr lang="cs-CZ" dirty="0"/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Litomyšl (1999)</a:t>
            </a:r>
          </a:p>
        </p:txBody>
      </p:sp>
      <p:pic>
        <p:nvPicPr>
          <p:cNvPr id="49156" name="Picture 2" descr="C:\Documents and Settings\Martina Veselá\Plocha\Litomysl_Un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349500"/>
            <a:ext cx="5824538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0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 </a:t>
            </a:r>
            <a:endParaRPr lang="cs-CZ" dirty="0"/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Olomouc (2000)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  <a:p>
            <a:pPr>
              <a:buFont typeface="Wingdings 2" pitchFamily="18" charset="2"/>
              <a:buNone/>
            </a:pPr>
            <a:endParaRPr lang="cs-CZ" smtClean="0"/>
          </a:p>
        </p:txBody>
      </p:sp>
      <p:pic>
        <p:nvPicPr>
          <p:cNvPr id="50180" name="Picture 2" descr="C:\Documents and Settings\Martina Veselá\Plocha\Olomouc_Un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55133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1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 </a:t>
            </a:r>
            <a:endParaRPr lang="cs-CZ" dirty="0"/>
          </a:p>
        </p:txBody>
      </p:sp>
      <p:sp>
        <p:nvSpPr>
          <p:cNvPr id="512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Brno – vila Tugehdhat  (2001)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  <a:p>
            <a:pPr>
              <a:buFont typeface="Wingdings 2" pitchFamily="18" charset="2"/>
              <a:buNone/>
            </a:pPr>
            <a:endParaRPr lang="cs-CZ" smtClean="0"/>
          </a:p>
        </p:txBody>
      </p:sp>
      <p:pic>
        <p:nvPicPr>
          <p:cNvPr id="51204" name="Picture 2" descr="C:\Documents and Settings\Martina Veselá\Plocha\Brno_Une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349500"/>
            <a:ext cx="5113337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6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UNESCO v ČR – 12 památek </a:t>
            </a:r>
            <a:endParaRPr lang="cs-CZ" dirty="0"/>
          </a:p>
        </p:txBody>
      </p:sp>
      <p:sp>
        <p:nvSpPr>
          <p:cNvPr id="522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Třebíč  (2003)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  <a:p>
            <a:pPr>
              <a:buFont typeface="Wingdings 2" pitchFamily="18" charset="2"/>
              <a:buNone/>
            </a:pPr>
            <a:endParaRPr lang="cs-CZ" smtClean="0"/>
          </a:p>
        </p:txBody>
      </p:sp>
      <p:pic>
        <p:nvPicPr>
          <p:cNvPr id="52228" name="Picture 3" descr="C:\Documents and Settings\Martina Veselá\Plocha\cbf22ab286e2ad4900bdf5d6a2e470091f0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4271962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C:\Documents and Settings\Martina Veselá\Plocha\0d9095b0d6bbe98ea0c9c02b11b59ee31ed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16338"/>
            <a:ext cx="3760788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5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D:\Itálie III. - Verona 2008_03_15\Tomba di Giulietta\718_18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980728"/>
            <a:ext cx="3240360" cy="4860540"/>
          </a:xfrm>
          <a:prstGeom prst="rect">
            <a:avLst/>
          </a:prstGeom>
          <a:noFill/>
        </p:spPr>
      </p:pic>
      <p:pic>
        <p:nvPicPr>
          <p:cNvPr id="1027" name="Picture 3" descr="D:\Itálie III. - Verona 2008_03_15\Tomba di Giulietta\718_1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365104"/>
            <a:ext cx="3330029" cy="2211213"/>
          </a:xfrm>
          <a:prstGeom prst="rect">
            <a:avLst/>
          </a:prstGeom>
          <a:noFill/>
        </p:spPr>
      </p:pic>
      <p:pic>
        <p:nvPicPr>
          <p:cNvPr id="1028" name="Picture 4" descr="D:\Itálie III. - Verona 2008_03_15\Casa di Giulietta\718_1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48680"/>
            <a:ext cx="2304256" cy="3456384"/>
          </a:xfrm>
          <a:prstGeom prst="rect">
            <a:avLst/>
          </a:prstGeom>
          <a:noFill/>
        </p:spPr>
      </p:pic>
      <p:pic>
        <p:nvPicPr>
          <p:cNvPr id="1029" name="Picture 5" descr="D:\Itálie III. - Verona 2008_03_15\Casa di Giulietta\718_18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76672"/>
            <a:ext cx="2343073" cy="3528392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724128" y="5949280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/>
              <a:t>Verona</a:t>
            </a:r>
          </a:p>
        </p:txBody>
      </p:sp>
    </p:spTree>
    <p:extLst>
      <p:ext uri="{BB962C8B-B14F-4D97-AF65-F5344CB8AC3E}">
        <p14:creationId xmlns:p14="http://schemas.microsoft.com/office/powerpoint/2010/main" val="102986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Martina\Desktop\Paříž 2012\Paříž 2012_1\P9182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5" y="1735274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ina\Desktop\Paříž 2012\Paříž 2012_1\P9182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4786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tina\Desktop\Paříž 2012\Paříž 2012_1\P9182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5" y="4293096"/>
            <a:ext cx="2617158" cy="196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tina\Desktop\Paříž 2012\Paříž 2012_2\P92033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73218"/>
            <a:ext cx="3097211" cy="23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tina\Desktop\Paříž 2012\Paříž 2012_2\P92033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1"/>
            <a:ext cx="3097211" cy="23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tina\Desktop\Paříž 2012\Paříž 2012_1\P91929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11" y="3685191"/>
            <a:ext cx="2148110" cy="286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4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:\Users\Martina\Desktop\Paříž 2012\Paříž 2012_1\P9192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7" y="260648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a\Desktop\Paříž 2012\Paříž 2012_1\P9193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8011"/>
            <a:ext cx="3199440" cy="239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tina\Desktop\Paříž 2012\Paříž 2012_1\P9193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7" y="3429000"/>
            <a:ext cx="3703536" cy="277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tina\Desktop\Paříž 2012\Paříž 2012_2\P91932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249339" cy="31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4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Trocha historie…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1965 – Washington – myšlenka podpory formou mezinárodní spolupráce</a:t>
            </a:r>
          </a:p>
          <a:p>
            <a:r>
              <a:rPr lang="cs-CZ" dirty="0" smtClean="0"/>
              <a:t>1972 – Stockholm – Úmluva o ochraně světového kulturního a přírodního dědictví (v platnosti od 17. 12. 1975)</a:t>
            </a:r>
          </a:p>
          <a:p>
            <a:r>
              <a:rPr lang="cs-CZ" dirty="0" smtClean="0"/>
              <a:t>ČSFR přistoupila 15. 11. 1990 </a:t>
            </a:r>
          </a:p>
          <a:p>
            <a:pPr>
              <a:buNone/>
            </a:pPr>
            <a:endParaRPr lang="cs-CZ" dirty="0" smtClean="0"/>
          </a:p>
          <a:p>
            <a:pPr algn="just">
              <a:buNone/>
            </a:pPr>
            <a:r>
              <a:rPr lang="cs-CZ" sz="2000" dirty="0" smtClean="0"/>
              <a:t>	(povinnost zabezpečení, označení, ochrany, zachování a předání kulturního a přírodního dědictví dalším generacím. Každý stát má povinnost toto  zabezpečovat s maximálním využitím vlastních zdrojů…)</a:t>
            </a:r>
          </a:p>
          <a:p>
            <a:pPr>
              <a:buNone/>
            </a:pPr>
            <a:r>
              <a:rPr lang="cs-CZ" sz="2000" dirty="0" smtClean="0"/>
              <a:t>	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7" descr="C:\Users\Martina\Desktop\Paříž 2012\Paříž 2012_2\P9203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artina\Desktop\Paříž 2012\Paříž 2012_2\P9203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27" y="190995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ina\Desktop\Paříž 2012\Paříž 2012_2\P92034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716" y="3766374"/>
            <a:ext cx="3673276" cy="275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tina\Desktop\Paříž 2012\Paříž 2012_2\P9203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32" y="518671"/>
            <a:ext cx="2278012" cy="30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rtina\Desktop\Paříž 2012\Paříž 2012_3\P92037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78" y="3861048"/>
            <a:ext cx="3547044" cy="26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 descr="C:\Users\Martina\Desktop\Paříž 2012\Paříž 2012_3\P9213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91668"/>
            <a:ext cx="4249339" cy="31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rtina\Desktop\Paříž 2012\Paříž 2012_3\P9213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3187004" cy="239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rtina\Desktop\Paříž 2012\Paříž 2012_3\P9213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04" y="692696"/>
            <a:ext cx="3187004" cy="239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artina\Desktop\Paříž 2012\Paříž 2012_3\P92139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4320"/>
            <a:ext cx="2390253" cy="31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8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D:\FOTOARCHIV\FOTO NAKI Anglie\Anglie 1\PB154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9" y="116632"/>
            <a:ext cx="4393240" cy="32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FOTOARCHIV\FOTO NAKI Anglie\Anglie 1\PB154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33" y="116632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FOTOARCHIV\FOTO NAKI Anglie\Anglie 1\PB1544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FOTOARCHIV\FOTO NAKI Anglie\Anglie 1\PB1645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0"/>
          <a:stretch/>
        </p:blipFill>
        <p:spPr bwMode="auto">
          <a:xfrm>
            <a:off x="5364088" y="3655411"/>
            <a:ext cx="2648770" cy="29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7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1000" y="428625"/>
            <a:ext cx="8458200" cy="56435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mtClean="0"/>
              <a:t>			Děkuji za pozornost.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36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5 hlavních oborů působnosti: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Vzdělání</a:t>
            </a:r>
          </a:p>
          <a:p>
            <a:r>
              <a:rPr lang="cs-CZ" dirty="0" smtClean="0"/>
              <a:t>Přírodní vědy</a:t>
            </a:r>
          </a:p>
          <a:p>
            <a:r>
              <a:rPr lang="cs-CZ" dirty="0" smtClean="0"/>
              <a:t>Sociální a humanitní vědy</a:t>
            </a:r>
          </a:p>
          <a:p>
            <a:r>
              <a:rPr lang="cs-CZ" dirty="0" smtClean="0"/>
              <a:t>Kultura</a:t>
            </a:r>
          </a:p>
          <a:p>
            <a:r>
              <a:rPr lang="cs-CZ" dirty="0" smtClean="0"/>
              <a:t>Komunikace a informace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rcRect l="9752" t="30000" r="49091" b="15294"/>
          <a:stretch>
            <a:fillRect/>
          </a:stretch>
        </p:blipFill>
        <p:spPr bwMode="auto">
          <a:xfrm>
            <a:off x="5868144" y="4509120"/>
            <a:ext cx="2736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563888" y="6309320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/>
              <a:t>Paříž, sídlo UNESCO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dirty="0" smtClean="0"/>
              <a:t>Ústava organizace definuje 3 hlavní orgány: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Generální konference UNESCO </a:t>
            </a:r>
          </a:p>
          <a:p>
            <a:r>
              <a:rPr lang="cs-CZ" dirty="0" smtClean="0"/>
              <a:t>Výkonná rada UNESCO </a:t>
            </a:r>
          </a:p>
          <a:p>
            <a:r>
              <a:rPr lang="cs-CZ" dirty="0" smtClean="0"/>
              <a:t>Sekretariát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Česká republika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1"/>
            <a:ext cx="8229600" cy="3535605"/>
          </a:xfrm>
        </p:spPr>
        <p:txBody>
          <a:bodyPr/>
          <a:lstStyle/>
          <a:p>
            <a:r>
              <a:rPr lang="cs-CZ" dirty="0" smtClean="0"/>
              <a:t>Samostatným členem od 22. 2. 1993</a:t>
            </a:r>
          </a:p>
          <a:p>
            <a:r>
              <a:rPr lang="cs-CZ" dirty="0" smtClean="0"/>
              <a:t>Stálá mise při UNESCO</a:t>
            </a:r>
          </a:p>
          <a:p>
            <a:r>
              <a:rPr lang="cs-CZ" dirty="0" smtClean="0"/>
              <a:t>Česká komise pro UNESCO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Světové dědictví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Seznam světového kulturního a přírodního dědictví </a:t>
            </a:r>
            <a:r>
              <a:rPr lang="cs-CZ" sz="2000" dirty="0" smtClean="0"/>
              <a:t>(Výbor pro světové dědictví)</a:t>
            </a:r>
          </a:p>
          <a:p>
            <a:r>
              <a:rPr lang="cs-CZ" dirty="0" smtClean="0"/>
              <a:t>Úmluva o ochraně světového kulturního a přírodního dědictví (1975) – povinnost členských států chránit položky ze seznamu</a:t>
            </a:r>
            <a:endParaRPr lang="cs-CZ" dirty="0"/>
          </a:p>
        </p:txBody>
      </p:sp>
      <p:pic>
        <p:nvPicPr>
          <p:cNvPr id="2050" name="Picture 2" descr="C:\Documents and Settings\Martina Veselá\Plocha\plitv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4293096"/>
            <a:ext cx="3168352" cy="237626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763688" y="6309320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 smtClean="0"/>
              <a:t>Chorvatsko, </a:t>
            </a:r>
            <a:r>
              <a:rPr lang="cs-CZ" sz="1200" dirty="0" err="1" smtClean="0"/>
              <a:t>Plitvická</a:t>
            </a:r>
            <a:r>
              <a:rPr lang="cs-CZ" sz="1200" dirty="0" smtClean="0"/>
              <a:t> jezera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dirty="0" smtClean="0"/>
              <a:t>Seznam světového kulturního a přírodního dědictví UNESCO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dirty="0" smtClean="0"/>
              <a:t>1073 </a:t>
            </a:r>
            <a:r>
              <a:rPr lang="cs-CZ" dirty="0" smtClean="0"/>
              <a:t>položek ve </a:t>
            </a:r>
            <a:r>
              <a:rPr lang="cs-CZ" dirty="0" smtClean="0"/>
              <a:t>167 </a:t>
            </a:r>
            <a:r>
              <a:rPr lang="cs-CZ" dirty="0" smtClean="0"/>
              <a:t>státech (</a:t>
            </a:r>
            <a:r>
              <a:rPr lang="cs-CZ" dirty="0" smtClean="0"/>
              <a:t>2017)</a:t>
            </a:r>
            <a:endParaRPr lang="cs-CZ" dirty="0" smtClean="0"/>
          </a:p>
          <a:p>
            <a:r>
              <a:rPr lang="cs-CZ" dirty="0" smtClean="0"/>
              <a:t>832 </a:t>
            </a:r>
            <a:r>
              <a:rPr lang="cs-CZ" dirty="0" smtClean="0"/>
              <a:t>kulturní dědictví</a:t>
            </a:r>
          </a:p>
          <a:p>
            <a:r>
              <a:rPr lang="cs-CZ" dirty="0" smtClean="0"/>
              <a:t>206 </a:t>
            </a:r>
            <a:r>
              <a:rPr lang="cs-CZ" dirty="0" smtClean="0"/>
              <a:t>přírodní dědictví</a:t>
            </a:r>
          </a:p>
          <a:p>
            <a:r>
              <a:rPr lang="cs-CZ" dirty="0" smtClean="0"/>
              <a:t>35 smíšené dědictví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C:\Documents and Settings\Martina Veselá\Plocha\site_0228_0001-500-187-20090506094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17032"/>
            <a:ext cx="7701390" cy="288032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868144" y="6309320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/>
              <a:t>Francie, Avignon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tí písma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335</TotalTime>
  <Words>662</Words>
  <Application>Microsoft Office PowerPoint</Application>
  <PresentationFormat>Předvádění na obrazovce (4:3)</PresentationFormat>
  <Paragraphs>142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Lití písma</vt:lpstr>
      <vt:lpstr>UNESCO </vt:lpstr>
      <vt:lpstr>Prezentace aplikace PowerPoint</vt:lpstr>
      <vt:lpstr>Prezentace aplikace PowerPoint</vt:lpstr>
      <vt:lpstr>Trocha historie…</vt:lpstr>
      <vt:lpstr>5 hlavních oborů působnosti:  </vt:lpstr>
      <vt:lpstr>Ústava organizace definuje 3 hlavní orgány: </vt:lpstr>
      <vt:lpstr>Česká republika</vt:lpstr>
      <vt:lpstr>Světové dědictví</vt:lpstr>
      <vt:lpstr>Seznam světového kulturního a přírodního dědictví UNESCO</vt:lpstr>
      <vt:lpstr>Památky UNESCO v Evropě</vt:lpstr>
      <vt:lpstr>Počet položek na seznamu (2017)</vt:lpstr>
      <vt:lpstr>Kulturní dědictví</vt:lpstr>
      <vt:lpstr>Kulturní dědictví</vt:lpstr>
      <vt:lpstr>Kulturní dědictví</vt:lpstr>
      <vt:lpstr>Přírodní dědictví</vt:lpstr>
      <vt:lpstr>Přírodní dědictví</vt:lpstr>
      <vt:lpstr>Přírodní dědictví</vt:lpstr>
      <vt:lpstr>Kritéria</vt:lpstr>
      <vt:lpstr>Prezentace aplikace PowerPoint</vt:lpstr>
      <vt:lpstr>Prezentace aplikace PowerPoint</vt:lpstr>
      <vt:lpstr>Prezentace aplikace PowerPoint</vt:lpstr>
      <vt:lpstr>Vyškrtnutí ze seznamu</vt:lpstr>
      <vt:lpstr>Podmínky pro nominaci v ČR</vt:lpstr>
      <vt:lpstr>Nominační proces</vt:lpstr>
      <vt:lpstr>UNESCO v ČR – 12 památek </vt:lpstr>
      <vt:lpstr>UNESCO v ČR – 12 památek </vt:lpstr>
      <vt:lpstr>UNESCO v ČR – 12 památek </vt:lpstr>
      <vt:lpstr>UNESCO v ČR – 12 památek </vt:lpstr>
      <vt:lpstr>UNESCO v ČR – 12 památek </vt:lpstr>
      <vt:lpstr>UNESCO v ČR – 12 památek</vt:lpstr>
      <vt:lpstr>UNESCO v ČR – 12 památek</vt:lpstr>
      <vt:lpstr>UNESCO v ČR – 12 památek</vt:lpstr>
      <vt:lpstr>Unesco v ČR – 12 památek</vt:lpstr>
      <vt:lpstr>UNESCO v ČR – 12 památek </vt:lpstr>
      <vt:lpstr>UNESCO v ČR – 12 památek </vt:lpstr>
      <vt:lpstr>UNESCO v ČR – 12 památek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NPÚ ÚOP v Telči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UNESCO</dc:title>
  <dc:creator>Martina Veselá</dc:creator>
  <cp:lastModifiedBy>Martina Indrová</cp:lastModifiedBy>
  <cp:revision>37</cp:revision>
  <dcterms:created xsi:type="dcterms:W3CDTF">2012-04-12T10:06:05Z</dcterms:created>
  <dcterms:modified xsi:type="dcterms:W3CDTF">2018-06-02T07:09:50Z</dcterms:modified>
</cp:coreProperties>
</file>