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38"/>
  </p:notesMasterIdLst>
  <p:sldIdLst>
    <p:sldId id="256" r:id="rId2"/>
    <p:sldId id="278" r:id="rId3"/>
    <p:sldId id="280" r:id="rId4"/>
    <p:sldId id="298" r:id="rId5"/>
    <p:sldId id="299" r:id="rId6"/>
    <p:sldId id="281" r:id="rId7"/>
    <p:sldId id="282" r:id="rId8"/>
    <p:sldId id="284" r:id="rId9"/>
    <p:sldId id="316" r:id="rId10"/>
    <p:sldId id="315" r:id="rId11"/>
    <p:sldId id="285" r:id="rId12"/>
    <p:sldId id="286" r:id="rId13"/>
    <p:sldId id="317" r:id="rId14"/>
    <p:sldId id="287" r:id="rId15"/>
    <p:sldId id="312" r:id="rId16"/>
    <p:sldId id="313" r:id="rId17"/>
    <p:sldId id="314" r:id="rId18"/>
    <p:sldId id="318" r:id="rId19"/>
    <p:sldId id="301" r:id="rId20"/>
    <p:sldId id="283" r:id="rId21"/>
    <p:sldId id="319" r:id="rId22"/>
    <p:sldId id="320" r:id="rId23"/>
    <p:sldId id="308" r:id="rId24"/>
    <p:sldId id="321" r:id="rId25"/>
    <p:sldId id="310" r:id="rId26"/>
    <p:sldId id="311" r:id="rId27"/>
    <p:sldId id="300" r:id="rId28"/>
    <p:sldId id="302" r:id="rId29"/>
    <p:sldId id="288" r:id="rId30"/>
    <p:sldId id="290" r:id="rId31"/>
    <p:sldId id="303" r:id="rId32"/>
    <p:sldId id="289" r:id="rId33"/>
    <p:sldId id="304" r:id="rId34"/>
    <p:sldId id="305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ora Kukrechtová" initials="BK" lastIdx="7" clrIdx="0">
    <p:extLst>
      <p:ext uri="{19B8F6BF-5375-455C-9EA6-DF929625EA0E}">
        <p15:presenceInfo xmlns:p15="http://schemas.microsoft.com/office/powerpoint/2012/main" userId="f46a23cfbdc411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4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C3C21-C298-437D-A2FA-0D333DA6DE01}" type="datetimeFigureOut">
              <a:rPr lang="cs-CZ" smtClean="0"/>
              <a:pPr/>
              <a:t>24.04.2022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D961F-87C0-4A58-BEC6-9B2F423D11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1248687-8C53-4DB7-95A3-479418EE546D}" type="slidenum">
              <a:rPr lang="cs-CZ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6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korpus.cz/doku.php/pojmy:regularni_vyraz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iki.korpus.cz/doku.php/pojmy:asociacni_mir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kurz:uvod" TargetMode="External"/><Relationship Id="rId2" Type="http://schemas.openxmlformats.org/officeDocument/2006/relationships/hyperlink" Target="https://wiki.korpus.cz/doku.php/manualy:kontext: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dpora.korpus.cz/projects/poradna/boards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kontext.korpus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orpus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3192" y="1882020"/>
            <a:ext cx="7766936" cy="1646302"/>
          </a:xfrm>
        </p:spPr>
        <p:txBody>
          <a:bodyPr/>
          <a:lstStyle/>
          <a:p>
            <a:pPr algn="ctr"/>
            <a:r>
              <a:rPr lang="cs-CZ" dirty="0" err="1"/>
              <a:t>KonText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4160" y="3975463"/>
            <a:ext cx="8002694" cy="1725263"/>
          </a:xfrm>
        </p:spPr>
        <p:txBody>
          <a:bodyPr>
            <a:normAutofit fontScale="55000" lnSpcReduction="20000"/>
          </a:bodyPr>
          <a:lstStyle/>
          <a:p>
            <a:r>
              <a:rPr lang="cs-CZ" sz="4800" dirty="0" err="1"/>
              <a:t>Praktische</a:t>
            </a:r>
            <a:r>
              <a:rPr lang="cs-CZ" sz="4800" dirty="0"/>
              <a:t> </a:t>
            </a:r>
            <a:r>
              <a:rPr lang="cs-CZ" sz="4800" dirty="0" err="1"/>
              <a:t>Benutzungshinweise</a:t>
            </a:r>
            <a:endParaRPr lang="cs-CZ" sz="4800" dirty="0"/>
          </a:p>
          <a:p>
            <a:pPr algn="l"/>
            <a:r>
              <a:rPr lang="cs-CZ" sz="5600" dirty="0"/>
              <a:t>	</a:t>
            </a:r>
          </a:p>
          <a:p>
            <a:pPr algn="l"/>
            <a:r>
              <a:rPr lang="cs-CZ" sz="5600" dirty="0"/>
              <a:t>Mgr. Věra Hejhalová, </a:t>
            </a:r>
            <a:r>
              <a:rPr lang="cs-CZ" sz="5600" dirty="0" err="1"/>
              <a:t>Ph.D</a:t>
            </a:r>
            <a:r>
              <a:rPr lang="cs-CZ" sz="5600" dirty="0"/>
              <a:t>.</a:t>
            </a:r>
          </a:p>
          <a:p>
            <a:pPr algn="l"/>
            <a:r>
              <a:rPr lang="cs-CZ" sz="5600" dirty="0"/>
              <a:t>	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07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400050"/>
            <a:ext cx="10972800" cy="1066800"/>
          </a:xfrm>
        </p:spPr>
        <p:txBody>
          <a:bodyPr/>
          <a:lstStyle/>
          <a:p>
            <a:r>
              <a:rPr lang="cs-CZ" dirty="0"/>
              <a:t>Vyhledávání – typy dotazu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C6AFEDA-71E7-4154-92A9-72FC9009D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3151695" cy="4525963"/>
          </a:xfrm>
        </p:spPr>
        <p:txBody>
          <a:bodyPr>
            <a:normAutofit fontScale="92500" lnSpcReduction="20000"/>
          </a:bodyPr>
          <a:lstStyle/>
          <a:p>
            <a:pPr marL="566928" indent="-457200">
              <a:buFont typeface="+mj-lt"/>
              <a:buAutoNum type="arabicPeriod"/>
            </a:pPr>
            <a:r>
              <a:rPr lang="cs-CZ" dirty="0"/>
              <a:t>Typ dotazu ovlivní, jak bude vyhledavač „rozumět“ zadanému slovu. Hlavní nabídka využitelná pro Vás:</a:t>
            </a:r>
          </a:p>
          <a:p>
            <a:pPr marL="868680" lvl="1" indent="-457200">
              <a:buFont typeface="+mj-lt"/>
              <a:buAutoNum type="arabicPeriod"/>
            </a:pPr>
            <a:r>
              <a:rPr lang="cs-CZ" dirty="0"/>
              <a:t>Word – konkrétní slovní tvar (kočka = vyhledá jen kočka)</a:t>
            </a:r>
          </a:p>
          <a:p>
            <a:pPr marL="868680" lvl="1" indent="-457200">
              <a:buFont typeface="+mj-lt"/>
              <a:buAutoNum type="arabicPeriod"/>
            </a:pPr>
            <a:r>
              <a:rPr lang="cs-CZ" dirty="0"/>
              <a:t>Lemma – cele flekční paradigma (kočka = kočce, kočkám, kočku…)</a:t>
            </a:r>
          </a:p>
          <a:p>
            <a:pPr marL="868680" lvl="1" indent="-457200">
              <a:buFont typeface="+mj-lt"/>
              <a:buAutoNum type="arabicPeriod"/>
            </a:pPr>
            <a:r>
              <a:rPr lang="cs-CZ" dirty="0"/>
              <a:t>Lemma/</a:t>
            </a:r>
            <a:r>
              <a:rPr lang="cs-CZ" dirty="0" err="1"/>
              <a:t>sublemma</a:t>
            </a:r>
            <a:r>
              <a:rPr lang="cs-CZ" dirty="0"/>
              <a:t>/</a:t>
            </a:r>
            <a:r>
              <a:rPr lang="cs-CZ" dirty="0" err="1"/>
              <a:t>word</a:t>
            </a:r>
            <a:r>
              <a:rPr lang="cs-CZ" dirty="0"/>
              <a:t> – obě výše uvedené varianty dohromady</a:t>
            </a:r>
          </a:p>
          <a:p>
            <a:pPr marL="868680" lvl="1" indent="-457200">
              <a:buFont typeface="+mj-lt"/>
              <a:buAutoNum type="arabicPeriod"/>
            </a:pPr>
            <a:r>
              <a:rPr lang="cs-CZ" dirty="0"/>
              <a:t>Ostatní typy dotazů pro Vás v tuto chvíli irelevantní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1201F0-5EBB-4E31-913A-8E72C9B98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801" y="1951348"/>
            <a:ext cx="8386199" cy="48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4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658607"/>
            <a:ext cx="8596668" cy="860612"/>
          </a:xfrm>
        </p:spPr>
        <p:txBody>
          <a:bodyPr/>
          <a:lstStyle/>
          <a:p>
            <a:r>
              <a:rPr lang="cs-CZ" dirty="0"/>
              <a:t>Základní pojmy pro vyhledávání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0" y="1457662"/>
            <a:ext cx="10424160" cy="5400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Jak vyhledat konkrétní slovní tvar = </a:t>
            </a:r>
            <a:r>
              <a:rPr lang="cs-CZ" sz="2000" i="1" dirty="0" err="1">
                <a:solidFill>
                  <a:schemeClr val="accent1"/>
                </a:solidFill>
              </a:rPr>
              <a:t>word</a:t>
            </a:r>
            <a:r>
              <a:rPr lang="cs-CZ" sz="2000" i="1" dirty="0">
                <a:solidFill>
                  <a:schemeClr val="accent1"/>
                </a:solidFill>
              </a:rPr>
              <a:t>? </a:t>
            </a:r>
            <a:r>
              <a:rPr lang="cs-CZ" sz="2000" dirty="0">
                <a:solidFill>
                  <a:schemeClr val="accent1"/>
                </a:solidFill>
              </a:rPr>
              <a:t>(Typ dotazu: „</a:t>
            </a:r>
            <a:r>
              <a:rPr lang="cs-CZ" sz="2000" dirty="0" err="1">
                <a:solidFill>
                  <a:schemeClr val="accent1"/>
                </a:solidFill>
              </a:rPr>
              <a:t>word</a:t>
            </a:r>
            <a:r>
              <a:rPr lang="cs-CZ" sz="2000" dirty="0">
                <a:solidFill>
                  <a:schemeClr val="accent1"/>
                </a:solidFill>
              </a:rPr>
              <a:t>/slovní tvar“)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tento typ dotazu vyhledá slovo jen v zadaném tvaru (např. </a:t>
            </a:r>
            <a:r>
              <a:rPr lang="cs-CZ" sz="2000" i="1" dirty="0">
                <a:solidFill>
                  <a:schemeClr val="tx2"/>
                </a:solidFill>
              </a:rPr>
              <a:t>bychom</a:t>
            </a:r>
            <a:r>
              <a:rPr lang="cs-CZ" sz="2000" dirty="0">
                <a:solidFill>
                  <a:schemeClr val="tx2"/>
                </a:solidFill>
              </a:rPr>
              <a:t>, </a:t>
            </a:r>
            <a:r>
              <a:rPr lang="cs-CZ" sz="2000" i="1" dirty="0">
                <a:solidFill>
                  <a:schemeClr val="tx2"/>
                </a:solidFill>
              </a:rPr>
              <a:t>udělal</a:t>
            </a:r>
            <a:r>
              <a:rPr lang="cs-CZ" sz="2000" dirty="0">
                <a:solidFill>
                  <a:schemeClr val="tx2"/>
                </a:solidFill>
              </a:rPr>
              <a:t>, </a:t>
            </a:r>
            <a:r>
              <a:rPr lang="cs-CZ" sz="2000" i="1" dirty="0">
                <a:solidFill>
                  <a:schemeClr val="tx2"/>
                </a:solidFill>
              </a:rPr>
              <a:t>filozofická</a:t>
            </a:r>
            <a:r>
              <a:rPr lang="cs-CZ" sz="2000" dirty="0">
                <a:solidFill>
                  <a:schemeClr val="tx2"/>
                </a:solidFill>
              </a:rPr>
              <a:t> apod.)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hodí se pro hledání konkrétního tvaru (i nestandardního)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do pole pro dotaz vepíšeme konkrétní tvar, který chceme hledat (např. </a:t>
            </a:r>
            <a:r>
              <a:rPr lang="cs-CZ" sz="2000" i="1" dirty="0">
                <a:solidFill>
                  <a:schemeClr val="tx2"/>
                </a:solidFill>
              </a:rPr>
              <a:t>nevyvrátily</a:t>
            </a:r>
            <a:r>
              <a:rPr lang="cs-CZ" sz="20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Jak vyhledat základní (slovníkový) tvar = </a:t>
            </a:r>
            <a:r>
              <a:rPr lang="cs-CZ" sz="2000" i="1" dirty="0">
                <a:solidFill>
                  <a:schemeClr val="accent1"/>
                </a:solidFill>
              </a:rPr>
              <a:t>lemma? </a:t>
            </a:r>
            <a:r>
              <a:rPr lang="cs-CZ" sz="2000" dirty="0">
                <a:solidFill>
                  <a:schemeClr val="accent1"/>
                </a:solidFill>
              </a:rPr>
              <a:t>(Typ dotazu: „lemma“)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tento typ dotazu vyhledá slovo </a:t>
            </a:r>
            <a:r>
              <a:rPr lang="cs-CZ" sz="2000" dirty="0"/>
              <a:t>ve všech jeho tvarech (</a:t>
            </a:r>
            <a:r>
              <a:rPr lang="cs-CZ" sz="2000" i="1" dirty="0"/>
              <a:t>kočka</a:t>
            </a:r>
            <a:r>
              <a:rPr lang="cs-CZ" sz="2000" dirty="0"/>
              <a:t> &gt; </a:t>
            </a:r>
            <a:r>
              <a:rPr lang="cs-CZ" sz="2000" i="1" dirty="0"/>
              <a:t>kočce, kočkám, kočkou;</a:t>
            </a:r>
            <a:r>
              <a:rPr lang="cs-CZ" sz="2000" dirty="0"/>
              <a:t> </a:t>
            </a:r>
            <a:r>
              <a:rPr lang="cs-CZ" sz="2000" i="1" dirty="0"/>
              <a:t>jít</a:t>
            </a:r>
            <a:r>
              <a:rPr lang="cs-CZ" sz="2000" dirty="0"/>
              <a:t> &gt; </a:t>
            </a:r>
            <a:r>
              <a:rPr lang="cs-CZ" sz="2000" i="1" dirty="0"/>
              <a:t>jdu, šla, pojďme </a:t>
            </a:r>
            <a:r>
              <a:rPr lang="cs-CZ" sz="2000" dirty="0"/>
              <a:t>apod.)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hodí se pro vyhledání všech výskytů slova (když nám nejde o jeden tvar nebo když chceme zjistit, v jakém tvaru se slovo nejčastěji vyskytuje – důležitá informace především ve výuce cizího jazyka)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do pole pro dotaz – vepíšeme vždy základní tvar slova (např. </a:t>
            </a:r>
            <a:r>
              <a:rPr lang="cs-CZ" sz="2000" i="1" dirty="0"/>
              <a:t>jít, kočka, bledý</a:t>
            </a:r>
            <a:r>
              <a:rPr lang="cs-CZ" sz="2000" dirty="0"/>
              <a:t>, nikoli </a:t>
            </a:r>
            <a:r>
              <a:rPr lang="cs-CZ" sz="2000" i="1" dirty="0"/>
              <a:t>šel, kočkami, bledých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9183" y="577327"/>
            <a:ext cx="8596668" cy="860612"/>
          </a:xfrm>
        </p:spPr>
        <p:txBody>
          <a:bodyPr/>
          <a:lstStyle/>
          <a:p>
            <a:r>
              <a:rPr lang="cs-CZ" dirty="0"/>
              <a:t>Základní pojmy pro vyhledávání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5654" y="1457662"/>
            <a:ext cx="8596668" cy="540033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Využití „lemma/</a:t>
            </a:r>
            <a:r>
              <a:rPr lang="cs-CZ" sz="2000" dirty="0" err="1">
                <a:solidFill>
                  <a:schemeClr val="accent1"/>
                </a:solidFill>
              </a:rPr>
              <a:t>sublemma</a:t>
            </a:r>
            <a:r>
              <a:rPr lang="cs-CZ" sz="2000" dirty="0">
                <a:solidFill>
                  <a:schemeClr val="accent1"/>
                </a:solidFill>
              </a:rPr>
              <a:t>/</a:t>
            </a:r>
            <a:r>
              <a:rPr lang="cs-CZ" sz="2000" dirty="0" err="1">
                <a:solidFill>
                  <a:schemeClr val="accent1"/>
                </a:solidFill>
              </a:rPr>
              <a:t>word</a:t>
            </a:r>
            <a:r>
              <a:rPr lang="cs-CZ" sz="2000" dirty="0">
                <a:solidFill>
                  <a:schemeClr val="accent1"/>
                </a:solidFill>
              </a:rPr>
              <a:t>“:</a:t>
            </a:r>
            <a:endParaRPr lang="cs-CZ" sz="2000" i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tento typ dotazu je nejuniverzálnější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/>
              <a:t>pokud jsou slova zadaná ve svém základním tvaru, vyhledá všechny výskyty ve všech tvarech (např. </a:t>
            </a:r>
            <a:r>
              <a:rPr lang="cs-CZ" sz="2000" i="1" dirty="0"/>
              <a:t>toulavý pes </a:t>
            </a:r>
            <a:r>
              <a:rPr lang="cs-CZ" sz="2000" dirty="0"/>
              <a:t>&gt; najde i </a:t>
            </a:r>
            <a:r>
              <a:rPr lang="cs-CZ" sz="2000" i="1" dirty="0"/>
              <a:t>toulavým psem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/>
              <a:t>pokud jsou slova zadaná ve tvaru, který neodpovídá lemmatu, najde se jen zadaný tvar (např. </a:t>
            </a:r>
            <a:r>
              <a:rPr lang="cs-CZ" sz="2000" i="1" dirty="0"/>
              <a:t>toulavá kočka &gt; </a:t>
            </a:r>
            <a:r>
              <a:rPr lang="cs-CZ" sz="2000" dirty="0"/>
              <a:t>najde jen </a:t>
            </a:r>
            <a:r>
              <a:rPr lang="cs-CZ" sz="2000" i="1" dirty="0"/>
              <a:t>toulavá kočka, </a:t>
            </a:r>
            <a:r>
              <a:rPr lang="cs-CZ" sz="2000" dirty="0"/>
              <a:t>neboť </a:t>
            </a:r>
            <a:r>
              <a:rPr lang="cs-CZ" sz="2000" i="1" dirty="0"/>
              <a:t>toulavá</a:t>
            </a:r>
            <a:r>
              <a:rPr lang="cs-CZ" sz="2000" dirty="0"/>
              <a:t> v ženském rodě není základní slovníkový tvar; tím je mužský rod)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/>
              <a:t>pokud chceme vyhledat sousloví </a:t>
            </a:r>
            <a:r>
              <a:rPr lang="cs-CZ" sz="2000" i="1" dirty="0"/>
              <a:t>toulavá kočka </a:t>
            </a:r>
            <a:r>
              <a:rPr lang="cs-CZ" sz="2000" dirty="0"/>
              <a:t>ve všech jeho tvarech (</a:t>
            </a:r>
            <a:r>
              <a:rPr lang="cs-CZ" sz="2000" i="1" dirty="0"/>
              <a:t>tj. </a:t>
            </a:r>
            <a:r>
              <a:rPr lang="cs-CZ" sz="2000" dirty="0"/>
              <a:t>včetně</a:t>
            </a:r>
            <a:r>
              <a:rPr lang="cs-CZ" sz="2000" i="1" dirty="0"/>
              <a:t> toulavých koček, toulavou kočkou atp.</a:t>
            </a:r>
            <a:r>
              <a:rPr lang="cs-CZ" sz="2000" dirty="0"/>
              <a:t>)</a:t>
            </a:r>
            <a:r>
              <a:rPr lang="cs-CZ" sz="2000" i="1" dirty="0"/>
              <a:t> </a:t>
            </a:r>
            <a:r>
              <a:rPr lang="cs-CZ" sz="2000" dirty="0"/>
              <a:t> a užít při tom „</a:t>
            </a:r>
            <a:r>
              <a:rPr lang="cs-CZ" sz="2000" dirty="0">
                <a:solidFill>
                  <a:schemeClr val="accent1"/>
                </a:solidFill>
              </a:rPr>
              <a:t> lemma/</a:t>
            </a:r>
            <a:r>
              <a:rPr lang="cs-CZ" sz="2000" dirty="0" err="1">
                <a:solidFill>
                  <a:schemeClr val="accent1"/>
                </a:solidFill>
              </a:rPr>
              <a:t>sublemma</a:t>
            </a:r>
            <a:r>
              <a:rPr lang="cs-CZ" sz="2000" dirty="0">
                <a:solidFill>
                  <a:schemeClr val="accent1"/>
                </a:solidFill>
              </a:rPr>
              <a:t>/</a:t>
            </a:r>
            <a:r>
              <a:rPr lang="cs-CZ" sz="2000" dirty="0" err="1">
                <a:solidFill>
                  <a:schemeClr val="accent1"/>
                </a:solidFill>
              </a:rPr>
              <a:t>word</a:t>
            </a:r>
            <a:r>
              <a:rPr lang="cs-CZ" sz="2000" dirty="0"/>
              <a:t>“, musíme napsat obě slova sousloví v základním tvaru, tj. </a:t>
            </a:r>
            <a:r>
              <a:rPr lang="cs-CZ" sz="2000" i="1" dirty="0"/>
              <a:t>toulavý kočka</a:t>
            </a:r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08E9A-FB46-4DB0-AED3-25DE2413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Vyhledávání části slov – užití regulárních výrazů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48E02-0499-4157-BF16-5C5EE29DB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4245204" cy="4525963"/>
          </a:xfrm>
        </p:spPr>
        <p:txBody>
          <a:bodyPr/>
          <a:lstStyle/>
          <a:p>
            <a:r>
              <a:rPr lang="cs-CZ" dirty="0"/>
              <a:t>Pro vyhledávání za užití regulárních výrazů musejí být tyto aktivovány v základní vyhledávací masce</a:t>
            </a:r>
          </a:p>
          <a:p>
            <a:r>
              <a:rPr lang="cs-CZ" dirty="0"/>
              <a:t>Pozor!!! – regulární výrazy v ČNK jsou trochu jiné než v COSMAS II.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9FBB4C4-CCFD-44B4-AF7B-B83A4C0341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6845" y="2249425"/>
            <a:ext cx="7195156" cy="4608576"/>
          </a:xfrm>
        </p:spPr>
      </p:pic>
    </p:spTree>
    <p:extLst>
      <p:ext uri="{BB962C8B-B14F-4D97-AF65-F5344CB8AC3E}">
        <p14:creationId xmlns:p14="http://schemas.microsoft.com/office/powerpoint/2010/main" val="333898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863" y="617967"/>
            <a:ext cx="8596668" cy="860612"/>
          </a:xfrm>
        </p:spPr>
        <p:txBody>
          <a:bodyPr/>
          <a:lstStyle/>
          <a:p>
            <a:r>
              <a:rPr lang="cs-CZ" dirty="0"/>
              <a:t>Regulární výrazy v ČNK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6293" y="1457662"/>
            <a:ext cx="9104620" cy="5400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chceme-li najít slovo např. jen podle předpony či přípony, můžeme využít symboly, které zastupují část slova (fungují tedy jako regulární výrazy)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symbol .+ zastupuje nejméně jedno písmeno: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1800" dirty="0" err="1">
                <a:solidFill>
                  <a:schemeClr val="accent5"/>
                </a:solidFill>
              </a:rPr>
              <a:t>anti</a:t>
            </a:r>
            <a:r>
              <a:rPr lang="cs-CZ" sz="1800" dirty="0">
                <a:solidFill>
                  <a:schemeClr val="accent5"/>
                </a:solidFill>
              </a:rPr>
              <a:t>.+ </a:t>
            </a:r>
            <a:r>
              <a:rPr lang="cs-CZ" sz="1800" dirty="0">
                <a:solidFill>
                  <a:schemeClr val="tx2"/>
                </a:solidFill>
              </a:rPr>
              <a:t> 	najde všechna slova začínající na </a:t>
            </a:r>
            <a:r>
              <a:rPr lang="cs-CZ" sz="1800" i="1" dirty="0" err="1">
                <a:solidFill>
                  <a:schemeClr val="tx2"/>
                </a:solidFill>
              </a:rPr>
              <a:t>anti</a:t>
            </a:r>
            <a:r>
              <a:rPr lang="cs-CZ" sz="1800" i="1" dirty="0">
                <a:solidFill>
                  <a:schemeClr val="tx2"/>
                </a:solidFill>
              </a:rPr>
              <a:t>-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1800" i="1" dirty="0">
                <a:solidFill>
                  <a:schemeClr val="accent5"/>
                </a:solidFill>
              </a:rPr>
              <a:t>.+</a:t>
            </a:r>
            <a:r>
              <a:rPr lang="cs-CZ" sz="1800" dirty="0">
                <a:solidFill>
                  <a:schemeClr val="accent5"/>
                </a:solidFill>
              </a:rPr>
              <a:t>děl</a:t>
            </a:r>
            <a:r>
              <a:rPr lang="cs-CZ" sz="1800" i="1" dirty="0">
                <a:solidFill>
                  <a:schemeClr val="accent5"/>
                </a:solidFill>
              </a:rPr>
              <a:t>.+ </a:t>
            </a:r>
            <a:r>
              <a:rPr lang="cs-CZ" sz="1800" i="1" dirty="0">
                <a:solidFill>
                  <a:schemeClr val="tx2"/>
                </a:solidFill>
              </a:rPr>
              <a:t> 	</a:t>
            </a:r>
            <a:r>
              <a:rPr lang="cs-CZ" sz="1800" dirty="0">
                <a:solidFill>
                  <a:schemeClr val="tx2"/>
                </a:solidFill>
              </a:rPr>
              <a:t>najde všechna slova, která mají uprostřed kořen –</a:t>
            </a:r>
            <a:r>
              <a:rPr lang="cs-CZ" sz="1800" i="1" dirty="0">
                <a:solidFill>
                  <a:schemeClr val="tx2"/>
                </a:solidFill>
              </a:rPr>
              <a:t>děl-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1800" i="1" dirty="0">
                <a:solidFill>
                  <a:schemeClr val="accent5"/>
                </a:solidFill>
              </a:rPr>
              <a:t>.+</a:t>
            </a:r>
            <a:r>
              <a:rPr lang="cs-CZ" sz="1800" dirty="0" err="1">
                <a:solidFill>
                  <a:schemeClr val="accent5"/>
                </a:solidFill>
              </a:rPr>
              <a:t>oun</a:t>
            </a:r>
            <a:r>
              <a:rPr lang="cs-CZ" sz="1800" dirty="0">
                <a:solidFill>
                  <a:schemeClr val="accent5"/>
                </a:solidFill>
              </a:rPr>
              <a:t> </a:t>
            </a:r>
            <a:r>
              <a:rPr lang="cs-CZ" sz="1800" dirty="0">
                <a:solidFill>
                  <a:schemeClr val="tx2"/>
                </a:solidFill>
              </a:rPr>
              <a:t> 	najde všechna slova končící na –</a:t>
            </a:r>
            <a:r>
              <a:rPr lang="cs-CZ" sz="1800" i="1" dirty="0" err="1">
                <a:solidFill>
                  <a:schemeClr val="tx2"/>
                </a:solidFill>
              </a:rPr>
              <a:t>oun</a:t>
            </a:r>
            <a:endParaRPr lang="cs-CZ" sz="1800" i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Seznam ostatních zástupných symbolů (tzv. regulárních výrazů) najdete dále a na wiki </a:t>
            </a:r>
            <a:r>
              <a:rPr lang="cs-CZ" sz="2000" dirty="0">
                <a:solidFill>
                  <a:schemeClr val="tx2"/>
                </a:solidFill>
                <a:hlinkClick r:id="rId2"/>
              </a:rPr>
              <a:t>http://wiki.korpus.cz/doku.php/pojmy:regularni_vyrazy</a:t>
            </a:r>
            <a:r>
              <a:rPr lang="cs-CZ" sz="20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regulární výrazy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dirty="0"/>
              <a:t>- </a:t>
            </a:r>
            <a:r>
              <a:rPr lang="cs-CZ" sz="2000" dirty="0"/>
              <a:t>lze použít ve všech typech dotazu kromě „Základní dotaz“, např. slovní tvar / lemma</a:t>
            </a:r>
            <a:endParaRPr lang="de-DE" sz="2000" dirty="0"/>
          </a:p>
          <a:p>
            <a:pPr marL="228600" lvl="1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de-DE" sz="1200" dirty="0"/>
          </a:p>
          <a:p>
            <a:pPr marL="228600" lvl="1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tečka </a:t>
            </a:r>
            <a:r>
              <a:rPr lang="de-DE" sz="2400" dirty="0"/>
              <a:t>(.) – </a:t>
            </a:r>
            <a:r>
              <a:rPr lang="cs-CZ" sz="2400" dirty="0"/>
              <a:t>libovolný znak</a:t>
            </a:r>
          </a:p>
          <a:p>
            <a:pPr marL="228600" lvl="1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>
                <a:solidFill>
                  <a:srgbClr val="FF0000"/>
                </a:solidFill>
              </a:rPr>
              <a:t>složeniny </a:t>
            </a:r>
            <a:r>
              <a:rPr lang="cs-CZ" sz="2400" i="1" dirty="0">
                <a:solidFill>
                  <a:srgbClr val="FF0000"/>
                </a:solidFill>
              </a:rPr>
              <a:t>jít</a:t>
            </a:r>
            <a:r>
              <a:rPr lang="cs-CZ" sz="2400" dirty="0">
                <a:solidFill>
                  <a:srgbClr val="FF0000"/>
                </a:solidFill>
              </a:rPr>
              <a:t> s jednopísmennou předponou</a:t>
            </a:r>
          </a:p>
          <a:p>
            <a:pPr marL="228600" lvl="1" algn="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.jít  </a:t>
            </a:r>
            <a:r>
              <a:rPr lang="cs-CZ" sz="2400" dirty="0">
                <a:solidFill>
                  <a:srgbClr val="FF0000"/>
                </a:solidFill>
              </a:rPr>
              <a:t>   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ujít – nahrazeno přesně 1 písmeno</a:t>
            </a:r>
            <a:endParaRPr lang="de-DE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lvl="1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i</a:t>
            </a:r>
            <a:r>
              <a:rPr lang="de-DE" sz="2400" dirty="0" err="1"/>
              <a:t>nterval</a:t>
            </a:r>
            <a:r>
              <a:rPr lang="de-DE" sz="2400" dirty="0"/>
              <a:t> ({n, k}) – </a:t>
            </a:r>
            <a:r>
              <a:rPr lang="cs-CZ" sz="2400" dirty="0"/>
              <a:t>určitý interval opakování předchozího znaku  </a:t>
            </a:r>
          </a:p>
          <a:p>
            <a:pPr marL="228600" lvl="1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>
                <a:solidFill>
                  <a:srgbClr val="FF0000"/>
                </a:solidFill>
              </a:rPr>
              <a:t>složeniny </a:t>
            </a:r>
            <a:r>
              <a:rPr lang="cs-CZ" sz="2400" i="1" dirty="0">
                <a:solidFill>
                  <a:srgbClr val="FF0000"/>
                </a:solidFill>
              </a:rPr>
              <a:t>jít</a:t>
            </a:r>
            <a:r>
              <a:rPr lang="cs-CZ" sz="2400" dirty="0">
                <a:solidFill>
                  <a:srgbClr val="FF0000"/>
                </a:solidFill>
              </a:rPr>
              <a:t> s pěti až </a:t>
            </a:r>
            <a:r>
              <a:rPr lang="cs-CZ" sz="2400" dirty="0" err="1">
                <a:solidFill>
                  <a:srgbClr val="FF0000"/>
                </a:solidFill>
              </a:rPr>
              <a:t>šestipísmennou</a:t>
            </a:r>
            <a:r>
              <a:rPr lang="cs-CZ" sz="2400" dirty="0">
                <a:solidFill>
                  <a:srgbClr val="FF0000"/>
                </a:solidFill>
              </a:rPr>
              <a:t> předponou</a:t>
            </a:r>
            <a:endParaRPr lang="cs-CZ" sz="2400" dirty="0"/>
          </a:p>
          <a:p>
            <a:pPr marL="228600" lvl="1" algn="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.{5,6}jít  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předejít, nepřijít, neobejít</a:t>
            </a:r>
            <a:endParaRPr lang="de-DE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lvl="1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de-DE" sz="1100" dirty="0"/>
          </a:p>
          <a:p>
            <a:pPr marL="228600" lvl="1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hvězdička </a:t>
            </a:r>
            <a:r>
              <a:rPr lang="de-DE" sz="2400" dirty="0"/>
              <a:t>(*) – </a:t>
            </a:r>
            <a:r>
              <a:rPr lang="cs-CZ" sz="2400" dirty="0"/>
              <a:t>libovolné množství opakování  předchozího znaku </a:t>
            </a:r>
            <a:r>
              <a:rPr lang="de-DE" sz="2400" dirty="0"/>
              <a:t>{0, } </a:t>
            </a:r>
          </a:p>
          <a:p>
            <a:pPr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>
                <a:solidFill>
                  <a:srgbClr val="FF0000"/>
                </a:solidFill>
              </a:rPr>
              <a:t>jít a jeho složeniny s jakoukoli předponou</a:t>
            </a:r>
          </a:p>
          <a:p>
            <a:pPr algn="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.*jít</a:t>
            </a:r>
            <a:r>
              <a:rPr lang="cs-CZ" sz="2200" dirty="0"/>
              <a:t>	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jít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, ujít, najít, přijít, nadejít, předejít 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etc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de-DE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75640"/>
            <a:ext cx="10972800" cy="1066800"/>
          </a:xfrm>
        </p:spPr>
        <p:txBody>
          <a:bodyPr/>
          <a:lstStyle/>
          <a:p>
            <a:r>
              <a:rPr lang="cs-CZ" dirty="0"/>
              <a:t>regulární výrazy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706880"/>
            <a:ext cx="10972800" cy="5151120"/>
          </a:xfrm>
        </p:spPr>
        <p:txBody>
          <a:bodyPr>
            <a:normAutofit fontScale="70000" lnSpcReduction="20000"/>
          </a:bodyPr>
          <a:lstStyle/>
          <a:p>
            <a:pPr marL="228600" lvl="1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p</a:t>
            </a:r>
            <a:r>
              <a:rPr lang="de-DE" sz="2400" dirty="0" err="1"/>
              <a:t>lus</a:t>
            </a:r>
            <a:r>
              <a:rPr lang="de-DE" sz="2400" dirty="0"/>
              <a:t> (+) – </a:t>
            </a:r>
            <a:r>
              <a:rPr lang="cs-CZ" sz="2400" dirty="0"/>
              <a:t>opakování v intervalu </a:t>
            </a:r>
            <a:r>
              <a:rPr lang="de-DE" sz="2400" dirty="0"/>
              <a:t>{1,}</a:t>
            </a:r>
            <a:endParaRPr lang="cs-CZ" sz="2400" dirty="0"/>
          </a:p>
          <a:p>
            <a:pPr marL="228600" lvl="1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>
                <a:solidFill>
                  <a:srgbClr val="FF0000"/>
                </a:solidFill>
              </a:rPr>
              <a:t>Složeniny slovesa jít s minimálně jednopísmennou předponou</a:t>
            </a:r>
          </a:p>
          <a:p>
            <a:pPr marL="228600" lvl="1" algn="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.+jít</a:t>
            </a:r>
            <a:r>
              <a:rPr lang="cs-CZ" sz="2400" dirty="0"/>
              <a:t>	</a:t>
            </a:r>
            <a:r>
              <a:rPr lang="cs-CZ" sz="2200" dirty="0">
                <a:solidFill>
                  <a:schemeClr val="accent3">
                    <a:lumMod val="50000"/>
                  </a:schemeClr>
                </a:solidFill>
              </a:rPr>
              <a:t>ujít, najít, přijít </a:t>
            </a:r>
            <a:r>
              <a:rPr lang="cs-CZ" sz="2200" dirty="0" err="1">
                <a:solidFill>
                  <a:schemeClr val="accent3">
                    <a:lumMod val="50000"/>
                  </a:schemeClr>
                </a:solidFill>
              </a:rPr>
              <a:t>etc</a:t>
            </a:r>
            <a:r>
              <a:rPr lang="cs-CZ" sz="2200" dirty="0">
                <a:solidFill>
                  <a:schemeClr val="accent3">
                    <a:lumMod val="50000"/>
                  </a:schemeClr>
                </a:solidFill>
              </a:rPr>
              <a:t>., ale neobsahuje jít</a:t>
            </a:r>
            <a:endParaRPr lang="de-DE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lvl="1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otazník </a:t>
            </a:r>
            <a:r>
              <a:rPr lang="de-DE" sz="2400" dirty="0"/>
              <a:t>(?) – </a:t>
            </a:r>
            <a:r>
              <a:rPr lang="cs-CZ" sz="2400" dirty="0"/>
              <a:t>žádný nebo jeden výskyt předchozího znaku</a:t>
            </a:r>
            <a:r>
              <a:rPr lang="de-DE" sz="2400" dirty="0"/>
              <a:t> {0,1}</a:t>
            </a:r>
            <a:endParaRPr lang="cs-CZ" sz="2400" dirty="0"/>
          </a:p>
          <a:p>
            <a:pPr marL="228600" lvl="1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>
                <a:solidFill>
                  <a:srgbClr val="FF0000"/>
                </a:solidFill>
              </a:rPr>
              <a:t>jít nebo jeho složeniny s jednoslovnou předponou</a:t>
            </a:r>
          </a:p>
          <a:p>
            <a:pPr marL="228600" lvl="1" algn="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.?jít  </a:t>
            </a:r>
            <a:r>
              <a:rPr lang="cs-CZ" sz="2200" dirty="0" err="1">
                <a:solidFill>
                  <a:schemeClr val="accent3">
                    <a:lumMod val="50000"/>
                  </a:schemeClr>
                </a:solidFill>
              </a:rPr>
              <a:t>jít</a:t>
            </a:r>
            <a:r>
              <a:rPr lang="cs-CZ" sz="2200" dirty="0">
                <a:solidFill>
                  <a:schemeClr val="accent3">
                    <a:lumMod val="50000"/>
                  </a:schemeClr>
                </a:solidFill>
              </a:rPr>
              <a:t> nebo ujít</a:t>
            </a:r>
          </a:p>
          <a:p>
            <a:pPr marL="228600" lvl="1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výčet </a:t>
            </a:r>
            <a:r>
              <a:rPr lang="de-DE" sz="2000" dirty="0"/>
              <a:t>([]) – </a:t>
            </a:r>
            <a:r>
              <a:rPr lang="cs-CZ" sz="2000" dirty="0"/>
              <a:t>a</a:t>
            </a:r>
            <a:r>
              <a:rPr lang="de-DE" sz="2000" dirty="0" err="1"/>
              <a:t>lternativ</a:t>
            </a:r>
            <a:r>
              <a:rPr lang="cs-CZ" sz="2000" dirty="0"/>
              <a:t>a</a:t>
            </a:r>
            <a:r>
              <a:rPr lang="de-DE" sz="2000" dirty="0"/>
              <a:t>, </a:t>
            </a:r>
            <a:r>
              <a:rPr lang="cs-CZ" sz="2000" dirty="0"/>
              <a:t>výběr jednotlivých znaků v závorce </a:t>
            </a:r>
          </a:p>
          <a:p>
            <a:pPr marL="228600" lvl="1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solidFill>
                  <a:srgbClr val="FF0000"/>
                </a:solidFill>
              </a:rPr>
              <a:t>Hledám letopočty </a:t>
            </a:r>
            <a:r>
              <a:rPr lang="cs-CZ" sz="2000" i="1" dirty="0">
                <a:solidFill>
                  <a:srgbClr val="FF0000"/>
                </a:solidFill>
              </a:rPr>
              <a:t>1973</a:t>
            </a:r>
            <a:r>
              <a:rPr lang="cs-CZ" sz="2000" dirty="0">
                <a:solidFill>
                  <a:srgbClr val="FF0000"/>
                </a:solidFill>
              </a:rPr>
              <a:t> nebo </a:t>
            </a:r>
            <a:r>
              <a:rPr lang="cs-CZ" sz="2000" i="1" dirty="0">
                <a:solidFill>
                  <a:srgbClr val="FF0000"/>
                </a:solidFill>
              </a:rPr>
              <a:t>1977</a:t>
            </a:r>
          </a:p>
          <a:p>
            <a:pPr marL="228600" lvl="1" algn="r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solidFill>
                  <a:srgbClr val="0070C0"/>
                </a:solidFill>
              </a:rPr>
              <a:t>197[3,7]</a:t>
            </a:r>
          </a:p>
          <a:p>
            <a:pPr marL="228600" lvl="1">
              <a:lnSpc>
                <a:spcPct val="134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rgbClr val="FF0000"/>
                </a:solidFill>
              </a:rPr>
              <a:t>Hledám letopočty </a:t>
            </a:r>
            <a:r>
              <a:rPr lang="cs-CZ" sz="2000" i="1" dirty="0">
                <a:solidFill>
                  <a:srgbClr val="FF0000"/>
                </a:solidFill>
              </a:rPr>
              <a:t>1977</a:t>
            </a:r>
            <a:r>
              <a:rPr lang="cs-CZ" sz="2000" dirty="0">
                <a:solidFill>
                  <a:srgbClr val="FF0000"/>
                </a:solidFill>
              </a:rPr>
              <a:t> nebo </a:t>
            </a:r>
            <a:r>
              <a:rPr lang="cs-CZ" sz="2000" i="1" dirty="0">
                <a:solidFill>
                  <a:srgbClr val="FF0000"/>
                </a:solidFill>
              </a:rPr>
              <a:t>1978</a:t>
            </a:r>
            <a:r>
              <a:rPr lang="cs-CZ" sz="2000" dirty="0">
                <a:solidFill>
                  <a:srgbClr val="FF0000"/>
                </a:solidFill>
              </a:rPr>
              <a:t> nebo </a:t>
            </a:r>
            <a:r>
              <a:rPr lang="cs-CZ" sz="2000" i="1" dirty="0">
                <a:solidFill>
                  <a:srgbClr val="FF0000"/>
                </a:solidFill>
              </a:rPr>
              <a:t>1979</a:t>
            </a:r>
          </a:p>
          <a:p>
            <a:pPr marL="228600" lvl="1" algn="r">
              <a:lnSpc>
                <a:spcPct val="134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rgbClr val="0070C0"/>
                </a:solidFill>
              </a:rPr>
              <a:t>197[7-9]</a:t>
            </a:r>
          </a:p>
          <a:p>
            <a:pPr marL="228600" lvl="1">
              <a:lnSpc>
                <a:spcPct val="134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rgbClr val="FF0000"/>
                </a:solidFill>
              </a:rPr>
              <a:t>Hledám tvary </a:t>
            </a:r>
            <a:r>
              <a:rPr lang="cs-CZ" sz="2000" i="1" dirty="0">
                <a:solidFill>
                  <a:srgbClr val="FF0000"/>
                </a:solidFill>
              </a:rPr>
              <a:t>hledali, hledaly, hledala</a:t>
            </a:r>
          </a:p>
          <a:p>
            <a:pPr marL="228600" lvl="1" algn="r">
              <a:lnSpc>
                <a:spcPct val="134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rgbClr val="0070C0"/>
                </a:solidFill>
              </a:rPr>
              <a:t>hledal[i,y,a]</a:t>
            </a:r>
          </a:p>
          <a:p>
            <a:pPr marL="228600" lvl="1">
              <a:lnSpc>
                <a:spcPct val="134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rgbClr val="FF0000"/>
                </a:solidFill>
              </a:rPr>
              <a:t>Hledám všechny tvary s jakoukoli koncovkou od </a:t>
            </a:r>
            <a:r>
              <a:rPr lang="cs-CZ" sz="2000" i="1" dirty="0">
                <a:solidFill>
                  <a:srgbClr val="FF0000"/>
                </a:solidFill>
              </a:rPr>
              <a:t>hledal</a:t>
            </a:r>
          </a:p>
          <a:p>
            <a:pPr marL="228600" lvl="1" algn="r">
              <a:lnSpc>
                <a:spcPct val="134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rgbClr val="0070C0"/>
                </a:solidFill>
              </a:rPr>
              <a:t>Hledal[a-z]  </a:t>
            </a:r>
            <a:r>
              <a:rPr lang="cs-CZ" sz="2000" dirty="0">
                <a:solidFill>
                  <a:schemeClr val="accent3">
                    <a:lumMod val="50000"/>
                  </a:schemeClr>
                </a:solidFill>
              </a:rPr>
              <a:t>zde i </a:t>
            </a:r>
            <a:r>
              <a:rPr lang="cs-CZ" sz="2000" i="1" dirty="0">
                <a:solidFill>
                  <a:schemeClr val="accent3">
                    <a:lumMod val="50000"/>
                  </a:schemeClr>
                </a:solidFill>
              </a:rPr>
              <a:t>hledalo</a:t>
            </a:r>
          </a:p>
          <a:p>
            <a:pPr marL="228600" lvl="1">
              <a:lnSpc>
                <a:spcPct val="13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svislice (|) </a:t>
            </a:r>
            <a:r>
              <a:rPr lang="de-DE" sz="2000" dirty="0"/>
              <a:t>– </a:t>
            </a:r>
            <a:r>
              <a:rPr lang="cs-CZ" sz="2000" dirty="0"/>
              <a:t>a</a:t>
            </a:r>
            <a:r>
              <a:rPr lang="de-DE" sz="2000" dirty="0" err="1"/>
              <a:t>lternativ</a:t>
            </a:r>
            <a:r>
              <a:rPr lang="cs-CZ" sz="2000" dirty="0"/>
              <a:t>a</a:t>
            </a:r>
            <a:r>
              <a:rPr lang="de-DE" sz="2000" dirty="0"/>
              <a:t>, </a:t>
            </a:r>
            <a:r>
              <a:rPr lang="cs-CZ" sz="2000" dirty="0"/>
              <a:t>výběr jednotek/řetězců  + závorky tvoří uzavřené skupiny</a:t>
            </a:r>
            <a:r>
              <a:rPr lang="de-DE" sz="2000" dirty="0"/>
              <a:t> (())</a:t>
            </a:r>
            <a:endParaRPr lang="cs-CZ" sz="2000" dirty="0"/>
          </a:p>
          <a:p>
            <a:pPr>
              <a:buNone/>
            </a:pPr>
            <a:r>
              <a:rPr lang="cs-CZ" sz="2000" dirty="0">
                <a:solidFill>
                  <a:srgbClr val="FF0000"/>
                </a:solidFill>
              </a:rPr>
              <a:t>hledám tvary adjektiv s předponou vy- končící na –ý nebo nespisovně –ej (v ORAL2013)</a:t>
            </a:r>
          </a:p>
          <a:p>
            <a:pPr algn="r">
              <a:buNone/>
            </a:pPr>
            <a:r>
              <a:rPr lang="cs-CZ" sz="2000" dirty="0">
                <a:solidFill>
                  <a:srgbClr val="0070C0"/>
                </a:solidFill>
              </a:rPr>
              <a:t>vy.+(ý|ej)</a:t>
            </a:r>
          </a:p>
          <a:p>
            <a:pPr marL="228600" lvl="1" algn="r">
              <a:lnSpc>
                <a:spcPct val="134000"/>
              </a:lnSpc>
              <a:spcBef>
                <a:spcPts val="0"/>
              </a:spcBef>
              <a:buNone/>
              <a:defRPr/>
            </a:pPr>
            <a:endParaRPr lang="de-DE" sz="2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Klávesové zkratky - </a:t>
            </a:r>
            <a:r>
              <a:rPr lang="cs-CZ" dirty="0" err="1"/>
              <a:t>Tastaturabkürzungen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3670" y="3021013"/>
            <a:ext cx="680466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492A277-488A-498C-A261-EC9B6F69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11404"/>
            <a:ext cx="10972800" cy="1066800"/>
          </a:xfrm>
        </p:spPr>
        <p:txBody>
          <a:bodyPr/>
          <a:lstStyle/>
          <a:p>
            <a:r>
              <a:rPr lang="cs-CZ" dirty="0"/>
              <a:t>Práce s tagy – pokročilý dotaz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E28E89-7D27-4E76-8805-1704197AC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895" y="1367060"/>
            <a:ext cx="5687505" cy="1502443"/>
          </a:xfrm>
        </p:spPr>
        <p:txBody>
          <a:bodyPr>
            <a:normAutofit fontScale="55000" lnSpcReduction="20000"/>
          </a:bodyPr>
          <a:lstStyle/>
          <a:p>
            <a:pPr marL="624078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cs-CZ" sz="2800" i="1" dirty="0">
                <a:solidFill>
                  <a:schemeClr val="accent1"/>
                </a:solidFill>
              </a:rPr>
              <a:t>Aktivovat Pokročilé dotazy</a:t>
            </a:r>
          </a:p>
          <a:p>
            <a:pPr marL="624078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cs-CZ" sz="2800" i="1" dirty="0">
                <a:solidFill>
                  <a:schemeClr val="accent1"/>
                </a:solidFill>
              </a:rPr>
              <a:t>Vybrat z nabídky „Vložit tag“ takovou značku, kterou korpus nabízí/hledám</a:t>
            </a:r>
          </a:p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397A64C-1E44-49FB-AA1B-218E616F63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4834" y="1664216"/>
            <a:ext cx="5967166" cy="5193784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727EDA-ADEA-4A20-9DBB-94AA3B8A3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150" y="2658358"/>
            <a:ext cx="4229467" cy="4199641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519BABD-68B6-446C-887E-B966C7BEEA88}"/>
              </a:ext>
            </a:extLst>
          </p:cNvPr>
          <p:cNvCxnSpPr/>
          <p:nvPr/>
        </p:nvCxnSpPr>
        <p:spPr>
          <a:xfrm>
            <a:off x="3393649" y="1664216"/>
            <a:ext cx="4298623" cy="20499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2DBD218-365F-4234-81BE-FA682B46FE39}"/>
              </a:ext>
            </a:extLst>
          </p:cNvPr>
          <p:cNvCxnSpPr/>
          <p:nvPr/>
        </p:nvCxnSpPr>
        <p:spPr>
          <a:xfrm flipH="1">
            <a:off x="2632364" y="2118281"/>
            <a:ext cx="518283" cy="11791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727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výsledků hledání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10972800" cy="437218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 závislosti na druhu zvoleného dotazu a na vepsání dotazu v poli „dotaz“ se po </a:t>
            </a:r>
            <a:r>
              <a:rPr lang="cs-CZ" dirty="0" err="1"/>
              <a:t>odkliknutí</a:t>
            </a:r>
            <a:r>
              <a:rPr lang="cs-CZ" dirty="0"/>
              <a:t> pokynu „Hledat“ zobrazí výsledky (popis výsledkového zobrazení níže)</a:t>
            </a:r>
          </a:p>
          <a:p>
            <a:r>
              <a:rPr lang="cs-CZ" dirty="0"/>
              <a:t>výsledky je možné nahlížet v zobrazení KWIC (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in </a:t>
            </a:r>
            <a:r>
              <a:rPr lang="cs-CZ" dirty="0" err="1"/>
              <a:t>context</a:t>
            </a:r>
            <a:r>
              <a:rPr lang="cs-CZ" dirty="0"/>
              <a:t>), tj. vyhledávané slovo se zobrazuje barevně a </a:t>
            </a:r>
            <a:r>
              <a:rPr lang="cs-CZ" dirty="0" err="1"/>
              <a:t>vycentrovaně</a:t>
            </a:r>
            <a:r>
              <a:rPr lang="cs-CZ" dirty="0"/>
              <a:t>; spolu s ním je zobrazen nejbližší kontext slova</a:t>
            </a:r>
          </a:p>
          <a:p>
            <a:r>
              <a:rPr lang="cs-CZ" dirty="0"/>
              <a:t>pro zobrazení delšího kontextu stačí kliknout na vybraný řádek (na probarvené KWIC-slovo) levým tlačítkem myši</a:t>
            </a:r>
          </a:p>
          <a:p>
            <a:r>
              <a:rPr lang="cs-CZ" dirty="0"/>
              <a:t>v levém sloupci se u každého řádku zobrazuje zkrácený bibliografický údaj k nalezenému textu, jehož plné údaje lze také zobrazit kliknutím levým tlačítkem myši</a:t>
            </a:r>
          </a:p>
          <a:p>
            <a:r>
              <a:rPr lang="cs-CZ" dirty="0"/>
              <a:t>Některé korpusy nabízejí také náhled syntaktické výstavby zvolené věty (větný strom).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424927"/>
            <a:ext cx="8596668" cy="860612"/>
          </a:xfrm>
        </p:spPr>
        <p:txBody>
          <a:bodyPr/>
          <a:lstStyle/>
          <a:p>
            <a:r>
              <a:rPr lang="cs-CZ" dirty="0"/>
              <a:t>Program lekce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7966" y="1345473"/>
            <a:ext cx="9445613" cy="504644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7200" dirty="0"/>
              <a:t>korpusové rozhraní, vyhledávač a aplikace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7200" dirty="0"/>
              <a:t>registrace a přihlášení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7200" dirty="0"/>
              <a:t>korpusový vyhledávač </a:t>
            </a:r>
            <a:r>
              <a:rPr lang="cs-CZ" sz="7200" dirty="0" err="1"/>
              <a:t>KonText</a:t>
            </a:r>
            <a:r>
              <a:rPr lang="cs-CZ" sz="7200" dirty="0"/>
              <a:t> a jeho popis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7200" dirty="0"/>
              <a:t>zadávací tabulka a zobrazení výsledků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7200" dirty="0"/>
              <a:t>typy dotazů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7200" dirty="0"/>
              <a:t>rozšířená nabídka zadávací tabulky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7200" dirty="0"/>
              <a:t>interpretace výsledkové tabulky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7200" dirty="0"/>
              <a:t>další funkce vyhledávače </a:t>
            </a:r>
            <a:r>
              <a:rPr lang="cs-CZ" sz="7200" dirty="0" err="1"/>
              <a:t>KonText</a:t>
            </a:r>
            <a:endParaRPr lang="cs-CZ" sz="7200" dirty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7200" dirty="0"/>
              <a:t>třídění podle frekvence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7200" dirty="0"/>
              <a:t>vyhledávání kolokací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7200" dirty="0"/>
              <a:t>výběr s pomocí filtrů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7200" dirty="0"/>
              <a:t>úkoly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43840"/>
            <a:ext cx="10227884" cy="1142040"/>
          </a:xfrm>
        </p:spPr>
        <p:txBody>
          <a:bodyPr tIns="38880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KonText</a:t>
            </a:r>
            <a:r>
              <a:rPr kumimoji="0" lang="cs-CZ" sz="3600" b="0" i="0" u="none" strike="noStrike" kern="1200" cap="none" spc="0" normalizeH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– výsledky hledání (lemma </a:t>
            </a:r>
            <a:r>
              <a:rPr kumimoji="0" lang="cs-CZ" sz="3600" b="0" u="none" strike="noStrike" kern="1200" cap="none" spc="0" normalizeH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kočka</a:t>
            </a:r>
            <a:r>
              <a:rPr kumimoji="0" lang="cs-CZ" sz="3600" b="0" i="0" u="none" strike="noStrike" kern="1200" cap="none" spc="0" normalizeH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)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67564" y="93566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odkazy na další korpusové nástroje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2" name="Přímá spojovací šipka 11"/>
          <p:cNvCxnSpPr/>
          <p:nvPr/>
        </p:nvCxnSpPr>
        <p:spPr bwMode="auto">
          <a:xfrm flipH="1">
            <a:off x="2062716" y="1275907"/>
            <a:ext cx="244549" cy="3083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/>
          <p:cNvCxnSpPr/>
          <p:nvPr/>
        </p:nvCxnSpPr>
        <p:spPr bwMode="auto">
          <a:xfrm>
            <a:off x="2796365" y="1262466"/>
            <a:ext cx="21264" cy="33241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Přímá spojovací šipka 15"/>
          <p:cNvCxnSpPr/>
          <p:nvPr/>
        </p:nvCxnSpPr>
        <p:spPr bwMode="auto">
          <a:xfrm flipH="1">
            <a:off x="2424223" y="1286540"/>
            <a:ext cx="170123" cy="2764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Přímá spojovací šipka 26"/>
          <p:cNvCxnSpPr/>
          <p:nvPr/>
        </p:nvCxnSpPr>
        <p:spPr bwMode="auto">
          <a:xfrm>
            <a:off x="3009014" y="1254642"/>
            <a:ext cx="74429" cy="3296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ovéPole 29"/>
          <p:cNvSpPr txBox="1"/>
          <p:nvPr/>
        </p:nvSpPr>
        <p:spPr>
          <a:xfrm>
            <a:off x="6840280" y="192803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menu korpusového vyhledávače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2" name="Přímá spojovací šipka 31"/>
          <p:cNvCxnSpPr/>
          <p:nvPr/>
        </p:nvCxnSpPr>
        <p:spPr bwMode="auto">
          <a:xfrm flipH="1">
            <a:off x="5741581" y="2123335"/>
            <a:ext cx="1109331" cy="31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ovéPole 36"/>
          <p:cNvSpPr txBox="1"/>
          <p:nvPr/>
        </p:nvSpPr>
        <p:spPr>
          <a:xfrm>
            <a:off x="4557927" y="6065622"/>
            <a:ext cx="457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hledané slovo (KWIC, </a:t>
            </a:r>
            <a:r>
              <a:rPr lang="cs-CZ" i="1" dirty="0" err="1">
                <a:solidFill>
                  <a:schemeClr val="tx2"/>
                </a:solidFill>
              </a:rPr>
              <a:t>key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</a:rPr>
              <a:t>word</a:t>
            </a:r>
            <a:r>
              <a:rPr lang="cs-CZ" i="1" dirty="0">
                <a:solidFill>
                  <a:schemeClr val="tx2"/>
                </a:solidFill>
              </a:rPr>
              <a:t> in context</a:t>
            </a:r>
            <a:r>
              <a:rPr lang="cs-CZ" dirty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9" name="Přímá spojovací šipka 38"/>
          <p:cNvCxnSpPr/>
          <p:nvPr/>
        </p:nvCxnSpPr>
        <p:spPr bwMode="auto">
          <a:xfrm flipV="1">
            <a:off x="6613451" y="5508274"/>
            <a:ext cx="1" cy="62732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ovéPole 41"/>
          <p:cNvSpPr txBox="1"/>
          <p:nvPr/>
        </p:nvSpPr>
        <p:spPr>
          <a:xfrm>
            <a:off x="896681" y="6138530"/>
            <a:ext cx="383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informace o textu (název, autor apod.)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4" name="Přímá spojovací šipka 43"/>
          <p:cNvCxnSpPr/>
          <p:nvPr/>
        </p:nvCxnSpPr>
        <p:spPr bwMode="auto">
          <a:xfrm flipH="1" flipV="1">
            <a:off x="1690577" y="5358809"/>
            <a:ext cx="85060" cy="7868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ovéPole 44"/>
          <p:cNvSpPr txBox="1"/>
          <p:nvPr/>
        </p:nvSpPr>
        <p:spPr>
          <a:xfrm>
            <a:off x="7746275" y="5596269"/>
            <a:ext cx="428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2"/>
                </a:solidFill>
              </a:rPr>
              <a:t>konkordanční</a:t>
            </a:r>
            <a:r>
              <a:rPr lang="cs-CZ" dirty="0">
                <a:solidFill>
                  <a:schemeClr val="tx2"/>
                </a:solidFill>
              </a:rPr>
              <a:t> řádky (slovo v kontextu)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9" name="Přímá spojovací šipka 48"/>
          <p:cNvCxnSpPr/>
          <p:nvPr/>
        </p:nvCxnSpPr>
        <p:spPr bwMode="auto">
          <a:xfrm flipH="1" flipV="1">
            <a:off x="8144540" y="5358810"/>
            <a:ext cx="510362" cy="2551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ovéPole 50"/>
          <p:cNvSpPr txBox="1"/>
          <p:nvPr/>
        </p:nvSpPr>
        <p:spPr>
          <a:xfrm>
            <a:off x="7573927" y="70529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tx2"/>
                </a:solidFill>
              </a:rPr>
              <a:t>přihlášený uživatel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3" name="Přímá spojovací šipka 52"/>
          <p:cNvCxnSpPr/>
          <p:nvPr/>
        </p:nvCxnSpPr>
        <p:spPr bwMode="auto">
          <a:xfrm flipH="1">
            <a:off x="10249786" y="1073888"/>
            <a:ext cx="191386" cy="4784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ovéPole 53"/>
          <p:cNvSpPr txBox="1"/>
          <p:nvPr/>
        </p:nvSpPr>
        <p:spPr>
          <a:xfrm>
            <a:off x="4267200" y="2204483"/>
            <a:ext cx="615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přehled kroků (vč. informací o korpusu, v němž se hledá)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5" name="Přímá spojovací šipka 54"/>
          <p:cNvCxnSpPr/>
          <p:nvPr/>
        </p:nvCxnSpPr>
        <p:spPr bwMode="auto">
          <a:xfrm flipH="1">
            <a:off x="3097618" y="2413959"/>
            <a:ext cx="1109331" cy="31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ovéPole 56"/>
          <p:cNvSpPr txBox="1"/>
          <p:nvPr/>
        </p:nvSpPr>
        <p:spPr>
          <a:xfrm>
            <a:off x="4766931" y="93920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manuál a návod, jak vyhledávat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9" name="Přímá spojovací šipka 58"/>
          <p:cNvCxnSpPr/>
          <p:nvPr/>
        </p:nvCxnSpPr>
        <p:spPr bwMode="auto">
          <a:xfrm flipH="1">
            <a:off x="3817088" y="1244009"/>
            <a:ext cx="978197" cy="34024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Obdélník 61"/>
          <p:cNvSpPr/>
          <p:nvPr/>
        </p:nvSpPr>
        <p:spPr>
          <a:xfrm>
            <a:off x="0" y="2935989"/>
            <a:ext cx="988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počet výskytů slova v korpusu</a:t>
            </a:r>
            <a:endParaRPr lang="en-US" dirty="0"/>
          </a:p>
        </p:txBody>
      </p:sp>
      <p:cxnSp>
        <p:nvCxnSpPr>
          <p:cNvPr id="64" name="Přímá spojovací šipka 63"/>
          <p:cNvCxnSpPr>
            <a:stCxn id="62" idx="0"/>
          </p:cNvCxnSpPr>
          <p:nvPr/>
        </p:nvCxnSpPr>
        <p:spPr bwMode="auto">
          <a:xfrm flipV="1">
            <a:off x="494414" y="2721935"/>
            <a:ext cx="568842" cy="2140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7832" y="1660525"/>
            <a:ext cx="1021284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F8B92-45B6-4675-B435-4DDA4DF5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bibliografického údaje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151CC8B-D78D-4AE3-A46B-D68707C6B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94933"/>
            <a:ext cx="10972800" cy="4233460"/>
          </a:xfrm>
        </p:spPr>
      </p:pic>
    </p:spTree>
    <p:extLst>
      <p:ext uri="{BB962C8B-B14F-4D97-AF65-F5344CB8AC3E}">
        <p14:creationId xmlns:p14="http://schemas.microsoft.com/office/powerpoint/2010/main" val="367949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14424-277A-4D11-AAC8-C8E71123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Náhled větného stromu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F3960F-0914-450D-B008-EAC3F018A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616" y="2249488"/>
            <a:ext cx="8958768" cy="4324350"/>
          </a:xfrm>
        </p:spPr>
      </p:pic>
    </p:spTree>
    <p:extLst>
      <p:ext uri="{BB962C8B-B14F-4D97-AF65-F5344CB8AC3E}">
        <p14:creationId xmlns:p14="http://schemas.microsoft.com/office/powerpoint/2010/main" val="420455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cs-CZ" dirty="0"/>
              <a:t>Rozšířené funkce vyhledávací tabulky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37361"/>
            <a:ext cx="8596668" cy="430400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kromě základního vyhledávání (volba typu dotazu a zadání hledaného výrazu) lze využít i rozšířené funkce, které nabízí vyhledávací tabulka</a:t>
            </a:r>
          </a:p>
          <a:p>
            <a:r>
              <a:rPr lang="cs-CZ" dirty="0"/>
              <a:t>jedná se o nabídku „specifikovat kontext“ a „omezit hledání“</a:t>
            </a:r>
          </a:p>
          <a:p>
            <a:r>
              <a:rPr lang="cs-CZ" dirty="0"/>
              <a:t>„specifikovat kontext“ nám umožňuje:</a:t>
            </a:r>
          </a:p>
          <a:p>
            <a:pPr lvl="1"/>
            <a:r>
              <a:rPr lang="cs-CZ" dirty="0"/>
              <a:t>přidat k hledanému slovu další slovo/slova a vyhledávat tak kombinaci slov (na rozdíl od vyhledávání slovního spojení ve vyhledávacím řádku, kdy se vyhledají daná slova sousloví vedle sebe se zde jedná kombinaci dvou a více slov, která mohou být rozmístěna v širším kontextu)</a:t>
            </a:r>
          </a:p>
          <a:p>
            <a:pPr lvl="1"/>
            <a:r>
              <a:rPr lang="cs-CZ" dirty="0"/>
              <a:t>obohatit hledání o další konkrétní slova nebo slovní tvary vč. určení, v jak velkém kontextu se mohou nebo nesmějí vyskytovat</a:t>
            </a:r>
          </a:p>
          <a:p>
            <a:pPr lvl="1"/>
            <a:r>
              <a:rPr lang="cs-CZ" dirty="0"/>
              <a:t>obohatit hledání o libovolná slova vybraného slovního druhu, příp. vybraných slovních druhů vč. určení, v jakém kontextu se mohou nebo nesmějí vyskytovat</a:t>
            </a:r>
          </a:p>
          <a:p>
            <a:r>
              <a:rPr lang="cs-CZ" dirty="0"/>
              <a:t>„omezit hledání“ nám umožňuje provést hledání jen ve vybraném okruhu textů, např. podle žánru, textového typu nebo podle jen v textech konkrétního autora.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54949E2-A0A7-4DD9-A7EF-988ACC90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Specifikace kontextu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F36411B-68F7-4584-960B-AA629A709B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66928" indent="-457200">
              <a:buFont typeface="+mj-lt"/>
              <a:buAutoNum type="arabicPeriod"/>
            </a:pPr>
            <a:r>
              <a:rPr lang="cs-CZ" dirty="0"/>
              <a:t>Zadejte základní hledaný výraz (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)</a:t>
            </a:r>
          </a:p>
          <a:p>
            <a:pPr marL="566928" indent="-457200">
              <a:buFont typeface="+mj-lt"/>
              <a:buAutoNum type="arabicPeriod"/>
            </a:pPr>
            <a:r>
              <a:rPr lang="cs-CZ" dirty="0"/>
              <a:t>Rozklikněte „Specifikovat kontext“</a:t>
            </a:r>
          </a:p>
          <a:p>
            <a:pPr marL="566928" indent="-457200">
              <a:buFont typeface="+mj-lt"/>
              <a:buAutoNum type="arabicPeriod"/>
            </a:pPr>
            <a:r>
              <a:rPr lang="cs-CZ" dirty="0"/>
              <a:t>Volbou modrých polí zvolte vybraný kontext na pozicích vlevo/vpravo od </a:t>
            </a:r>
            <a:r>
              <a:rPr lang="cs-CZ" dirty="0" err="1"/>
              <a:t>KWICu</a:t>
            </a:r>
            <a:endParaRPr lang="cs-CZ" dirty="0"/>
          </a:p>
          <a:p>
            <a:pPr marL="566928" indent="-457200">
              <a:buFont typeface="+mj-lt"/>
              <a:buAutoNum type="arabicPeriod"/>
            </a:pPr>
            <a:r>
              <a:rPr lang="cs-CZ" dirty="0"/>
              <a:t>Do pole zadejte slova která (ne)chcete vyhledat dohromady s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word</a:t>
            </a:r>
            <a:endParaRPr lang="cs-CZ" dirty="0"/>
          </a:p>
          <a:p>
            <a:pPr marL="566928" indent="-457200">
              <a:buFont typeface="+mj-lt"/>
              <a:buAutoNum type="arabicPeriod"/>
            </a:pPr>
            <a:r>
              <a:rPr lang="cs-CZ" dirty="0"/>
              <a:t>Zvolte, zda </a:t>
            </a:r>
          </a:p>
          <a:p>
            <a:pPr marL="859536" lvl="1" indent="-457200">
              <a:buFont typeface="+mj-lt"/>
              <a:buAutoNum type="arabicPeriod"/>
            </a:pPr>
            <a:r>
              <a:rPr lang="cs-CZ" dirty="0"/>
              <a:t>Musejí být přítomny všechny položky (najde věty, které obsahují jak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, tak všechna uvedená slova kontextu)</a:t>
            </a:r>
          </a:p>
          <a:p>
            <a:pPr marL="859536" lvl="1" indent="-457200">
              <a:buFont typeface="+mj-lt"/>
              <a:buAutoNum type="arabicPeriod"/>
            </a:pPr>
            <a:r>
              <a:rPr lang="cs-CZ" dirty="0"/>
              <a:t>Musejí být přítomny aspoň některé položky (najde věty, které obsahu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ve spojení s jedním či druhým… specifikovaným slovem)</a:t>
            </a:r>
          </a:p>
          <a:p>
            <a:pPr marL="859536" lvl="1" indent="-457200">
              <a:buFont typeface="+mj-lt"/>
              <a:buAutoNum type="arabicPeriod"/>
            </a:pPr>
            <a:r>
              <a:rPr lang="cs-CZ" dirty="0"/>
              <a:t>Nesmí být žádná položka (najde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ve větách bez uvedených slov)</a:t>
            </a:r>
          </a:p>
          <a:p>
            <a:pPr marL="566928" indent="-457200">
              <a:buFont typeface="+mj-lt"/>
              <a:buAutoNum type="arabicPeriod"/>
            </a:pPr>
            <a:r>
              <a:rPr lang="cs-CZ" dirty="0"/>
              <a:t>Do kombinace s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lze </a:t>
            </a:r>
            <a:r>
              <a:rPr lang="cs-CZ" dirty="0" err="1"/>
              <a:t>dávát</a:t>
            </a:r>
            <a:r>
              <a:rPr lang="cs-CZ" dirty="0"/>
              <a:t> krom konkrétních slov také slovní druhy (postup obdobný jako výše)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BF5257-D1CF-435A-B747-468AEB8BC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36" y="657313"/>
            <a:ext cx="6289964" cy="62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25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Specifikace kontextu – výsledek</a:t>
            </a:r>
            <a:br>
              <a:rPr lang="cs-CZ" dirty="0"/>
            </a:br>
            <a:r>
              <a:rPr lang="cs-CZ" sz="2000" dirty="0"/>
              <a:t>Zadání: korpus: </a:t>
            </a:r>
            <a:r>
              <a:rPr lang="cs-CZ" sz="2000" i="1" dirty="0"/>
              <a:t>syn2020</a:t>
            </a:r>
            <a:r>
              <a:rPr lang="cs-CZ" sz="2000" dirty="0"/>
              <a:t>, typ dotazu: vyhledávané slovo </a:t>
            </a:r>
            <a:r>
              <a:rPr lang="cs-CZ" sz="2000" i="1" dirty="0"/>
              <a:t>kočka</a:t>
            </a:r>
            <a:r>
              <a:rPr lang="cs-CZ" sz="2000" dirty="0"/>
              <a:t>, specifikace kontextu: </a:t>
            </a:r>
            <a:r>
              <a:rPr lang="cs-CZ" sz="2000" i="1" dirty="0"/>
              <a:t>2 slova vlevo, 5 slov vpravo</a:t>
            </a:r>
            <a:r>
              <a:rPr lang="cs-CZ" sz="2000" dirty="0"/>
              <a:t>, lemmata: </a:t>
            </a:r>
            <a:r>
              <a:rPr lang="cs-CZ" sz="2000" i="1" dirty="0"/>
              <a:t>mňoukat, příst</a:t>
            </a:r>
            <a:r>
              <a:rPr lang="cs-CZ" sz="2000" dirty="0"/>
              <a:t>, volba: </a:t>
            </a:r>
            <a:r>
              <a:rPr lang="cs-CZ" sz="2000" i="1" dirty="0"/>
              <a:t>„některé položky přítomny“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1" y="2443967"/>
            <a:ext cx="10881360" cy="285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05673"/>
            <a:ext cx="10972800" cy="1066800"/>
          </a:xfrm>
        </p:spPr>
        <p:txBody>
          <a:bodyPr/>
          <a:lstStyle/>
          <a:p>
            <a:r>
              <a:rPr lang="cs-CZ" dirty="0"/>
              <a:t>Omezení hledání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ABBD73-B9F1-4A9C-B9F3-4ABE4A580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641" y="1632417"/>
            <a:ext cx="11239893" cy="1066801"/>
          </a:xfrm>
        </p:spPr>
        <p:txBody>
          <a:bodyPr>
            <a:normAutofit/>
          </a:bodyPr>
          <a:lstStyle/>
          <a:p>
            <a:r>
              <a:rPr lang="cs-CZ" dirty="0"/>
              <a:t>Slouží v případě, že nechceme hledat v celém předdefinovaném korpusu, ale chceme omezit hledání na konkrétní textový typ, žánr, podle pohlaví autora pod. (vizte nabízené kategorie))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770" y="2699218"/>
            <a:ext cx="9155636" cy="416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práce s výsledky hledání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vyhledanými výsledky lze také dále pracovat</a:t>
            </a:r>
          </a:p>
          <a:p>
            <a:r>
              <a:rPr lang="cs-CZ" dirty="0"/>
              <a:t>výsledky se dají:</a:t>
            </a:r>
          </a:p>
          <a:p>
            <a:pPr lvl="1"/>
            <a:r>
              <a:rPr lang="cs-CZ" dirty="0"/>
              <a:t>statisticky zpracovávat (funkce frekvence)</a:t>
            </a:r>
          </a:p>
          <a:p>
            <a:pPr lvl="1"/>
            <a:r>
              <a:rPr lang="cs-CZ" dirty="0"/>
              <a:t>využít pro další hledání víceslovných spojení (funkce kolokace)</a:t>
            </a:r>
          </a:p>
          <a:p>
            <a:pPr lvl="1"/>
            <a:r>
              <a:rPr lang="cs-CZ" dirty="0"/>
              <a:t>filtrovat 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1" y="608149"/>
            <a:ext cx="4592320" cy="1320800"/>
          </a:xfrm>
        </p:spPr>
        <p:txBody>
          <a:bodyPr/>
          <a:lstStyle/>
          <a:p>
            <a:r>
              <a:rPr lang="cs-CZ" dirty="0"/>
              <a:t>Funkce frekvence (v menu)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560319"/>
            <a:ext cx="8596668" cy="429768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vyhledané doklady lze nechat třídit podle frekvence výskytu:</a:t>
            </a:r>
          </a:p>
          <a:p>
            <a:pPr lvl="1"/>
            <a:r>
              <a:rPr lang="cs-CZ" dirty="0"/>
              <a:t>lemmat </a:t>
            </a:r>
          </a:p>
          <a:p>
            <a:pPr lvl="2"/>
            <a:r>
              <a:rPr lang="cs-CZ" dirty="0"/>
              <a:t>např. pokud jste zadali do dotazovacího pole typ dotazu „</a:t>
            </a:r>
            <a:r>
              <a:rPr lang="cs-CZ" dirty="0" err="1"/>
              <a:t>Lemma“a</a:t>
            </a:r>
            <a:r>
              <a:rPr lang="cs-CZ" dirty="0"/>
              <a:t> za použití regulárních výrazů jste hledali slova končící na –</a:t>
            </a:r>
            <a:r>
              <a:rPr lang="cs-CZ" dirty="0" err="1"/>
              <a:t>oun</a:t>
            </a:r>
            <a:r>
              <a:rPr lang="cs-CZ" dirty="0"/>
              <a:t> (zadání dotazu .+</a:t>
            </a:r>
            <a:r>
              <a:rPr lang="cs-CZ" dirty="0" err="1"/>
              <a:t>oun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výsledky v korpusu obsahují tvary </a:t>
            </a:r>
            <a:r>
              <a:rPr lang="cs-CZ" i="1" dirty="0"/>
              <a:t>letouny</a:t>
            </a:r>
            <a:r>
              <a:rPr lang="cs-CZ" dirty="0"/>
              <a:t>, </a:t>
            </a:r>
            <a:r>
              <a:rPr lang="cs-CZ" i="1" dirty="0"/>
              <a:t>hezoun</a:t>
            </a:r>
            <a:r>
              <a:rPr lang="cs-CZ" dirty="0"/>
              <a:t>, </a:t>
            </a:r>
            <a:r>
              <a:rPr lang="cs-CZ" i="1" dirty="0"/>
              <a:t>tahounem</a:t>
            </a:r>
            <a:r>
              <a:rPr lang="cs-CZ" dirty="0"/>
              <a:t> atd.</a:t>
            </a:r>
          </a:p>
          <a:p>
            <a:pPr lvl="2"/>
            <a:r>
              <a:rPr lang="cs-CZ" dirty="0"/>
              <a:t>po setřídění podle lemmatu získáte seznam slov v základních tvarech dle četnosti výskytu (viz dále)</a:t>
            </a:r>
          </a:p>
          <a:p>
            <a:pPr lvl="1"/>
            <a:r>
              <a:rPr lang="cs-CZ" dirty="0"/>
              <a:t>slovních tvarů</a:t>
            </a:r>
          </a:p>
          <a:p>
            <a:pPr lvl="2"/>
            <a:r>
              <a:rPr lang="cs-CZ" dirty="0"/>
              <a:t>obdobně jako u lemmatu, jen s tím rozdílem, že výsledný seznam bude seznamem konkrétních tvarů, nikoli lemmat</a:t>
            </a:r>
          </a:p>
          <a:p>
            <a:pPr lvl="2"/>
            <a:r>
              <a:rPr lang="cs-CZ" dirty="0"/>
              <a:t>lze využít např. u zadání </a:t>
            </a:r>
            <a:r>
              <a:rPr lang="cs-CZ" dirty="0" err="1"/>
              <a:t>lemmatizovaného</a:t>
            </a:r>
            <a:r>
              <a:rPr lang="cs-CZ" dirty="0"/>
              <a:t> slova (např. kočka) pro zjištění, který z tvarů se užívá nejčastěji (výsledek viz níže)</a:t>
            </a:r>
          </a:p>
          <a:p>
            <a:pPr lvl="1"/>
            <a:r>
              <a:rPr lang="cs-CZ" dirty="0"/>
              <a:t>v různých dokumentech, typech textů, podle dalších kritérií</a:t>
            </a:r>
          </a:p>
          <a:p>
            <a:pPr lvl="2"/>
            <a:r>
              <a:rPr lang="cs-CZ" dirty="0"/>
              <a:t>setřídí nalezené výsledky podle jednotlivých kategorií dokumentů, typů textů a jiných kritérií (např. podle autora)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1206090"/>
            <a:ext cx="57531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4389" y="678927"/>
            <a:ext cx="4943451" cy="860612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/>
              <a:t>Funkce Frekvence (výsledky)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609601"/>
            <a:ext cx="8832426" cy="604938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Jak jednoduše získat shrnutí toho, co jsme našli?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 err="1"/>
              <a:t>konkordanční</a:t>
            </a:r>
            <a:r>
              <a:rPr lang="cs-CZ" sz="2000" dirty="0"/>
              <a:t> řádky ukazují slovo v kontextu, ale někdy se hodí vidět i přehled nalezených slov, tvarů či např. autorů</a:t>
            </a:r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cs-CZ" sz="800" dirty="0"/>
          </a:p>
          <a:p>
            <a:endParaRPr lang="cs-CZ" dirty="0"/>
          </a:p>
        </p:txBody>
      </p:sp>
      <p:pic>
        <p:nvPicPr>
          <p:cNvPr id="4" name="Obrázek 3" descr="koc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502" y="2393743"/>
            <a:ext cx="2486560" cy="4268460"/>
          </a:xfrm>
          <a:prstGeom prst="rect">
            <a:avLst/>
          </a:prstGeom>
        </p:spPr>
      </p:pic>
      <p:pic>
        <p:nvPicPr>
          <p:cNvPr id="5" name="Obrázek 4" descr="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27" y="2388746"/>
            <a:ext cx="2411956" cy="4245969"/>
          </a:xfrm>
          <a:prstGeom prst="rect">
            <a:avLst/>
          </a:prstGeom>
        </p:spPr>
      </p:pic>
      <p:cxnSp>
        <p:nvCxnSpPr>
          <p:cNvPr id="7" name="Přímá spojovací šipka 6"/>
          <p:cNvCxnSpPr/>
          <p:nvPr/>
        </p:nvCxnSpPr>
        <p:spPr>
          <a:xfrm flipH="1">
            <a:off x="1573618" y="2169042"/>
            <a:ext cx="1860698" cy="1477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4210493" y="2105246"/>
            <a:ext cx="95693" cy="14034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 descr="lask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867" y="2445485"/>
            <a:ext cx="3252241" cy="4199863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>
            <a:off x="5911703" y="2115879"/>
            <a:ext cx="1031357" cy="1499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366" y="660059"/>
            <a:ext cx="8596668" cy="860612"/>
          </a:xfrm>
        </p:spPr>
        <p:txBody>
          <a:bodyPr/>
          <a:lstStyle/>
          <a:p>
            <a:r>
              <a:rPr lang="cs-CZ" dirty="0"/>
              <a:t>Práce s korpusem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80605"/>
            <a:ext cx="8596668" cy="478792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defRPr/>
            </a:pPr>
            <a:r>
              <a:rPr lang="cs-CZ" sz="2000" dirty="0"/>
              <a:t>s korpusem coby souborem textů (s různými značkami u slov a informacemi o textech) nelze pracovat přímo jako s klasickým textem, ale skrze rozhraní nebo nějaký korpusový nástroj</a:t>
            </a:r>
          </a:p>
          <a:p>
            <a:pPr>
              <a:lnSpc>
                <a:spcPct val="140000"/>
              </a:lnSpc>
              <a:spcBef>
                <a:spcPts val="0"/>
              </a:spcBef>
              <a:defRPr/>
            </a:pPr>
            <a:r>
              <a:rPr lang="cs-CZ" sz="2000" dirty="0"/>
              <a:t>většina rozhraní (např. </a:t>
            </a:r>
            <a:r>
              <a:rPr lang="cs-CZ" sz="2000" dirty="0" err="1"/>
              <a:t>KonText</a:t>
            </a:r>
            <a:r>
              <a:rPr lang="cs-CZ" sz="2000" dirty="0"/>
              <a:t>, BNC-Web, corpus.</a:t>
            </a:r>
            <a:r>
              <a:rPr lang="cs-CZ" sz="2000" dirty="0" err="1"/>
              <a:t>byu.edu</a:t>
            </a:r>
            <a:r>
              <a:rPr lang="cs-CZ" sz="2000" dirty="0"/>
              <a:t>) vyžaduje </a:t>
            </a:r>
            <a:r>
              <a:rPr lang="cs-CZ" sz="2000" dirty="0">
                <a:solidFill>
                  <a:schemeClr val="tx2"/>
                </a:solidFill>
              </a:rPr>
              <a:t>krátkou registraci </a:t>
            </a:r>
            <a:r>
              <a:rPr lang="cs-CZ" sz="2000" dirty="0"/>
              <a:t>(online), kdy uživatel získá přístupové údaje (postup při registraci viz níže)</a:t>
            </a:r>
          </a:p>
          <a:p>
            <a:pPr>
              <a:lnSpc>
                <a:spcPct val="140000"/>
              </a:lnSpc>
              <a:spcBef>
                <a:spcPts val="0"/>
              </a:spcBef>
              <a:defRPr/>
            </a:pPr>
            <a:r>
              <a:rPr lang="cs-CZ" sz="2000" dirty="0"/>
              <a:t>korpusové nástroje, které korpus využívají jako zdroj dat, jsou zpravidla bez registrace, přístupné všem online (např. </a:t>
            </a:r>
            <a:r>
              <a:rPr lang="cs-CZ" sz="2000" dirty="0" err="1"/>
              <a:t>SyD</a:t>
            </a:r>
            <a:r>
              <a:rPr lang="cs-CZ" sz="2000" dirty="0"/>
              <a:t>, </a:t>
            </a:r>
            <a:r>
              <a:rPr lang="cs-CZ" sz="2000" dirty="0" err="1"/>
              <a:t>KWords</a:t>
            </a:r>
            <a:r>
              <a:rPr lang="cs-CZ" sz="2000" dirty="0"/>
              <a:t>, </a:t>
            </a:r>
            <a:r>
              <a:rPr lang="cs-CZ" sz="2000" dirty="0" err="1"/>
              <a:t>Treq</a:t>
            </a:r>
            <a:r>
              <a:rPr lang="cs-CZ" sz="2000" dirty="0"/>
              <a:t>, </a:t>
            </a:r>
            <a:r>
              <a:rPr lang="cs-CZ" sz="2000" dirty="0" err="1"/>
              <a:t>Morfio</a:t>
            </a:r>
            <a:r>
              <a:rPr lang="cs-CZ" sz="20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Funkce Frekvence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711199"/>
            <a:ext cx="8832426" cy="59477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Filtrovat lze i obtížnější kategorie</a:t>
            </a:r>
          </a:p>
          <a:p>
            <a:pPr>
              <a:spcBef>
                <a:spcPts val="0"/>
              </a:spcBef>
              <a:defRPr/>
            </a:pPr>
            <a:r>
              <a:rPr lang="cs-CZ" sz="1600" dirty="0"/>
              <a:t>Jak najdeme přehled nejčastějších adverbií, která rozvíjejí slovo </a:t>
            </a:r>
            <a:r>
              <a:rPr lang="cs-CZ" sz="1600" i="1" dirty="0"/>
              <a:t>červený</a:t>
            </a:r>
            <a:r>
              <a:rPr lang="cs-CZ" sz="1600" dirty="0"/>
              <a:t>? Jaké odstíny této barvy korpus zná? </a:t>
            </a:r>
          </a:p>
          <a:p>
            <a:pPr>
              <a:spcBef>
                <a:spcPts val="0"/>
              </a:spcBef>
              <a:defRPr/>
            </a:pPr>
            <a:r>
              <a:rPr lang="cs-CZ" sz="1600" dirty="0"/>
              <a:t>Zadáme typ dotazu </a:t>
            </a:r>
            <a:r>
              <a:rPr lang="cs-CZ" sz="1600" i="1" dirty="0"/>
              <a:t>„Lemma/</a:t>
            </a:r>
            <a:r>
              <a:rPr lang="cs-CZ" sz="1600" i="1" dirty="0" err="1"/>
              <a:t>sublemma</a:t>
            </a:r>
            <a:r>
              <a:rPr lang="cs-CZ" sz="1600" i="1" dirty="0"/>
              <a:t>/</a:t>
            </a:r>
            <a:r>
              <a:rPr lang="cs-CZ" sz="1600" i="1" dirty="0" err="1"/>
              <a:t>word</a:t>
            </a:r>
            <a:r>
              <a:rPr lang="cs-CZ" sz="1600" i="1" dirty="0"/>
              <a:t>“</a:t>
            </a:r>
            <a:r>
              <a:rPr lang="cs-CZ" sz="1600" dirty="0"/>
              <a:t>, vyhledávané slovo </a:t>
            </a:r>
            <a:r>
              <a:rPr lang="cs-CZ" sz="1600" i="1" dirty="0"/>
              <a:t>červený</a:t>
            </a:r>
            <a:r>
              <a:rPr lang="cs-CZ" sz="1600" dirty="0"/>
              <a:t>, výsledky filtrujeme podle </a:t>
            </a:r>
            <a:r>
              <a:rPr lang="cs-CZ" sz="1600" i="1" dirty="0"/>
              <a:t>slovního druhu (typ dotazu CQL – vložit tag) </a:t>
            </a:r>
            <a:r>
              <a:rPr lang="cs-CZ" sz="1600" dirty="0"/>
              <a:t>na </a:t>
            </a:r>
            <a:r>
              <a:rPr lang="cs-CZ" sz="1600" i="1" dirty="0"/>
              <a:t>pozici -1</a:t>
            </a:r>
            <a:r>
              <a:rPr lang="cs-CZ" sz="1600" dirty="0"/>
              <a:t>, tedy jedno slovo před hledaným slovem </a:t>
            </a:r>
            <a:r>
              <a:rPr lang="cs-CZ" sz="1600" i="1" dirty="0"/>
              <a:t>červený.</a:t>
            </a:r>
          </a:p>
          <a:p>
            <a:pPr>
              <a:spcBef>
                <a:spcPts val="0"/>
              </a:spcBef>
              <a:defRPr/>
            </a:pPr>
            <a:r>
              <a:rPr lang="cs-CZ" sz="1600" dirty="0"/>
              <a:t>Pro vytvoření seznamu adverbií volíme menu</a:t>
            </a:r>
            <a:r>
              <a:rPr lang="cs-CZ" sz="1600" i="1" dirty="0"/>
              <a:t> Frekvence – Vlastní </a:t>
            </a:r>
            <a:r>
              <a:rPr lang="cs-CZ" sz="1600" dirty="0"/>
              <a:t>a volbu pozice -1, tj. </a:t>
            </a:r>
            <a:r>
              <a:rPr lang="cs-CZ" sz="1600" i="1" dirty="0"/>
              <a:t>1L</a:t>
            </a:r>
            <a:r>
              <a:rPr lang="cs-CZ" sz="1600" dirty="0"/>
              <a:t>.</a:t>
            </a:r>
            <a:endParaRPr lang="cs-CZ" sz="1600" i="1" dirty="0"/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cs-CZ" sz="1600" dirty="0"/>
          </a:p>
          <a:p>
            <a:endParaRPr lang="cs-CZ" dirty="0"/>
          </a:p>
        </p:txBody>
      </p:sp>
      <p:pic>
        <p:nvPicPr>
          <p:cNvPr id="11" name="Obrázek 10" descr="adverb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651" y="0"/>
            <a:ext cx="2255349" cy="4912136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 flipV="1">
            <a:off x="4454434" y="4275199"/>
            <a:ext cx="667725" cy="2053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314" y="2781914"/>
            <a:ext cx="5144997" cy="140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8127" y="4688930"/>
            <a:ext cx="5251268" cy="197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Přímá spojovací šipka 12"/>
          <p:cNvCxnSpPr/>
          <p:nvPr/>
        </p:nvCxnSpPr>
        <p:spPr>
          <a:xfrm>
            <a:off x="6322423" y="4336869"/>
            <a:ext cx="653143" cy="2481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9204960" y="4414536"/>
            <a:ext cx="667725" cy="2053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7FF6AB37-3A88-425B-B5B3-8617AED17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36" y="2650887"/>
            <a:ext cx="3501543" cy="40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0880" y="574040"/>
            <a:ext cx="10972800" cy="1066800"/>
          </a:xfrm>
        </p:spPr>
        <p:txBody>
          <a:bodyPr/>
          <a:lstStyle/>
          <a:p>
            <a:r>
              <a:rPr lang="cs-CZ" dirty="0"/>
              <a:t>Funkce kolokace (v menu)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194" y="1528354"/>
            <a:ext cx="6635932" cy="532964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cs-CZ" dirty="0"/>
              <a:t>umožňuje uživateli najít slova, která se typicky nacházejí v okolí hledaného výrazu</a:t>
            </a:r>
          </a:p>
          <a:p>
            <a:pPr>
              <a:spcBef>
                <a:spcPts val="0"/>
              </a:spcBef>
              <a:defRPr/>
            </a:pPr>
            <a:r>
              <a:rPr lang="cs-CZ" dirty="0"/>
              <a:t>funkce kolokace umí pomocí statistických nástrojů najít výrazy, které se s vyhledaným slovem vyskytují častěji, než by bylo náhodné </a:t>
            </a:r>
          </a:p>
          <a:p>
            <a:pPr>
              <a:spcBef>
                <a:spcPts val="0"/>
              </a:spcBef>
              <a:defRPr/>
            </a:pPr>
            <a:r>
              <a:rPr lang="cs-CZ" dirty="0"/>
              <a:t>V zadávací tabulce je třeba zvolit:</a:t>
            </a:r>
          </a:p>
          <a:p>
            <a:pPr lvl="1">
              <a:spcBef>
                <a:spcPts val="0"/>
              </a:spcBef>
              <a:defRPr/>
            </a:pPr>
            <a:r>
              <a:rPr lang="cs-CZ" dirty="0"/>
              <a:t>pole „Atribut“, tj. forma, v které se budou vyhledaná partnerská slova zobrazovat (většinou </a:t>
            </a:r>
            <a:r>
              <a:rPr lang="cs-CZ" dirty="0" err="1"/>
              <a:t>word</a:t>
            </a:r>
            <a:r>
              <a:rPr lang="cs-CZ" dirty="0"/>
              <a:t>, příp. lemma)</a:t>
            </a:r>
          </a:p>
          <a:p>
            <a:pPr lvl="1">
              <a:spcBef>
                <a:spcPts val="0"/>
              </a:spcBef>
              <a:defRPr/>
            </a:pPr>
            <a:r>
              <a:rPr lang="cs-CZ" dirty="0"/>
              <a:t>velikost kontextu, tj. rozsah pozic vlevo a vpravo od nalezeného slova, ve kterém bude probíhat hledání (např. -5 do 3 znamená, že analyzováno bude okolí slova v rozsahu 5 slov vlevo a 3 slova vpravo)</a:t>
            </a:r>
          </a:p>
          <a:p>
            <a:pPr lvl="1">
              <a:spcBef>
                <a:spcPts val="0"/>
              </a:spcBef>
              <a:defRPr/>
            </a:pPr>
            <a:r>
              <a:rPr lang="cs-CZ" dirty="0"/>
              <a:t>statistické míry, které budou použity pro provedení výpočtu (lze aktivovat i více měr; ke statistickým měrám a jejich charakteru více na </a:t>
            </a:r>
            <a:r>
              <a:rPr lang="cs-CZ" dirty="0" err="1"/>
              <a:t>wiki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https://wiki.korpus.cz/doku.php/pojmy:asociacni_miry</a:t>
            </a:r>
            <a:r>
              <a:rPr lang="cs-CZ" dirty="0"/>
              <a:t> </a:t>
            </a:r>
          </a:p>
          <a:p>
            <a:pPr lvl="1">
              <a:spcBef>
                <a:spcPts val="0"/>
              </a:spcBef>
              <a:defRPr/>
            </a:pPr>
            <a:r>
              <a:rPr lang="cs-CZ" dirty="0"/>
              <a:t>log </a:t>
            </a:r>
            <a:r>
              <a:rPr lang="cs-CZ" dirty="0" err="1"/>
              <a:t>likelihood</a:t>
            </a:r>
            <a:r>
              <a:rPr lang="cs-CZ" dirty="0"/>
              <a:t> je tatáž míra jako v COSMAS II míra LLR integrovaná do Kookkurrenzanalyse</a:t>
            </a:r>
          </a:p>
          <a:p>
            <a:pPr lvl="1">
              <a:spcBef>
                <a:spcPts val="0"/>
              </a:spcBef>
              <a:defRPr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1571625"/>
            <a:ext cx="52197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544" y="457200"/>
            <a:ext cx="8596668" cy="860612"/>
          </a:xfrm>
        </p:spPr>
        <p:txBody>
          <a:bodyPr/>
          <a:lstStyle/>
          <a:p>
            <a:r>
              <a:rPr lang="cs-CZ" dirty="0"/>
              <a:t>Funkce Kolokace(výsledky)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584791"/>
            <a:ext cx="8832426" cy="607419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cs-CZ" sz="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  <p:pic>
        <p:nvPicPr>
          <p:cNvPr id="10" name="Obrázek 9" descr="koč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09" y="1697459"/>
            <a:ext cx="3070739" cy="4984966"/>
          </a:xfrm>
          <a:prstGeom prst="rect">
            <a:avLst/>
          </a:prstGeom>
        </p:spPr>
      </p:pic>
      <p:pic>
        <p:nvPicPr>
          <p:cNvPr id="11" name="Obrázek 10" descr="p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92" y="1690577"/>
            <a:ext cx="2883287" cy="500358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040372" y="1786269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hledané slovo:</a:t>
            </a:r>
          </a:p>
          <a:p>
            <a:r>
              <a:rPr lang="cs-CZ" i="1" dirty="0"/>
              <a:t>kočka</a:t>
            </a:r>
            <a:endParaRPr lang="en-US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022650" y="4043917"/>
            <a:ext cx="1752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hledané slovo: </a:t>
            </a:r>
          </a:p>
          <a:p>
            <a:r>
              <a:rPr lang="cs-CZ" i="1" dirty="0"/>
              <a:t>pes</a:t>
            </a:r>
            <a:endParaRPr lang="en-US" i="1" dirty="0"/>
          </a:p>
        </p:txBody>
      </p:sp>
      <p:cxnSp>
        <p:nvCxnSpPr>
          <p:cNvPr id="17" name="Přímá spojovací šipka 16"/>
          <p:cNvCxnSpPr/>
          <p:nvPr/>
        </p:nvCxnSpPr>
        <p:spPr>
          <a:xfrm flipH="1">
            <a:off x="4061638" y="2434856"/>
            <a:ext cx="361506" cy="648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4540102" y="4646428"/>
            <a:ext cx="999461" cy="489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Filtr (v menu)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možné vybrat filtr pozitivní nebo negativní</a:t>
            </a:r>
          </a:p>
          <a:p>
            <a:r>
              <a:rPr lang="cs-CZ" b="1" dirty="0"/>
              <a:t>pozitivní filtr </a:t>
            </a:r>
            <a:r>
              <a:rPr lang="cs-CZ" dirty="0"/>
              <a:t>umožňuje vybrat z nalezených dokladů takové, které splňují nějakou dodatečnou podmínku (např. pokud jsme hledali slovo </a:t>
            </a:r>
            <a:r>
              <a:rPr lang="cs-CZ" i="1" dirty="0"/>
              <a:t>mobilní</a:t>
            </a:r>
            <a:r>
              <a:rPr lang="cs-CZ" dirty="0"/>
              <a:t> a nyní chcete z nalezených dokladů vybrat pouze ty, které obsahují spojení </a:t>
            </a:r>
            <a:r>
              <a:rPr lang="cs-CZ" i="1" dirty="0"/>
              <a:t>mobilní telefon</a:t>
            </a:r>
            <a:r>
              <a:rPr lang="cs-CZ" dirty="0"/>
              <a:t>)</a:t>
            </a:r>
          </a:p>
          <a:p>
            <a:r>
              <a:rPr lang="cs-CZ" b="1" dirty="0"/>
              <a:t>negativní filtr </a:t>
            </a:r>
            <a:r>
              <a:rPr lang="cs-CZ" dirty="0"/>
              <a:t>funguje přesně opačně a umožňuje vybrat z nalezených dokladů takové, jejichž součástí není vybrané slovo (např. pokud hledáme </a:t>
            </a:r>
            <a:r>
              <a:rPr lang="cs-CZ" i="1" dirty="0"/>
              <a:t>mobilní</a:t>
            </a:r>
            <a:r>
              <a:rPr lang="cs-CZ" dirty="0"/>
              <a:t>, ale naopak </a:t>
            </a:r>
            <a:r>
              <a:rPr lang="cs-CZ" u="sng" dirty="0"/>
              <a:t>ne</a:t>
            </a:r>
            <a:r>
              <a:rPr lang="cs-CZ" dirty="0"/>
              <a:t>chceme sousloví </a:t>
            </a:r>
            <a:r>
              <a:rPr lang="cs-CZ" i="1" dirty="0"/>
              <a:t>mobilní telefon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Filtr (zadání)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96297" y="679268"/>
            <a:ext cx="5895703" cy="285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4193"/>
            <a:ext cx="5753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1180"/>
            <a:ext cx="11247120" cy="304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0" y="2220686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Volba filtru z menu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65899" y="402045"/>
            <a:ext cx="2690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Vyplnění zadávací tabulky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3143" y="3396343"/>
            <a:ext cx="220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Zobrazení výsledků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>
            <a:normAutofit/>
          </a:bodyPr>
          <a:lstStyle/>
          <a:p>
            <a:r>
              <a:rPr lang="cs-CZ" dirty="0"/>
              <a:t>Nápověda, manuál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670" y="903767"/>
            <a:ext cx="9473609" cy="57552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Všechny </a:t>
            </a:r>
            <a:r>
              <a:rPr lang="cs-CZ" sz="2000" dirty="0">
                <a:solidFill>
                  <a:schemeClr val="accent3"/>
                </a:solidFill>
              </a:rPr>
              <a:t>funkce korpusového vyhledávače </a:t>
            </a:r>
            <a:r>
              <a:rPr lang="cs-CZ" sz="2000" dirty="0" err="1"/>
              <a:t>KonText</a:t>
            </a:r>
            <a:r>
              <a:rPr lang="cs-CZ" sz="2000" dirty="0"/>
              <a:t> jsou podrobně vysvětleny v manuálu na následující adrese: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cs-CZ" sz="2000" dirty="0"/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hlinkClick r:id="rId2"/>
              </a:rPr>
              <a:t>https://wiki.korpus.cz/doku.php/manualy:kontext:index</a:t>
            </a:r>
            <a:endParaRPr lang="cs-CZ" sz="2000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cs-CZ" sz="2000" i="1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Detailní popis, jak lze vyhledávat v korpusu (s mnoha názornými ukázkami a příklady), je zahrnut v </a:t>
            </a:r>
            <a:r>
              <a:rPr lang="cs-CZ" sz="2000" dirty="0">
                <a:solidFill>
                  <a:schemeClr val="accent4"/>
                </a:solidFill>
              </a:rPr>
              <a:t>kurzu práce s korpusem</a:t>
            </a:r>
            <a:r>
              <a:rPr lang="cs-CZ" sz="2000" dirty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cs-CZ" sz="2000" dirty="0"/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hlinkClick r:id="rId3"/>
              </a:rPr>
              <a:t>https://wiki.korpus.cz/doku.php/kurz:uvod</a:t>
            </a:r>
            <a:endParaRPr lang="cs-CZ" sz="2000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cs-CZ" sz="2600" dirty="0"/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200" dirty="0"/>
              <a:t>V případě potíží s vyhledáváním je také se možné kdykoliv obrátit na </a:t>
            </a:r>
            <a:r>
              <a:rPr lang="cs-CZ" sz="2200" dirty="0">
                <a:solidFill>
                  <a:schemeClr val="accent1"/>
                </a:solidFill>
              </a:rPr>
              <a:t>korpusovou poradnu</a:t>
            </a:r>
            <a:r>
              <a:rPr lang="cs-CZ" sz="2200" dirty="0"/>
              <a:t>:</a:t>
            </a:r>
          </a:p>
          <a:p>
            <a:pPr algn="ctr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200" dirty="0">
                <a:hlinkClick r:id="rId4"/>
              </a:rPr>
              <a:t>https://podpora.korpus.cz/projects/poradna/boards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a sekundární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KonText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Tomáš Machálek (2014): </a:t>
            </a:r>
            <a:r>
              <a:rPr lang="cs-CZ" dirty="0" err="1"/>
              <a:t>KonText</a:t>
            </a:r>
            <a:r>
              <a:rPr lang="cs-CZ" dirty="0"/>
              <a:t> – aplikace pro práci s jazykovými korpusy. FF UK, Praha. Dostupný z WWW: &lt;</a:t>
            </a:r>
            <a:r>
              <a:rPr lang="cs-CZ" dirty="0">
                <a:hlinkClick r:id="rId2" tooltip="http://kontext.korpus.cz"/>
              </a:rPr>
              <a:t>http://kontext.korpus.</a:t>
            </a:r>
            <a:r>
              <a:rPr lang="cs-CZ" dirty="0" err="1">
                <a:hlinkClick r:id="rId2" tooltip="http://kontext.korpus.cz"/>
              </a:rPr>
              <a:t>cz</a:t>
            </a:r>
            <a:r>
              <a:rPr lang="cs-CZ" dirty="0"/>
              <a:t>&gt;.</a:t>
            </a:r>
          </a:p>
          <a:p>
            <a:r>
              <a:rPr lang="cs-CZ" dirty="0"/>
              <a:t>Manuál rozhraní </a:t>
            </a:r>
            <a:r>
              <a:rPr lang="cs-CZ" dirty="0" err="1"/>
              <a:t>KonText</a:t>
            </a:r>
            <a:r>
              <a:rPr lang="cs-CZ" dirty="0"/>
              <a:t> :</a:t>
            </a:r>
          </a:p>
          <a:p>
            <a:pPr lvl="1"/>
            <a:r>
              <a:rPr lang="cs-CZ" dirty="0"/>
              <a:t>Cvrček, Václav - Richterová, Olga (</a:t>
            </a:r>
            <a:r>
              <a:rPr lang="cs-CZ" dirty="0" err="1"/>
              <a:t>eds</a:t>
            </a:r>
            <a:r>
              <a:rPr lang="cs-CZ" dirty="0"/>
              <a:t>). "</a:t>
            </a:r>
            <a:r>
              <a:rPr lang="cs-CZ" dirty="0" err="1"/>
              <a:t>manualy</a:t>
            </a:r>
            <a:r>
              <a:rPr lang="cs-CZ" dirty="0"/>
              <a:t>:kontext:index". </a:t>
            </a:r>
            <a:r>
              <a:rPr lang="cs-CZ" i="1" dirty="0"/>
              <a:t>Příručka ČNK</a:t>
            </a:r>
            <a:r>
              <a:rPr lang="cs-CZ" dirty="0"/>
              <a:t>. 5 Nov. 2018. Web. 20 </a:t>
            </a:r>
            <a:r>
              <a:rPr lang="cs-CZ" dirty="0" err="1"/>
              <a:t>Feb</a:t>
            </a:r>
            <a:r>
              <a:rPr lang="cs-CZ" dirty="0"/>
              <a:t>. 2019, 11:24</a:t>
            </a:r>
          </a:p>
          <a:p>
            <a:r>
              <a:rPr lang="cs-CZ" dirty="0"/>
              <a:t>Kurz práce s korpusem:</a:t>
            </a:r>
          </a:p>
          <a:p>
            <a:pPr lvl="1"/>
            <a:r>
              <a:rPr lang="cs-CZ" dirty="0"/>
              <a:t>Cvrček, Václav - Richterová, Olga (</a:t>
            </a:r>
            <a:r>
              <a:rPr lang="cs-CZ" dirty="0" err="1"/>
              <a:t>eds</a:t>
            </a:r>
            <a:r>
              <a:rPr lang="cs-CZ" dirty="0"/>
              <a:t>). "kurz:</a:t>
            </a:r>
            <a:r>
              <a:rPr lang="cs-CZ" dirty="0" err="1"/>
              <a:t>uvod</a:t>
            </a:r>
            <a:r>
              <a:rPr lang="cs-CZ" dirty="0"/>
              <a:t>". </a:t>
            </a:r>
            <a:r>
              <a:rPr lang="cs-CZ" i="1" dirty="0"/>
              <a:t>Příručka ČNK</a:t>
            </a:r>
            <a:r>
              <a:rPr lang="cs-CZ" dirty="0"/>
              <a:t>. 13 </a:t>
            </a:r>
            <a:r>
              <a:rPr lang="cs-CZ" dirty="0" err="1"/>
              <a:t>Aug</a:t>
            </a:r>
            <a:r>
              <a:rPr lang="cs-CZ" dirty="0"/>
              <a:t>. 2018. Web. 20 </a:t>
            </a:r>
            <a:r>
              <a:rPr lang="cs-CZ" dirty="0" err="1"/>
              <a:t>Feb</a:t>
            </a:r>
            <a:r>
              <a:rPr lang="cs-CZ" dirty="0"/>
              <a:t>. 2019, 11:26</a:t>
            </a:r>
          </a:p>
          <a:p>
            <a:r>
              <a:rPr lang="cs-CZ" dirty="0"/>
              <a:t>Korpus SYN2015</a:t>
            </a:r>
          </a:p>
          <a:p>
            <a:pPr lvl="1"/>
            <a:r>
              <a:rPr lang="cs-CZ" dirty="0"/>
              <a:t>Křen, M. – Cvrček, V. – Čapka, T. – Čermáková, A. – </a:t>
            </a:r>
            <a:r>
              <a:rPr lang="cs-CZ" dirty="0" err="1"/>
              <a:t>Hnátková</a:t>
            </a:r>
            <a:r>
              <a:rPr lang="cs-CZ" dirty="0"/>
              <a:t>, M. – Chlumská, L. – Jelínek, T. – </a:t>
            </a:r>
            <a:r>
              <a:rPr lang="cs-CZ" dirty="0" err="1"/>
              <a:t>Kováříková</a:t>
            </a:r>
            <a:r>
              <a:rPr lang="cs-CZ" dirty="0"/>
              <a:t>, D. – </a:t>
            </a:r>
            <a:r>
              <a:rPr lang="cs-CZ" dirty="0" err="1"/>
              <a:t>Petkevič</a:t>
            </a:r>
            <a:r>
              <a:rPr lang="cs-CZ" dirty="0"/>
              <a:t>, V. – Procházka, P. – Skoumalová, H. – Škrabal, M. – Truneček, P. – </a:t>
            </a:r>
            <a:r>
              <a:rPr lang="cs-CZ" dirty="0" err="1"/>
              <a:t>Vondřička</a:t>
            </a:r>
            <a:r>
              <a:rPr lang="cs-CZ" dirty="0"/>
              <a:t>, P. – </a:t>
            </a:r>
            <a:r>
              <a:rPr lang="cs-CZ" dirty="0" err="1"/>
              <a:t>Zasina</a:t>
            </a:r>
            <a:r>
              <a:rPr lang="cs-CZ" dirty="0"/>
              <a:t>, A.: SYN2015: reprezentativní korpus psané češtiny. Ústav Českého národního korpusu FF UK, Praha 2015. Dostupný z WWW: http://www.korpus.</a:t>
            </a:r>
            <a:r>
              <a:rPr lang="cs-CZ" dirty="0" err="1"/>
              <a:t>cz</a:t>
            </a:r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83410"/>
            <a:ext cx="8596668" cy="963478"/>
          </a:xfrm>
        </p:spPr>
        <p:txBody>
          <a:bodyPr/>
          <a:lstStyle/>
          <a:p>
            <a:r>
              <a:rPr lang="cs-CZ" dirty="0"/>
              <a:t>Korpusový portál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750423"/>
            <a:ext cx="4956849" cy="5107577"/>
          </a:xfrm>
        </p:spPr>
        <p:txBody>
          <a:bodyPr>
            <a:normAutofit/>
          </a:bodyPr>
          <a:lstStyle/>
          <a:p>
            <a:r>
              <a:rPr lang="cs-CZ" sz="2400" dirty="0"/>
              <a:t>pro práci s korpusy Českého národního korpusu slouží korpusový manažer </a:t>
            </a:r>
            <a:r>
              <a:rPr lang="cs-CZ" sz="2400" dirty="0" err="1"/>
              <a:t>KonText</a:t>
            </a:r>
            <a:r>
              <a:rPr lang="cs-CZ" sz="2400" dirty="0"/>
              <a:t>, který najdete na webu </a:t>
            </a:r>
          </a:p>
          <a:p>
            <a:pPr algn="ctr">
              <a:buNone/>
            </a:pPr>
            <a:r>
              <a:rPr lang="cs-CZ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www.korpus.</a:t>
            </a:r>
            <a:r>
              <a:rPr lang="cs-CZ" sz="2400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</a:t>
            </a:r>
            <a:endParaRPr lang="cs-CZ" sz="2400" dirty="0"/>
          </a:p>
          <a:p>
            <a:r>
              <a:rPr lang="cs-CZ" sz="2400" dirty="0"/>
              <a:t>na jedné stránce najdete přístup ke všem korpusům, veškeré nástroje, informace i manuály k nim</a:t>
            </a:r>
          </a:p>
          <a:p>
            <a:r>
              <a:rPr lang="cs-CZ" sz="2400" dirty="0"/>
              <a:t>všechny nástroje a jejich používání jsou </a:t>
            </a:r>
            <a:r>
              <a:rPr lang="cs-CZ" sz="2400" dirty="0">
                <a:solidFill>
                  <a:schemeClr val="accent1"/>
                </a:solidFill>
              </a:rPr>
              <a:t>zdarma</a:t>
            </a:r>
          </a:p>
          <a:p>
            <a:endParaRPr lang="cs-CZ" sz="2400" dirty="0"/>
          </a:p>
          <a:p>
            <a:pPr lvl="1"/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D3319D-3387-4CF1-801D-3F46410F6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104" y="3103418"/>
            <a:ext cx="6731832" cy="34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6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765" y="466634"/>
            <a:ext cx="10972800" cy="1066800"/>
          </a:xfrm>
        </p:spPr>
        <p:txBody>
          <a:bodyPr/>
          <a:lstStyle/>
          <a:p>
            <a:r>
              <a:rPr lang="cs-CZ" dirty="0"/>
              <a:t>Registrace a přihlášení</a:t>
            </a:r>
          </a:p>
        </p:txBody>
      </p:sp>
      <p:pic>
        <p:nvPicPr>
          <p:cNvPr id="7" name="Zástupný symbol pro obsah 6" descr="registrace.png">
            <a:extLst>
              <a:ext uri="{FF2B5EF4-FFF2-40B4-BE49-F238E27FC236}">
                <a16:creationId xmlns:a16="http://schemas.microsoft.com/office/drawing/2014/main" id="{C47E9039-C3CF-4ABE-A612-6FD58AF3D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671" y="1515291"/>
            <a:ext cx="7936449" cy="53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2960032-3DD4-424D-926F-58FD47848921}"/>
              </a:ext>
            </a:extLst>
          </p:cNvPr>
          <p:cNvCxnSpPr/>
          <p:nvPr/>
        </p:nvCxnSpPr>
        <p:spPr>
          <a:xfrm>
            <a:off x="3271520" y="1564640"/>
            <a:ext cx="914400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31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823" y="475727"/>
            <a:ext cx="8596668" cy="860612"/>
          </a:xfrm>
        </p:spPr>
        <p:txBody>
          <a:bodyPr/>
          <a:lstStyle/>
          <a:p>
            <a:r>
              <a:rPr lang="cs-CZ" dirty="0"/>
              <a:t>Korpusový vyhledávač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58241"/>
            <a:ext cx="8596668" cy="521028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úvodní vyhledávací pole vyhledávače </a:t>
            </a:r>
            <a:r>
              <a:rPr lang="cs-CZ" sz="2000" dirty="0" err="1"/>
              <a:t>KonText</a:t>
            </a:r>
            <a:r>
              <a:rPr lang="cs-CZ" sz="2000" dirty="0"/>
              <a:t> </a:t>
            </a:r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cs-CZ" sz="2000" dirty="0"/>
          </a:p>
          <a:p>
            <a:pPr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BCF942C-D955-4DC4-865D-12A2332D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575" y="1735206"/>
            <a:ext cx="7196972" cy="50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4623" y="374127"/>
            <a:ext cx="8596668" cy="860612"/>
          </a:xfrm>
        </p:spPr>
        <p:txBody>
          <a:bodyPr/>
          <a:lstStyle/>
          <a:p>
            <a:r>
              <a:rPr lang="cs-CZ" dirty="0"/>
              <a:t>Korpusový vyhledávač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320" y="873759"/>
            <a:ext cx="8745682" cy="549476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Příklad zobrazení výsledků ve vyhledávači </a:t>
            </a:r>
            <a:r>
              <a:rPr lang="cs-CZ" sz="2000" dirty="0" err="1"/>
              <a:t>KonText</a:t>
            </a:r>
            <a:r>
              <a:rPr lang="cs-CZ" sz="2000" dirty="0"/>
              <a:t> – </a:t>
            </a:r>
            <a:r>
              <a:rPr lang="cs-CZ" sz="1600" dirty="0"/>
              <a:t>vyhledané slovo </a:t>
            </a:r>
            <a:r>
              <a:rPr lang="cs-CZ" sz="1600" i="1" dirty="0"/>
              <a:t>kočka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" name="Obrázek 5" descr="kontex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24" y="1627962"/>
            <a:ext cx="9225135" cy="52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22868"/>
            <a:ext cx="10972800" cy="1066800"/>
          </a:xfrm>
        </p:spPr>
        <p:txBody>
          <a:bodyPr/>
          <a:lstStyle/>
          <a:p>
            <a:r>
              <a:rPr lang="cs-CZ" dirty="0"/>
              <a:t>Vyhledávání – základní maska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6CC0349-FFA0-4B5E-BB65-85E93B6DF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8862"/>
            <a:ext cx="4463583" cy="5276526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cs-CZ" dirty="0"/>
              <a:t>Volba korpusu</a:t>
            </a:r>
          </a:p>
          <a:p>
            <a:pPr marL="566928" indent="-457200">
              <a:buFont typeface="+mj-lt"/>
              <a:buAutoNum type="arabicPeriod"/>
            </a:pPr>
            <a:r>
              <a:rPr lang="cs-CZ" dirty="0"/>
              <a:t>Výběr typu dotazu</a:t>
            </a:r>
          </a:p>
          <a:p>
            <a:pPr marL="566928" indent="-457200">
              <a:buFont typeface="+mj-lt"/>
              <a:buAutoNum type="arabicPeriod"/>
            </a:pPr>
            <a:r>
              <a:rPr lang="cs-CZ" dirty="0"/>
              <a:t>(příp. pokročilý dotaz – práce s tagy)</a:t>
            </a:r>
          </a:p>
          <a:p>
            <a:pPr marL="566928" indent="-457200">
              <a:buFont typeface="+mj-lt"/>
              <a:buAutoNum type="arabicPeriod"/>
            </a:pPr>
            <a:r>
              <a:rPr lang="cs-CZ" dirty="0"/>
              <a:t>Zadání dotazu</a:t>
            </a:r>
          </a:p>
          <a:p>
            <a:pPr marL="566928" indent="-457200">
              <a:buFont typeface="+mj-lt"/>
              <a:buAutoNum type="arabicPeriod"/>
            </a:pPr>
            <a:r>
              <a:rPr lang="cs-CZ" dirty="0"/>
              <a:t>Hledání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AFF4231C-CF91-46E0-A962-59E18111C7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050CCE-50D2-4279-95FB-1025F61B4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183" y="1243709"/>
            <a:ext cx="7118817" cy="56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4F6D4-7D27-4A6A-87C8-79A6D3E6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korpusu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6C586D-4C4C-414C-90A6-F17331A66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3879273" cy="4525963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cs-CZ" dirty="0"/>
              <a:t>Kliknutím na přednastavený korpus(zde: syn2020) otevřete nabídku dalších korpusů</a:t>
            </a:r>
          </a:p>
          <a:p>
            <a:pPr marL="859536" lvl="1" indent="-457200">
              <a:buFont typeface="+mj-lt"/>
              <a:buAutoNum type="arabicPeriod"/>
            </a:pPr>
            <a:r>
              <a:rPr lang="cs-CZ" dirty="0"/>
              <a:t>Dle „můj seznam“ – nabídka nejčastěji používaných korpusů dle Vašeho profilu</a:t>
            </a:r>
          </a:p>
          <a:p>
            <a:pPr marL="859536" lvl="1" indent="-457200">
              <a:buFont typeface="+mj-lt"/>
              <a:buAutoNum type="arabicPeriod"/>
            </a:pPr>
            <a:r>
              <a:rPr lang="cs-CZ" dirty="0"/>
              <a:t>Dle „všechny korpusy“ – nabídka všech dostupných korpusů dle tematických záložek nebo dle konkrétního názvu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A13BE8C-36B1-47A1-B9E0-ED5E7A556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73" y="1767774"/>
            <a:ext cx="7703127" cy="509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3486</TotalTime>
  <Words>2564</Words>
  <Application>Microsoft Office PowerPoint</Application>
  <PresentationFormat>Širokoúhlá obrazovka</PresentationFormat>
  <Paragraphs>218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Urbanistický</vt:lpstr>
      <vt:lpstr>KonText</vt:lpstr>
      <vt:lpstr>Program lekce</vt:lpstr>
      <vt:lpstr>Práce s korpusem</vt:lpstr>
      <vt:lpstr>Korpusový portál</vt:lpstr>
      <vt:lpstr>Registrace a přihlášení</vt:lpstr>
      <vt:lpstr>Korpusový vyhledávač</vt:lpstr>
      <vt:lpstr>Korpusový vyhledávač</vt:lpstr>
      <vt:lpstr>Vyhledávání – základní maska</vt:lpstr>
      <vt:lpstr>Volba korpusu</vt:lpstr>
      <vt:lpstr>Vyhledávání – typy dotazu</vt:lpstr>
      <vt:lpstr>Základní pojmy pro vyhledávání I.</vt:lpstr>
      <vt:lpstr>Základní pojmy pro vyhledávání II.</vt:lpstr>
      <vt:lpstr>Vyhledávání části slov – užití regulárních výrazů</vt:lpstr>
      <vt:lpstr>Regulární výrazy v ČNK</vt:lpstr>
      <vt:lpstr>regulární výrazy</vt:lpstr>
      <vt:lpstr>regulární výrazy II</vt:lpstr>
      <vt:lpstr>Klávesové zkratky - Tastaturabkürzungen</vt:lpstr>
      <vt:lpstr>Práce s tagy – pokročilý dotaz</vt:lpstr>
      <vt:lpstr>Zobrazení výsledků hledání</vt:lpstr>
      <vt:lpstr>KonText – výsledky hledání (lemma kočka)</vt:lpstr>
      <vt:lpstr>Zobrazení bibliografického údaje</vt:lpstr>
      <vt:lpstr>Náhled větného stromu</vt:lpstr>
      <vt:lpstr>Rozšířené funkce vyhledávací tabulky</vt:lpstr>
      <vt:lpstr>Specifikace kontextu</vt:lpstr>
      <vt:lpstr>Specifikace kontextu – výsledek Zadání: korpus: syn2020, typ dotazu: vyhledávané slovo kočka, specifikace kontextu: 2 slova vlevo, 5 slov vpravo, lemmata: mňoukat, příst, volba: „některé položky přítomny“</vt:lpstr>
      <vt:lpstr>Omezení hledání</vt:lpstr>
      <vt:lpstr>Další práce s výsledky hledání</vt:lpstr>
      <vt:lpstr>Funkce frekvence (v menu)</vt:lpstr>
      <vt:lpstr>Funkce Frekvence (výsledky)</vt:lpstr>
      <vt:lpstr>Funkce Frekvence</vt:lpstr>
      <vt:lpstr>Funkce kolokace (v menu)</vt:lpstr>
      <vt:lpstr>Funkce Kolokace(výsledky)</vt:lpstr>
      <vt:lpstr>Funkce Filtr (v menu)</vt:lpstr>
      <vt:lpstr>Filtr (zadání)</vt:lpstr>
      <vt:lpstr>Nápověda, manuál</vt:lpstr>
      <vt:lpstr>Citace a sekundární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Šormová</dc:creator>
  <cp:lastModifiedBy>Hejhalová, Věra</cp:lastModifiedBy>
  <cp:revision>19</cp:revision>
  <dcterms:created xsi:type="dcterms:W3CDTF">2016-12-22T22:00:05Z</dcterms:created>
  <dcterms:modified xsi:type="dcterms:W3CDTF">2022-04-24T11:47:45Z</dcterms:modified>
</cp:coreProperties>
</file>