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60" r:id="rId4"/>
  </p:sldMasterIdLst>
  <p:sldIdLst>
    <p:sldId id="256" r:id="rId5"/>
    <p:sldId id="257" r:id="rId6"/>
    <p:sldId id="259" r:id="rId7"/>
    <p:sldId id="261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2BC6D3D-24C6-41D5-8C6D-40584A593F16}" v="2" dt="2021-12-08T08:56:41.47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582"/>
  </p:normalViewPr>
  <p:slideViewPr>
    <p:cSldViewPr snapToGrid="0" snapToObjects="1">
      <p:cViewPr varScale="1">
        <p:scale>
          <a:sx n="120" d="100"/>
          <a:sy n="120" d="100"/>
        </p:scale>
        <p:origin x="25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ladan Oláh" userId="S::olah@vojenskyobor.cz::6d2c33f5-8da9-44e3-b4cf-65bd519e0bfb" providerId="AD" clId="Web-{F2BC6D3D-24C6-41D5-8C6D-40584A593F16}"/>
    <pc:docChg chg="modSld">
      <pc:chgData name="Vladan Oláh" userId="S::olah@vojenskyobor.cz::6d2c33f5-8da9-44e3-b4cf-65bd519e0bfb" providerId="AD" clId="Web-{F2BC6D3D-24C6-41D5-8C6D-40584A593F16}" dt="2021-12-08T08:56:41.479" v="1" actId="20577"/>
      <pc:docMkLst>
        <pc:docMk/>
      </pc:docMkLst>
      <pc:sldChg chg="modSp">
        <pc:chgData name="Vladan Oláh" userId="S::olah@vojenskyobor.cz::6d2c33f5-8da9-44e3-b4cf-65bd519e0bfb" providerId="AD" clId="Web-{F2BC6D3D-24C6-41D5-8C6D-40584A593F16}" dt="2021-12-08T08:56:41.479" v="1" actId="20577"/>
        <pc:sldMkLst>
          <pc:docMk/>
          <pc:sldMk cId="807791359" sldId="259"/>
        </pc:sldMkLst>
        <pc:spChg chg="mod">
          <ac:chgData name="Vladan Oláh" userId="S::olah@vojenskyobor.cz::6d2c33f5-8da9-44e3-b4cf-65bd519e0bfb" providerId="AD" clId="Web-{F2BC6D3D-24C6-41D5-8C6D-40584A593F16}" dt="2021-12-08T08:56:41.479" v="1" actId="20577"/>
          <ac:spMkLst>
            <pc:docMk/>
            <pc:sldMk cId="807791359" sldId="259"/>
            <ac:spMk id="3" creationId="{611B1688-8DD1-6947-8F90-F49C549F3016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9E3965E-AC41-4711-9D10-E25ABB132D86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90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645152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F5DC8C3-BA5F-4EED-BB9A-A14272BD82A1}"/>
              </a:ext>
            </a:extLst>
          </p:cNvPr>
          <p:cNvCxnSpPr/>
          <p:nvPr/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5CCF1-92C0-4AF3-BFAF-492163191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4DA70-C731-4C70-880D-CCD4705E623C}" type="datetime1">
              <a:rPr lang="en-US" smtClean="0"/>
              <a:t>12/8/2021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1A78A9-3DFF-4937-A9F2-5D8CF495F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AEB271-5CC0-4759-BC6E-8BE53AB22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66412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D5506EE-1026-4F35-9ACC-BD05BE0F9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2A279-0833-481D-8C56-F67FD0AC6C50}" type="datetime1">
              <a:rPr lang="en-US" smtClean="0"/>
              <a:t>12/8/2021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7696E5F-8D95-4450-AE52-5438E6EDE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9B2253-74CC-409E-BEB0-F8EFCFCB5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07799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1B68A5B-D9FA-424B-A4EB-30E7223836B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F33D6B0-F070-45C4-A472-19F432BE3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7DA83-5663-4C9C-B9AA-0B40A3DAFF81}" type="datetime1">
              <a:rPr lang="en-US" smtClean="0"/>
              <a:t>12/8/2021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975399F-DAB2-410D-967F-ED17E6F79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F762A46F-6BE5-4D12-9412-5CA7672EA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9236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4D8B55-9EA8-4B81-8E84-9B93B0A27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1D723-8F53-4F53-90B0-1982A396982E}" type="datetime1">
              <a:rPr lang="en-US" smtClean="0"/>
              <a:t>12/8/2021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2CA021-2578-47CB-822C-BDDFF7223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4AAB51D-4141-4682-9375-DAFD5FB9D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72794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585C21A-8B93-4657-B5DF-7EAEAD3BE127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90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663440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59DE2C1-4C52-40A3-8959-27B2C1BEBFF6}"/>
              </a:ext>
            </a:extLst>
          </p:cNvPr>
          <p:cNvCxnSpPr/>
          <p:nvPr/>
        </p:nvCxnSpPr>
        <p:spPr>
          <a:xfrm>
            <a:off x="1207658" y="4485132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AF2E137-EC28-48F8-9198-1F0253902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69AF7-7BEB-44E4-9852-375E34362B5B}" type="datetime1">
              <a:rPr lang="en-US" smtClean="0"/>
              <a:t>12/8/2021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9422CD-6F62-4DD6-89EF-07A60B42D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69C6AFF8-42B4-4D05-969B-9F5FB3355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94536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2120900"/>
            <a:ext cx="4639736" cy="37481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15944" y="2120900"/>
            <a:ext cx="4639736" cy="37481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782D47D-B0DC-4C40-BCC6-BBBA32584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AC38D-0552-4C82-B593-E6124DFADBE2}" type="datetime1">
              <a:rPr lang="en-US" smtClean="0"/>
              <a:t>12/8/2021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4690D34E-7EBD-44B2-83CA-4C126A18D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AC511A1-9BBD-42DE-92FB-2AF44F8E9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73301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958274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15944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15944" y="2958273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AF8A515-AA94-45D1-9223-5C2272618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F0F1C-5577-4ACB-BB62-DF8F3C494C7E}" type="datetime1">
              <a:rPr lang="en-US" smtClean="0"/>
              <a:t>12/8/2021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D052F5BC-98E0-4D60-AD67-9547738B7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A38552DC-952E-41EA-AAAF-C2187523C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72915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392073F-158F-44A3-8913-917AFFC1B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5B394-D9F9-4F0C-B15D-605F45CB9E9F}" type="datetime1">
              <a:rPr lang="en-US" smtClean="0"/>
              <a:t>12/8/2021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EED72207-24CA-42B7-A975-2F8E41CBA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01080F2-251A-4B88-9A62-16F46D724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7128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8E9C91B-7EAD-4562-AB0E-DFB9663AECE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E9223F-721F-47BF-9FD5-0F8D12FF0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67345-2558-425A-8533-9BFDBCE15005}" type="datetime1">
              <a:rPr lang="en-US" smtClean="0"/>
              <a:t>12/8/2021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915714-6BBA-4593-8591-4E26F7D58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06F857-D2E1-44DD-ABDD-EBB739645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58058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6D90D66-BCB9-4229-A829-628874352AC0}"/>
              </a:ext>
            </a:extLst>
          </p:cNvPr>
          <p:cNvSpPr/>
          <p:nvPr/>
        </p:nvSpPr>
        <p:spPr>
          <a:xfrm>
            <a:off x="16" y="0"/>
            <a:ext cx="4654296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3466" y="786383"/>
            <a:ext cx="3517567" cy="2093975"/>
          </a:xfrm>
        </p:spPr>
        <p:txBody>
          <a:bodyPr anchor="b">
            <a:normAutofit/>
          </a:bodyPr>
          <a:lstStyle>
            <a:lvl1pPr>
              <a:lnSpc>
                <a:spcPct val="90000"/>
              </a:lnSpc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58984" y="812799"/>
            <a:ext cx="5928344" cy="52947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3465" y="3043050"/>
            <a:ext cx="3517567" cy="3064505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3464" y="6446520"/>
            <a:ext cx="3517568" cy="365125"/>
          </a:xfrm>
        </p:spPr>
        <p:txBody>
          <a:bodyPr/>
          <a:lstStyle>
            <a:lvl1pPr algn="l">
              <a:defRPr/>
            </a:lvl1pPr>
          </a:lstStyle>
          <a:p>
            <a:fld id="{92BEA474-078D-4E9B-9B14-09A87B19DC46}" type="datetime1">
              <a:rPr lang="en-US" smtClean="0"/>
              <a:t>12/8/2021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458983" y="6446520"/>
            <a:ext cx="5334019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4846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A134939-39C0-4522-A125-A13DFDA66490}"/>
              </a:ext>
            </a:extLst>
          </p:cNvPr>
          <p:cNvSpPr/>
          <p:nvPr/>
        </p:nvSpPr>
        <p:spPr>
          <a:xfrm>
            <a:off x="0" y="4578350"/>
            <a:ext cx="12188825" cy="227965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578350"/>
          </a:xfrm>
          <a:solidFill>
            <a:schemeClr val="bg1">
              <a:lumMod val="85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79" y="4799362"/>
            <a:ext cx="10113645" cy="743682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79" y="5715000"/>
            <a:ext cx="10113264" cy="60960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907D986-8816-4272-A432-0437A28A9828}" type="datetime1">
              <a:rPr lang="en-US" smtClean="0"/>
              <a:t>12/8/2021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6818262" cy="365125"/>
          </a:xfrm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61552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16A0E3C-60E6-4F39-BC55-5F7C224E1F7C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108201"/>
            <a:ext cx="10058400" cy="3760891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18426" y="6446838"/>
            <a:ext cx="2584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rgbClr val="FFFFFF"/>
                </a:solidFill>
              </a:defRPr>
            </a:lvl1pPr>
          </a:lstStyle>
          <a:p>
            <a:fld id="{62D6E202-B606-4609-B914-27C9371A1F6D}" type="datetime1">
              <a:rPr lang="en-US" smtClean="0"/>
              <a:t>12/8/2021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7279" y="6446838"/>
            <a:ext cx="68182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93582" y="6446838"/>
            <a:ext cx="7800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rgbClr val="FFFFFF"/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5025DAC-8B93-4160-B017-3A274A5828C0}"/>
              </a:ext>
            </a:extLst>
          </p:cNvPr>
          <p:cNvCxnSpPr/>
          <p:nvPr/>
        </p:nvCxnSpPr>
        <p:spPr>
          <a:xfrm>
            <a:off x="1193532" y="1897380"/>
            <a:ext cx="996696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207900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9" r:id="rId6"/>
    <p:sldLayoutId id="2147483754" r:id="rId7"/>
    <p:sldLayoutId id="2147483755" r:id="rId8"/>
    <p:sldLayoutId id="2147483756" r:id="rId9"/>
    <p:sldLayoutId id="2147483758" r:id="rId10"/>
    <p:sldLayoutId id="2147483757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2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12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12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12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12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12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8">
            <a:extLst>
              <a:ext uri="{FF2B5EF4-FFF2-40B4-BE49-F238E27FC236}">
                <a16:creationId xmlns:a16="http://schemas.microsoft.com/office/drawing/2014/main" id="{0AF4F2BA-3C03-4E2C-8ABC-0949B61B3C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3">
            <a:extLst>
              <a:ext uri="{FF2B5EF4-FFF2-40B4-BE49-F238E27FC236}">
                <a16:creationId xmlns:a16="http://schemas.microsoft.com/office/drawing/2014/main" id="{8AC0EBC0-0D60-4225-BDBA-B2EB6DDF937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35000"/>
          </a:blip>
          <a:srcRect b="43750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06B10ED5-17A6-4D47-B959-4F03EA7F10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FFFFFF"/>
                </a:solidFill>
              </a:rPr>
              <a:t>Boj zblízka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29A49EB-1D02-C34B-96E6-7349BCF480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51" y="4645152"/>
            <a:ext cx="10058400" cy="1143000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FFFFFF"/>
                </a:solidFill>
              </a:rPr>
              <a:t>sebeobranné techniky (opakování)</a:t>
            </a:r>
          </a:p>
        </p:txBody>
      </p:sp>
      <p:cxnSp>
        <p:nvCxnSpPr>
          <p:cNvPr id="19" name="Straight Connector 10">
            <a:extLst>
              <a:ext uri="{FF2B5EF4-FFF2-40B4-BE49-F238E27FC236}">
                <a16:creationId xmlns:a16="http://schemas.microsoft.com/office/drawing/2014/main" id="{A07787ED-5EDC-4C54-AD87-55B60D0FE3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!!footer rectangle">
            <a:extLst>
              <a:ext uri="{FF2B5EF4-FFF2-40B4-BE49-F238E27FC236}">
                <a16:creationId xmlns:a16="http://schemas.microsoft.com/office/drawing/2014/main" id="{B40A8CA7-7D5A-43B0-A1A0-B558ECA9EE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2820118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EDE26E-19FD-5744-9289-7E92926866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Boj zblízka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7207630-7AF6-104B-A10D-54F90A53D1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/>
              <a:t>Cíl: </a:t>
            </a:r>
            <a:r>
              <a:rPr lang="cs-CZ" dirty="0"/>
              <a:t>opakování sebeobranných technik (proti úderům a kopům; držení a škrcení zepředu a zezadu; obrana proti napadení tyčovitým předmětem; obrana proti napadení nožem)</a:t>
            </a:r>
          </a:p>
          <a:p>
            <a:r>
              <a:rPr lang="cs-CZ" b="1" dirty="0"/>
              <a:t>Průběh: </a:t>
            </a:r>
            <a:r>
              <a:rPr lang="cs-CZ" dirty="0"/>
              <a:t>průpravné cvičení, </a:t>
            </a:r>
            <a:r>
              <a:rPr lang="cs-CZ" b="1" dirty="0"/>
              <a:t>sebeobranné techniky proti úderům a kopům </a:t>
            </a:r>
            <a:r>
              <a:rPr lang="cs-CZ" dirty="0"/>
              <a:t>(obrana proti přímému úderu; obrana proti obloukovým úderům, obrana proti obloukovým úderům, obrana proti přímému čelnímu kopu na střední pásmo); </a:t>
            </a:r>
            <a:r>
              <a:rPr lang="cs-CZ" b="1" dirty="0"/>
              <a:t>sebeobranné techniky proti držení a škrcení zepředu a zezadu </a:t>
            </a:r>
            <a:r>
              <a:rPr lang="cs-CZ" dirty="0"/>
              <a:t>(obrana proti pokusu držení nebo škrcení, obrana proti držení oběma rukama za oděv, obrana proti držení jednou rukou za oděv s úderem, obrana proti držení za obě ruce, obrana proti držení oběma rukama, obrana proti škrcení ze strany, obrana proti držení přes ruce, obrana proti držení pod rukama - krátká, dlouhá páka, obrana proti držení za obě ruce); </a:t>
            </a:r>
            <a:r>
              <a:rPr lang="cs-CZ" b="1" dirty="0"/>
              <a:t>sebeobranné techniky proti napadení tyčovitým předmětem </a:t>
            </a:r>
            <a:r>
              <a:rPr lang="cs-CZ" dirty="0"/>
              <a:t>(proti úderu tyčovitým předmětem, obrana proti přímému bodnutí tyčovitým předmětem); </a:t>
            </a:r>
            <a:r>
              <a:rPr lang="cs-CZ" b="1" dirty="0"/>
              <a:t>sebeobranné techniky proti napadení nožem </a:t>
            </a:r>
            <a:r>
              <a:rPr lang="cs-CZ" dirty="0"/>
              <a:t>(obrana proti bodnutí nožem, obrana proti přímému bodnutí nožem)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8479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748BBD-A890-DA4E-B054-D3F0281FA4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>
                <a:solidFill>
                  <a:schemeClr val="tx1"/>
                </a:solidFill>
              </a:rPr>
              <a:t>Sebeobranné techniky (opakování)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1B1688-8DD1-6947-8F90-F49C549F30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60698"/>
            <a:ext cx="10058400" cy="4603897"/>
          </a:xfrm>
        </p:spPr>
        <p:txBody>
          <a:bodyPr vert="horz" lIns="0" tIns="45720" rIns="0" bIns="45720" rtlCol="0" anchor="t">
            <a:normAutofit/>
          </a:bodyPr>
          <a:lstStyle/>
          <a:p>
            <a:r>
              <a:rPr lang="cs-CZ" sz="1300" b="1" i="1" dirty="0"/>
              <a:t>Účelem výcviku technik v BZ je nácvik a zdokonalení: reakce na protivníkův podnět; přechodu do vlastního útoku; kombinace základních technik boje zblízka.</a:t>
            </a:r>
          </a:p>
          <a:p>
            <a:pPr>
              <a:buFont typeface="Wingdings" pitchFamily="2" charset="2"/>
              <a:buChar char="Ø"/>
            </a:pPr>
            <a:r>
              <a:rPr lang="cs-CZ" sz="1300" b="1" i="1" dirty="0"/>
              <a:t> </a:t>
            </a:r>
            <a:r>
              <a:rPr lang="cs-CZ" sz="1300" i="1" dirty="0"/>
              <a:t>Zásady provádění sebeobranných technik: provedení musí být nenáročné, jednoduše proveditelné; proveditelné i v ústroji, výstroji </a:t>
            </a:r>
            <a:br>
              <a:rPr lang="cs-CZ" sz="1300" i="1" dirty="0"/>
            </a:br>
            <a:r>
              <a:rPr lang="cs-CZ" sz="1300" i="1"/>
              <a:t>  a </a:t>
            </a:r>
            <a:r>
              <a:rPr lang="cs-CZ" sz="1300" i="1" dirty="0"/>
              <a:t>výzbroji; lépe 10 osvojených techniky na 100% než 100 techniky na 10%.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077913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748BBD-A890-DA4E-B054-D3F0281FA4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Seznam literatury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1B1688-8DD1-6947-8F90-F49C549F30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60698"/>
            <a:ext cx="10058400" cy="4603897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sz="1400" dirty="0"/>
              <a:t> VÁGNER, Michal. </a:t>
            </a:r>
            <a:r>
              <a:rPr lang="cs-CZ" sz="1400" i="1" dirty="0"/>
              <a:t>K teorii boje zblízka</a:t>
            </a:r>
            <a:r>
              <a:rPr lang="cs-CZ" sz="1400" dirty="0"/>
              <a:t>. Praha: Karolinum, 2008. ISBN 978-80-2461-476-2.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400" i="1" dirty="0"/>
              <a:t> </a:t>
            </a:r>
            <a:r>
              <a:rPr lang="cs-CZ" sz="1400" dirty="0"/>
              <a:t>VÁGNER, Michal. </a:t>
            </a:r>
            <a:r>
              <a:rPr lang="cs-CZ" sz="1400" i="1" dirty="0"/>
              <a:t>1. stupeň boje zblízka</a:t>
            </a:r>
            <a:r>
              <a:rPr lang="cs-CZ" sz="1400" dirty="0"/>
              <a:t>. Praha: 2008.</a:t>
            </a:r>
            <a:endParaRPr lang="cs-CZ" sz="1400" i="1" dirty="0"/>
          </a:p>
          <a:p>
            <a:pPr marL="0" indent="0">
              <a:buNone/>
            </a:pPr>
            <a:endParaRPr lang="cs-CZ" b="1" dirty="0"/>
          </a:p>
          <a:p>
            <a:pPr>
              <a:buFont typeface="Wingdings" pitchFamily="2" charset="2"/>
              <a:buChar char="Ø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3207713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VTI">
  <a:themeElements>
    <a:clrScheme name="AnalogousFromDarkSeedLeftStep">
      <a:dk1>
        <a:srgbClr val="000000"/>
      </a:dk1>
      <a:lt1>
        <a:srgbClr val="FFFFFF"/>
      </a:lt1>
      <a:dk2>
        <a:srgbClr val="242D41"/>
      </a:dk2>
      <a:lt2>
        <a:srgbClr val="E8E5E2"/>
      </a:lt2>
      <a:accent1>
        <a:srgbClr val="2997E7"/>
      </a:accent1>
      <a:accent2>
        <a:srgbClr val="13B3B3"/>
      </a:accent2>
      <a:accent3>
        <a:srgbClr val="21B879"/>
      </a:accent3>
      <a:accent4>
        <a:srgbClr val="14BC31"/>
      </a:accent4>
      <a:accent5>
        <a:srgbClr val="47B921"/>
      </a:accent5>
      <a:accent6>
        <a:srgbClr val="7DB213"/>
      </a:accent6>
      <a:hlink>
        <a:srgbClr val="399431"/>
      </a:hlink>
      <a:folHlink>
        <a:srgbClr val="7F7F7F"/>
      </a:folHlink>
    </a:clrScheme>
    <a:fontScheme name="Retrospect">
      <a:majorFont>
        <a:latin typeface="Arial Nova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 Nova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VTI" id="{ABE3C30C-0FC0-4450-828E-52DE70F1BCCB}" vid="{A6E2497D-935A-4CFD-B9FD-6DCB15FA68BF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FFDBACBD070DD419BEEEED858171F5F" ma:contentTypeVersion="4" ma:contentTypeDescription="Vytvoří nový dokument" ma:contentTypeScope="" ma:versionID="70445f39f347e0b3c261364a5f110315">
  <xsd:schema xmlns:xsd="http://www.w3.org/2001/XMLSchema" xmlns:xs="http://www.w3.org/2001/XMLSchema" xmlns:p="http://schemas.microsoft.com/office/2006/metadata/properties" xmlns:ns2="e2285f5f-a0f1-4742-bd8a-8c092caa1a6e" targetNamespace="http://schemas.microsoft.com/office/2006/metadata/properties" ma:root="true" ma:fieldsID="1b3b94ba5c5fa0a1ef36aca64a20b860" ns2:_="">
    <xsd:import namespace="e2285f5f-a0f1-4742-bd8a-8c092caa1a6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2285f5f-a0f1-4742-bd8a-8c092caa1a6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35660A2-4AD5-4BBC-ADED-46787EE2463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7449C93-B969-4EE9-988C-9E47B93DE41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2285f5f-a0f1-4742-bd8a-8c092caa1a6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E5DFB8F-AACA-4E04-BCA4-FB3B828AA2A0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{C3CB2FD1-364E-634F-BF21-6F1E549C9A16}tf10001119</Template>
  <TotalTime>777</TotalTime>
  <Words>291</Words>
  <Application>Microsoft Office PowerPoint</Application>
  <PresentationFormat>Širokoúhlá obrazovka</PresentationFormat>
  <Paragraphs>11</Paragraphs>
  <Slides>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5" baseType="lpstr">
      <vt:lpstr>RetrospectVTI</vt:lpstr>
      <vt:lpstr>Boj zblízka</vt:lpstr>
      <vt:lpstr>Boj zblízka</vt:lpstr>
      <vt:lpstr>Sebeobranné techniky (opakování)</vt:lpstr>
      <vt:lpstr>Seznam literatury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Boj zblízka</dc:title>
  <dc:creator>Vladan Oláh</dc:creator>
  <cp:lastModifiedBy>Vladan Oláh</cp:lastModifiedBy>
  <cp:revision>14</cp:revision>
  <dcterms:created xsi:type="dcterms:W3CDTF">2021-12-01T12:47:50Z</dcterms:created>
  <dcterms:modified xsi:type="dcterms:W3CDTF">2021-12-08T08:56:42Z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0x0101005FFDBACBD070DD419BEEEED858171F5F</vt:lpwstr>
  </property>
</Properties>
</file>