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7" r:id="rId7"/>
    <p:sldId id="268" r:id="rId8"/>
    <p:sldId id="269" r:id="rId9"/>
    <p:sldId id="274" r:id="rId10"/>
    <p:sldId id="275" r:id="rId11"/>
    <p:sldId id="276" r:id="rId12"/>
    <p:sldId id="270" r:id="rId13"/>
    <p:sldId id="282" r:id="rId14"/>
    <p:sldId id="271" r:id="rId15"/>
    <p:sldId id="277" r:id="rId16"/>
    <p:sldId id="281" r:id="rId17"/>
    <p:sldId id="278" r:id="rId18"/>
    <p:sldId id="279" r:id="rId19"/>
    <p:sldId id="280" r:id="rId20"/>
    <p:sldId id="272" r:id="rId21"/>
    <p:sldId id="266" r:id="rId22"/>
    <p:sldId id="260" r:id="rId23"/>
    <p:sldId id="261" r:id="rId24"/>
    <p:sldId id="262" r:id="rId25"/>
    <p:sldId id="263" r:id="rId26"/>
    <p:sldId id="26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87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10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17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79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20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623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330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88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70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71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25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CFEF-09DA-4641-9932-D31561EAD124}" type="datetimeFigureOut">
              <a:rPr lang="cs-CZ" smtClean="0"/>
              <a:t>01.12.2019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C751D-617F-4AEA-A044-43C28E210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2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hajzman.j@zschotesov.cz" TargetMode="External"/><Relationship Id="rId3" Type="http://schemas.openxmlformats.org/officeDocument/2006/relationships/hyperlink" Target="mailto:reditel.podhrad@zshumpolec.cz" TargetMode="External"/><Relationship Id="rId7" Type="http://schemas.openxmlformats.org/officeDocument/2006/relationships/hyperlink" Target="http://www.zschotesov.cz/" TargetMode="External"/><Relationship Id="rId2" Type="http://schemas.openxmlformats.org/officeDocument/2006/relationships/hyperlink" Target="http://www.hradska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brany.cz/skola" TargetMode="External"/><Relationship Id="rId11" Type="http://schemas.openxmlformats.org/officeDocument/2006/relationships/hyperlink" Target="http://www.22zsplzen.cz/" TargetMode="External"/><Relationship Id="rId5" Type="http://schemas.openxmlformats.org/officeDocument/2006/relationships/hyperlink" Target="mailto:mila.sykorova@spaleneporici.cz" TargetMode="External"/><Relationship Id="rId10" Type="http://schemas.openxmlformats.org/officeDocument/2006/relationships/hyperlink" Target="mailto:zsnyrany@volny.cz" TargetMode="External"/><Relationship Id="rId4" Type="http://schemas.openxmlformats.org/officeDocument/2006/relationships/hyperlink" Target="http://www.zsspaleneporici.cz/" TargetMode="External"/><Relationship Id="rId9" Type="http://schemas.openxmlformats.org/officeDocument/2006/relationships/hyperlink" Target="http://www.zsnyrany.cz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Vb889rRSl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Řízené aktivity </a:t>
            </a:r>
            <a:br>
              <a:rPr lang="cs-CZ" dirty="0" smtClean="0"/>
            </a:br>
            <a:r>
              <a:rPr lang="cs-CZ" dirty="0" smtClean="0"/>
              <a:t>na školní zahradě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PhDr. Kateřina Jančaříková,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7552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Zoochorické</a:t>
            </a:r>
            <a:r>
              <a:rPr lang="cs-CZ" dirty="0" smtClean="0"/>
              <a:t> rozšiřování semen a plodů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125" y="2108960"/>
            <a:ext cx="5801784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642" y="3758082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17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Dendrologická měření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495" y="2845482"/>
            <a:ext cx="5400675" cy="29813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155" y="83814"/>
            <a:ext cx="4877526" cy="32137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260" y="3434621"/>
            <a:ext cx="4785574" cy="31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8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Pohybové aktivity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762" y="216047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8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Pozorování modelových druhů </a:t>
            </a:r>
            <a:br>
              <a:rPr lang="cs-CZ" dirty="0" smtClean="0"/>
            </a:br>
            <a:r>
              <a:rPr lang="cs-CZ" dirty="0" smtClean="0"/>
              <a:t>živočichů a rostliny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871" y="4296941"/>
            <a:ext cx="2900216" cy="23878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856" y="382499"/>
            <a:ext cx="2619375" cy="1743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383" y="4303535"/>
            <a:ext cx="4953000" cy="23812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048" y="4924634"/>
            <a:ext cx="2664373" cy="17601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19" y="1841452"/>
            <a:ext cx="3592285" cy="201852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2245" y="1500914"/>
            <a:ext cx="3345155" cy="25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42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Fenologická měření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5945" y="2525658"/>
            <a:ext cx="4961384" cy="45180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50" y="2099256"/>
            <a:ext cx="3744222" cy="24973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681" y="177106"/>
            <a:ext cx="2722272" cy="21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4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ˇUdržitelný život – principy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Život šetrný k lidem a přírodě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25808"/>
            <a:ext cx="3337238" cy="33372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669" y="3969628"/>
            <a:ext cx="4889679" cy="23422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209" y="365125"/>
            <a:ext cx="3677436" cy="20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4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336" y="365125"/>
            <a:ext cx="11070464" cy="1325563"/>
          </a:xfrm>
        </p:spPr>
        <p:txBody>
          <a:bodyPr/>
          <a:lstStyle/>
          <a:p>
            <a:r>
              <a:rPr lang="cs-CZ" dirty="0" smtClean="0"/>
              <a:t>Kreslíme na zahradě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36" y="2623208"/>
            <a:ext cx="5361836" cy="4021377"/>
          </a:xfrm>
          <a:prstGeom prst="rect">
            <a:avLst/>
          </a:prstGeom>
        </p:spPr>
      </p:pic>
      <p:pic>
        <p:nvPicPr>
          <p:cNvPr id="6" name="Picture 1028" descr="C:\WINDOWS\Plocha\NAše rodina 2004\Fotografie - domací škola\Domácí škola\VV\DSCI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8568" y="476861"/>
            <a:ext cx="2591664" cy="19437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733" y="2070129"/>
            <a:ext cx="3430842" cy="45744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312" y="4310558"/>
            <a:ext cx="2334027" cy="23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2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Land art na zahradě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036" y="2160476"/>
            <a:ext cx="6454869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926" y="3070561"/>
            <a:ext cx="3732604" cy="33253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197" y="141667"/>
            <a:ext cx="2611333" cy="25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9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208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708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Klasifikace řízených aktivit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Podle metod</a:t>
            </a:r>
          </a:p>
          <a:p>
            <a:r>
              <a:rPr lang="cs-CZ" dirty="0" smtClean="0"/>
              <a:t>Výuka venku (přesun tradiční výuky).</a:t>
            </a:r>
          </a:p>
          <a:p>
            <a:r>
              <a:rPr lang="cs-CZ" dirty="0" smtClean="0"/>
              <a:t>Výuka za využití prostředí.</a:t>
            </a:r>
          </a:p>
          <a:p>
            <a:pPr marL="0" indent="0">
              <a:buNone/>
            </a:pPr>
            <a:r>
              <a:rPr lang="cs-CZ" b="1" dirty="0" smtClean="0"/>
              <a:t>Podle cílů</a:t>
            </a:r>
          </a:p>
          <a:p>
            <a:r>
              <a:rPr lang="cs-CZ" dirty="0" smtClean="0"/>
              <a:t>Rozvoj znalostí a kompetencí.</a:t>
            </a:r>
          </a:p>
          <a:p>
            <a:r>
              <a:rPr lang="cs-CZ" dirty="0" smtClean="0"/>
              <a:t>Rozvoj tělesné zdatnosti, vytrvalosti, pohybových dovedností.</a:t>
            </a:r>
          </a:p>
          <a:p>
            <a:pPr marL="0" indent="0">
              <a:buNone/>
            </a:pPr>
            <a:r>
              <a:rPr lang="cs-CZ" b="1" dirty="0" smtClean="0"/>
              <a:t>Podle předmětu</a:t>
            </a:r>
          </a:p>
          <a:p>
            <a:r>
              <a:rPr lang="cs-CZ" dirty="0" smtClean="0"/>
              <a:t>Jednooborové.</a:t>
            </a:r>
          </a:p>
          <a:p>
            <a:r>
              <a:rPr lang="cs-CZ" dirty="0" smtClean="0"/>
              <a:t>Dvouoborové.</a:t>
            </a:r>
          </a:p>
          <a:p>
            <a:r>
              <a:rPr lang="cs-CZ" dirty="0" smtClean="0"/>
              <a:t>Interdisciplinární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5547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Školy s ukázkovými zahradami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286" y="1690686"/>
            <a:ext cx="5490692" cy="4929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prstClr val="black"/>
                </a:solidFill>
              </a:rPr>
              <a:t>Základní škola Humpolec</a:t>
            </a:r>
          </a:p>
          <a:p>
            <a:r>
              <a:rPr lang="cs-CZ" sz="1600" dirty="0">
                <a:solidFill>
                  <a:prstClr val="black"/>
                </a:solidFill>
              </a:rPr>
              <a:t>Hradská </a:t>
            </a:r>
            <a:r>
              <a:rPr lang="cs-CZ" sz="1600" dirty="0" smtClean="0">
                <a:solidFill>
                  <a:prstClr val="black"/>
                </a:solidFill>
              </a:rPr>
              <a:t>894, 396 </a:t>
            </a:r>
            <a:r>
              <a:rPr lang="cs-CZ" sz="1600" dirty="0">
                <a:solidFill>
                  <a:prstClr val="black"/>
                </a:solidFill>
              </a:rPr>
              <a:t>01  </a:t>
            </a:r>
            <a:r>
              <a:rPr lang="cs-CZ" sz="1600" dirty="0" smtClean="0">
                <a:solidFill>
                  <a:prstClr val="black"/>
                </a:solidFill>
              </a:rPr>
              <a:t>Humpolec, Tel</a:t>
            </a:r>
            <a:r>
              <a:rPr lang="cs-CZ" sz="1600" dirty="0">
                <a:solidFill>
                  <a:prstClr val="black"/>
                </a:solidFill>
              </a:rPr>
              <a:t>. 565 532 </a:t>
            </a:r>
            <a:r>
              <a:rPr lang="cs-CZ" sz="1600" dirty="0" smtClean="0">
                <a:solidFill>
                  <a:prstClr val="black"/>
                </a:solidFill>
              </a:rPr>
              <a:t>041, </a:t>
            </a:r>
            <a:r>
              <a:rPr lang="cs-CZ" sz="1600" dirty="0" smtClean="0">
                <a:solidFill>
                  <a:prstClr val="black"/>
                </a:solidFill>
                <a:hlinkClick r:id="rId2"/>
              </a:rPr>
              <a:t>www.hradska.cz</a:t>
            </a:r>
            <a:endParaRPr lang="cs-CZ" sz="1600" dirty="0">
              <a:solidFill>
                <a:prstClr val="black"/>
              </a:solidFill>
            </a:endParaRPr>
          </a:p>
          <a:p>
            <a:r>
              <a:rPr lang="cs-CZ" sz="1600" dirty="0">
                <a:solidFill>
                  <a:prstClr val="black"/>
                </a:solidFill>
              </a:rPr>
              <a:t>provázel nás – pan ředitel Pavel Bílek - </a:t>
            </a:r>
            <a:r>
              <a:rPr lang="cs-CZ" sz="1600" dirty="0">
                <a:solidFill>
                  <a:prstClr val="black"/>
                </a:solidFill>
                <a:hlinkClick r:id="rId3"/>
              </a:rPr>
              <a:t>reditel.podhrad@zshumpolec.cz</a:t>
            </a:r>
            <a:endParaRPr lang="cs-CZ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cs-CZ" sz="1600" b="1" dirty="0" smtClean="0">
                <a:solidFill>
                  <a:prstClr val="black"/>
                </a:solidFill>
              </a:rPr>
              <a:t>Základní </a:t>
            </a:r>
            <a:r>
              <a:rPr lang="cs-CZ" sz="1600" b="1" dirty="0">
                <a:solidFill>
                  <a:prstClr val="black"/>
                </a:solidFill>
              </a:rPr>
              <a:t>škola  Spálené Poříčí</a:t>
            </a:r>
          </a:p>
          <a:p>
            <a:r>
              <a:rPr lang="cs-CZ" sz="1600" dirty="0">
                <a:solidFill>
                  <a:prstClr val="black"/>
                </a:solidFill>
              </a:rPr>
              <a:t>Nám. Svobody 135</a:t>
            </a:r>
          </a:p>
          <a:p>
            <a:r>
              <a:rPr lang="cs-CZ" sz="1600" dirty="0">
                <a:solidFill>
                  <a:prstClr val="black"/>
                </a:solidFill>
              </a:rPr>
              <a:t>335 61  Spálené </a:t>
            </a:r>
            <a:r>
              <a:rPr lang="cs-CZ" sz="1600" dirty="0" smtClean="0">
                <a:solidFill>
                  <a:prstClr val="black"/>
                </a:solidFill>
              </a:rPr>
              <a:t>Poříčí, tel</a:t>
            </a:r>
            <a:r>
              <a:rPr lang="cs-CZ" sz="1600" dirty="0">
                <a:solidFill>
                  <a:prstClr val="black"/>
                </a:solidFill>
              </a:rPr>
              <a:t>. 371 594 672</a:t>
            </a:r>
          </a:p>
          <a:p>
            <a:r>
              <a:rPr lang="cs-CZ" sz="1600" dirty="0">
                <a:solidFill>
                  <a:prstClr val="black"/>
                </a:solidFill>
                <a:hlinkClick r:id="rId4"/>
              </a:rPr>
              <a:t>www.zsspaleneporici.cz</a:t>
            </a:r>
            <a:endParaRPr lang="cs-CZ" sz="1600" dirty="0">
              <a:solidFill>
                <a:prstClr val="black"/>
              </a:solidFill>
            </a:endParaRPr>
          </a:p>
          <a:p>
            <a:r>
              <a:rPr lang="cs-CZ" sz="1600" dirty="0">
                <a:solidFill>
                  <a:prstClr val="black"/>
                </a:solidFill>
              </a:rPr>
              <a:t>provázela nás – paní Míla Sýkorová – </a:t>
            </a:r>
            <a:r>
              <a:rPr lang="cs-CZ" sz="1600" dirty="0">
                <a:solidFill>
                  <a:prstClr val="black"/>
                </a:solidFill>
                <a:hlinkClick r:id="rId5"/>
              </a:rPr>
              <a:t>mila.sykorova@spaleneporici.cz</a:t>
            </a:r>
            <a:endParaRPr lang="cs-CZ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cs-CZ" sz="1600" b="1" dirty="0" smtClean="0">
                <a:solidFill>
                  <a:prstClr val="black"/>
                </a:solidFill>
              </a:rPr>
              <a:t>Základní </a:t>
            </a:r>
            <a:r>
              <a:rPr lang="cs-CZ" sz="1600" b="1" dirty="0">
                <a:solidFill>
                  <a:prstClr val="black"/>
                </a:solidFill>
              </a:rPr>
              <a:t>škola Dobřany</a:t>
            </a:r>
          </a:p>
          <a:p>
            <a:r>
              <a:rPr lang="cs-CZ" sz="1600" dirty="0">
                <a:solidFill>
                  <a:prstClr val="black"/>
                </a:solidFill>
              </a:rPr>
              <a:t>Tř. 1. Máje </a:t>
            </a:r>
            <a:r>
              <a:rPr lang="cs-CZ" sz="1600" dirty="0" smtClean="0">
                <a:solidFill>
                  <a:prstClr val="black"/>
                </a:solidFill>
              </a:rPr>
              <a:t>618, 334 </a:t>
            </a:r>
            <a:r>
              <a:rPr lang="cs-CZ" sz="1600" dirty="0">
                <a:solidFill>
                  <a:prstClr val="black"/>
                </a:solidFill>
              </a:rPr>
              <a:t>41  </a:t>
            </a:r>
            <a:r>
              <a:rPr lang="cs-CZ" sz="1600" dirty="0" smtClean="0">
                <a:solidFill>
                  <a:prstClr val="black"/>
                </a:solidFill>
              </a:rPr>
              <a:t>Dobřany, tel</a:t>
            </a:r>
            <a:r>
              <a:rPr lang="cs-CZ" sz="1600" dirty="0">
                <a:solidFill>
                  <a:prstClr val="black"/>
                </a:solidFill>
              </a:rPr>
              <a:t>. 377 970 467</a:t>
            </a:r>
          </a:p>
          <a:p>
            <a:r>
              <a:rPr lang="cs-CZ" sz="1600" dirty="0" smtClean="0">
                <a:solidFill>
                  <a:prstClr val="black"/>
                </a:solidFill>
                <a:hlinkClick r:id="rId6"/>
              </a:rPr>
              <a:t>www.dobrany.cz/</a:t>
            </a:r>
            <a:r>
              <a:rPr lang="cs-CZ" sz="1600" dirty="0" err="1" smtClean="0">
                <a:solidFill>
                  <a:prstClr val="black"/>
                </a:solidFill>
                <a:hlinkClick r:id="rId6"/>
              </a:rPr>
              <a:t>skola</a:t>
            </a:r>
            <a:r>
              <a:rPr lang="cs-CZ" sz="1600" dirty="0" smtClean="0">
                <a:solidFill>
                  <a:prstClr val="black"/>
                </a:solidFill>
              </a:rPr>
              <a:t>, ředitel </a:t>
            </a:r>
            <a:r>
              <a:rPr lang="cs-CZ" sz="1600" dirty="0">
                <a:solidFill>
                  <a:prstClr val="black"/>
                </a:solidFill>
              </a:rPr>
              <a:t>Jaroslav Šedivý a Mgr. Jana </a:t>
            </a:r>
            <a:r>
              <a:rPr lang="cs-CZ" sz="1600" dirty="0" smtClean="0">
                <a:solidFill>
                  <a:prstClr val="black"/>
                </a:solidFill>
              </a:rPr>
              <a:t>Šindelářová </a:t>
            </a:r>
            <a:endParaRPr lang="cs-CZ" sz="1600" dirty="0">
              <a:solidFill>
                <a:prstClr val="black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911403" y="1690687"/>
            <a:ext cx="6027312" cy="3555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prstClr val="black"/>
                </a:solidFill>
              </a:rPr>
              <a:t>Základní </a:t>
            </a:r>
            <a:r>
              <a:rPr lang="cs-CZ" sz="1600" b="1" dirty="0">
                <a:solidFill>
                  <a:prstClr val="black"/>
                </a:solidFill>
              </a:rPr>
              <a:t>škola Chotěšov</a:t>
            </a:r>
            <a:endParaRPr lang="cs-CZ" sz="1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Plzeňská </a:t>
            </a:r>
            <a:r>
              <a:rPr lang="cs-CZ" sz="1600" dirty="0" smtClean="0">
                <a:solidFill>
                  <a:prstClr val="black"/>
                </a:solidFill>
              </a:rPr>
              <a:t>388m 332 </a:t>
            </a:r>
            <a:r>
              <a:rPr lang="cs-CZ" sz="1600" dirty="0">
                <a:solidFill>
                  <a:prstClr val="black"/>
                </a:solidFill>
              </a:rPr>
              <a:t>14  </a:t>
            </a:r>
            <a:r>
              <a:rPr lang="cs-CZ" sz="1600" dirty="0" smtClean="0">
                <a:solidFill>
                  <a:prstClr val="black"/>
                </a:solidFill>
              </a:rPr>
              <a:t>Chotěšov, tel</a:t>
            </a:r>
            <a:r>
              <a:rPr lang="cs-CZ" sz="1600" dirty="0">
                <a:solidFill>
                  <a:prstClr val="black"/>
                </a:solidFill>
              </a:rPr>
              <a:t>. 377 900 </a:t>
            </a:r>
            <a:r>
              <a:rPr lang="cs-CZ" sz="1600" dirty="0" smtClean="0">
                <a:solidFill>
                  <a:prstClr val="black"/>
                </a:solidFill>
              </a:rPr>
              <a:t>986, </a:t>
            </a:r>
            <a:r>
              <a:rPr lang="cs-CZ" sz="1600" u="sng" dirty="0" smtClean="0">
                <a:solidFill>
                  <a:prstClr val="black"/>
                </a:solidFill>
                <a:hlinkClick r:id="rId7"/>
              </a:rPr>
              <a:t>www.zschotesov.cz</a:t>
            </a:r>
            <a:endParaRPr lang="cs-CZ" sz="1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provázel nás – Jan </a:t>
            </a:r>
            <a:r>
              <a:rPr lang="cs-CZ" sz="1600" dirty="0" err="1">
                <a:solidFill>
                  <a:prstClr val="black"/>
                </a:solidFill>
              </a:rPr>
              <a:t>Hajžman</a:t>
            </a:r>
            <a:r>
              <a:rPr lang="cs-CZ" sz="1600" dirty="0">
                <a:solidFill>
                  <a:prstClr val="black"/>
                </a:solidFill>
              </a:rPr>
              <a:t>, tel. 604 102 301, </a:t>
            </a:r>
            <a:r>
              <a:rPr lang="cs-CZ" sz="1600" u="sng" dirty="0">
                <a:solidFill>
                  <a:prstClr val="black"/>
                </a:solidFill>
                <a:hlinkClick r:id="rId8"/>
              </a:rPr>
              <a:t>hajzman.j@zschotesov.cz</a:t>
            </a:r>
            <a:endParaRPr lang="cs-CZ" sz="1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 </a:t>
            </a:r>
            <a:r>
              <a:rPr lang="cs-CZ" sz="1600" b="1" dirty="0" smtClean="0">
                <a:solidFill>
                  <a:prstClr val="black"/>
                </a:solidFill>
              </a:rPr>
              <a:t>Základní </a:t>
            </a:r>
            <a:r>
              <a:rPr lang="cs-CZ" sz="1600" b="1" dirty="0">
                <a:solidFill>
                  <a:prstClr val="black"/>
                </a:solidFill>
              </a:rPr>
              <a:t>škola Nýřany</a:t>
            </a:r>
            <a:endParaRPr lang="cs-CZ" sz="1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Školní </a:t>
            </a:r>
            <a:r>
              <a:rPr lang="cs-CZ" sz="1600" dirty="0" smtClean="0">
                <a:solidFill>
                  <a:prstClr val="black"/>
                </a:solidFill>
              </a:rPr>
              <a:t>901, 330 </a:t>
            </a:r>
            <a:r>
              <a:rPr lang="cs-CZ" sz="1600" dirty="0">
                <a:solidFill>
                  <a:prstClr val="black"/>
                </a:solidFill>
              </a:rPr>
              <a:t>23  </a:t>
            </a:r>
            <a:r>
              <a:rPr lang="cs-CZ" sz="1600" dirty="0" smtClean="0">
                <a:solidFill>
                  <a:prstClr val="black"/>
                </a:solidFill>
              </a:rPr>
              <a:t>Nýřany, tel</a:t>
            </a:r>
            <a:r>
              <a:rPr lang="cs-CZ" sz="1600" dirty="0">
                <a:solidFill>
                  <a:prstClr val="black"/>
                </a:solidFill>
              </a:rPr>
              <a:t>. 377 931 </a:t>
            </a:r>
            <a:r>
              <a:rPr lang="cs-CZ" sz="1600" dirty="0" smtClean="0">
                <a:solidFill>
                  <a:prstClr val="black"/>
                </a:solidFill>
              </a:rPr>
              <a:t>661, </a:t>
            </a:r>
            <a:r>
              <a:rPr lang="cs-CZ" sz="1600" u="sng" dirty="0" smtClean="0">
                <a:solidFill>
                  <a:prstClr val="black"/>
                </a:solidFill>
                <a:hlinkClick r:id="rId9"/>
              </a:rPr>
              <a:t>www.zsnyrany.cz</a:t>
            </a:r>
            <a:endParaRPr lang="cs-CZ" sz="1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provázel nás – pan ředitel Vladislav Uxa – </a:t>
            </a:r>
            <a:r>
              <a:rPr lang="cs-CZ" sz="1600" u="sng" dirty="0">
                <a:solidFill>
                  <a:prstClr val="black"/>
                </a:solidFill>
                <a:hlinkClick r:id="rId10"/>
              </a:rPr>
              <a:t>zsnyrany@volny.cz</a:t>
            </a:r>
            <a:endParaRPr lang="cs-CZ" sz="1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 </a:t>
            </a:r>
            <a:r>
              <a:rPr lang="cs-CZ" sz="1600" b="1" dirty="0" smtClean="0">
                <a:solidFill>
                  <a:prstClr val="black"/>
                </a:solidFill>
              </a:rPr>
              <a:t>22</a:t>
            </a:r>
            <a:r>
              <a:rPr lang="cs-CZ" sz="1600" b="1" dirty="0">
                <a:solidFill>
                  <a:prstClr val="black"/>
                </a:solidFill>
              </a:rPr>
              <a:t>. ZŠ Plzeň</a:t>
            </a:r>
            <a:endParaRPr lang="cs-CZ" sz="1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Na Dlouhých </a:t>
            </a:r>
            <a:r>
              <a:rPr lang="cs-CZ" sz="1600" dirty="0" smtClean="0">
                <a:solidFill>
                  <a:prstClr val="black"/>
                </a:solidFill>
              </a:rPr>
              <a:t>49, 312 </a:t>
            </a:r>
            <a:r>
              <a:rPr lang="cs-CZ" sz="1600" dirty="0">
                <a:solidFill>
                  <a:prstClr val="black"/>
                </a:solidFill>
              </a:rPr>
              <a:t>09  </a:t>
            </a:r>
            <a:r>
              <a:rPr lang="cs-CZ" sz="1600" dirty="0" smtClean="0">
                <a:solidFill>
                  <a:prstClr val="black"/>
                </a:solidFill>
              </a:rPr>
              <a:t>Plzeň, tel</a:t>
            </a:r>
            <a:r>
              <a:rPr lang="cs-CZ" sz="1600" dirty="0">
                <a:solidFill>
                  <a:prstClr val="black"/>
                </a:solidFill>
              </a:rPr>
              <a:t>. 378 628 </a:t>
            </a:r>
            <a:r>
              <a:rPr lang="cs-CZ" sz="1600" dirty="0" smtClean="0">
                <a:solidFill>
                  <a:prstClr val="black"/>
                </a:solidFill>
              </a:rPr>
              <a:t>732, </a:t>
            </a:r>
            <a:r>
              <a:rPr lang="cs-CZ" sz="1600" u="sng" dirty="0" smtClean="0">
                <a:solidFill>
                  <a:prstClr val="black"/>
                </a:solidFill>
                <a:hlinkClick r:id="rId11"/>
              </a:rPr>
              <a:t>www.22zsplzen.cz</a:t>
            </a:r>
            <a:endParaRPr lang="cs-CZ" sz="1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provázel nás – pan Miloš </a:t>
            </a:r>
            <a:r>
              <a:rPr lang="cs-CZ" sz="1600" dirty="0" err="1" smtClean="0">
                <a:solidFill>
                  <a:prstClr val="black"/>
                </a:solidFill>
              </a:rPr>
              <a:t>Bicek</a:t>
            </a:r>
            <a:endParaRPr lang="cs-CZ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62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Učení se u významného krajinného prvku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Studánka</a:t>
            </a:r>
            <a:endParaRPr lang="cs-CZ" dirty="0" smtClean="0"/>
          </a:p>
          <a:p>
            <a:r>
              <a:rPr lang="cs-CZ" dirty="0" smtClean="0"/>
              <a:t>Exkurze.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121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185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354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072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402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863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Přesun tradiční výuky ven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Přírodní učebna, amfiteátr.</a:t>
            </a:r>
          </a:p>
          <a:p>
            <a:r>
              <a:rPr lang="cs-CZ" dirty="0" smtClean="0"/>
              <a:t>Výhodou je kontakt s přírodou a možnost trávit přestávky venku. </a:t>
            </a:r>
          </a:p>
          <a:p>
            <a:r>
              <a:rPr lang="cs-CZ" dirty="0" smtClean="0"/>
              <a:t>Nevýhodou „prostředí odvádí pozornost“, vliv počasí.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58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Vzdělávací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Venkovní učebna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660" y="241781"/>
            <a:ext cx="3400358" cy="22627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04565"/>
            <a:ext cx="6490952" cy="43103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839" y="3962313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82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Amfiteátr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2366537"/>
            <a:ext cx="5801784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14" y="365125"/>
            <a:ext cx="5212076" cy="37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70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venkovního prostředí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3719"/>
            <a:ext cx="5837618" cy="47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2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Meteorologická stanice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063199"/>
            <a:ext cx="5801784" cy="4351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35" y="2691824"/>
            <a:ext cx="4969233" cy="37227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949" y="0"/>
            <a:ext cx="3078051" cy="307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7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Observatoř (dalekohled, hvězdárna)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7651" y="2793942"/>
            <a:ext cx="4372289" cy="32792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1" y="2695239"/>
            <a:ext cx="46482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6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0591" y="521448"/>
            <a:ext cx="10515600" cy="1325563"/>
          </a:xfrm>
        </p:spPr>
        <p:txBody>
          <a:bodyPr/>
          <a:lstStyle/>
          <a:p>
            <a:r>
              <a:rPr lang="cs-CZ" dirty="0" smtClean="0"/>
              <a:t>Šnečí závody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179" y="2070324"/>
            <a:ext cx="5801784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99" y="171941"/>
            <a:ext cx="4460381" cy="33452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050" y="3753670"/>
            <a:ext cx="4370229" cy="32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90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253</Words>
  <Application>Microsoft Office PowerPoint</Application>
  <PresentationFormat>Širokoúhlá obrazovka</PresentationFormat>
  <Paragraphs>57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Řízené aktivity  na školní zahradě</vt:lpstr>
      <vt:lpstr>Klasifikace řízených aktivit</vt:lpstr>
      <vt:lpstr>Přesun tradiční výuky ven</vt:lpstr>
      <vt:lpstr>Vzdělávací aktivity</vt:lpstr>
      <vt:lpstr>Amfiteátr</vt:lpstr>
      <vt:lpstr>Využití venkovního prostředí</vt:lpstr>
      <vt:lpstr>Meteorologická stanice</vt:lpstr>
      <vt:lpstr>Observatoř (dalekohled, hvězdárna)</vt:lpstr>
      <vt:lpstr>Šnečí závody</vt:lpstr>
      <vt:lpstr>Zoochorické rozšiřování semen a plodů </vt:lpstr>
      <vt:lpstr>Dendrologická měření</vt:lpstr>
      <vt:lpstr>Pohybové aktivity</vt:lpstr>
      <vt:lpstr>Pozorování modelových druhů  živočichů a rostliny</vt:lpstr>
      <vt:lpstr>Fenologická měření</vt:lpstr>
      <vt:lpstr>ˇUdržitelný život – principy </vt:lpstr>
      <vt:lpstr>Kreslíme na zahradě</vt:lpstr>
      <vt:lpstr>Land art na zahradě</vt:lpstr>
      <vt:lpstr>Prezentace aplikace PowerPoint</vt:lpstr>
      <vt:lpstr>Prezentace aplikace PowerPoint</vt:lpstr>
      <vt:lpstr>Školy s ukázkovými zahradami</vt:lpstr>
      <vt:lpstr>Učení se u významného krajinného prvku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Řízené aktivity  na školní zahradě</dc:title>
  <dc:creator>Kateřina</dc:creator>
  <cp:lastModifiedBy>Kateřina</cp:lastModifiedBy>
  <cp:revision>14</cp:revision>
  <dcterms:created xsi:type="dcterms:W3CDTF">2019-11-25T10:13:34Z</dcterms:created>
  <dcterms:modified xsi:type="dcterms:W3CDTF">2019-12-01T14:13:51Z</dcterms:modified>
</cp:coreProperties>
</file>