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32" r:id="rId3"/>
    <p:sldId id="364" r:id="rId4"/>
    <p:sldId id="365" r:id="rId5"/>
    <p:sldId id="362" r:id="rId6"/>
    <p:sldId id="363" r:id="rId7"/>
    <p:sldId id="333" r:id="rId8"/>
    <p:sldId id="360" r:id="rId9"/>
    <p:sldId id="334" r:id="rId10"/>
    <p:sldId id="335" r:id="rId11"/>
    <p:sldId id="366" r:id="rId12"/>
    <p:sldId id="361" r:id="rId13"/>
    <p:sldId id="3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Psohlavec" initials="LP" lastIdx="0" clrIdx="0">
    <p:extLst>
      <p:ext uri="{19B8F6BF-5375-455C-9EA6-DF929625EA0E}">
        <p15:presenceInfo xmlns:p15="http://schemas.microsoft.com/office/powerpoint/2012/main" userId="S-1-5-21-3262860406-1598241280-1932476951-1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83209" autoAdjust="0"/>
  </p:normalViewPr>
  <p:slideViewPr>
    <p:cSldViewPr snapToGrid="0">
      <p:cViewPr varScale="1">
        <p:scale>
          <a:sx n="81" d="100"/>
          <a:sy n="81" d="100"/>
        </p:scale>
        <p:origin x="120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DCFA-5DEF-4E9F-B7D1-1058DB8FF2D0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14D3-38FC-4705-A534-3F0871674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8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sociálních skupinách </a:t>
            </a:r>
            <a:r>
              <a:rPr lang="cs-CZ" baseline="0" dirty="0" smtClean="0"/>
              <a:t>probíhá vzájemná součinnost převážně na základě dvou typů chování</a:t>
            </a:r>
          </a:p>
          <a:p>
            <a:r>
              <a:rPr lang="cs-CZ" baseline="0" dirty="0" smtClean="0"/>
              <a:t>Bakalářská práce Kateřina Soukupová – str. 38</a:t>
            </a:r>
          </a:p>
          <a:p>
            <a:r>
              <a:rPr lang="cs-CZ" baseline="0" dirty="0" smtClean="0"/>
              <a:t>Hry pro rozvoj skupinové spolupráce - </a:t>
            </a:r>
            <a:r>
              <a:rPr lang="cs-CZ" baseline="0" dirty="0" err="1" smtClean="0"/>
              <a:t>Hermochová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14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S. </a:t>
            </a:r>
            <a:r>
              <a:rPr lang="cs-CZ" dirty="0" err="1" smtClean="0"/>
              <a:t>Hermochová</a:t>
            </a:r>
            <a:r>
              <a:rPr lang="cs-CZ" dirty="0" smtClean="0"/>
              <a:t>, 2014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16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S. </a:t>
            </a:r>
            <a:r>
              <a:rPr lang="cs-CZ" dirty="0" err="1" smtClean="0"/>
              <a:t>Hermochová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90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 kompetitivních hrách dochází k porovnávání výkonu. Výhra připadá pouze jednomu hráči či skupině, ale z následných výkonů může vznikat pořadí. Zvláštním druhem kompetitivních her mohou být hry pro jednotlivce, kdy hráč soutěží sám proti sobě, a tudíž nemůže prohrát. Stanovuje si vlastní cíle, jak dobře by chtěl daný úkol splnit, a pokud se tak nestane, přichází zklamání, nikoliv prohra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Konstruktivní </a:t>
            </a:r>
            <a:r>
              <a:rPr lang="cs-CZ" dirty="0" smtClean="0"/>
              <a:t> Při soutěži nejde jen o výhru, ale i prožitek a zážitek z ní -&gt; i</a:t>
            </a:r>
            <a:r>
              <a:rPr lang="cs-CZ" baseline="0" dirty="0" smtClean="0"/>
              <a:t> v případě prohry můžeme najít v herním procesu pozitiva -&gt; je však nutné, aby při hře byly jasná pravidla (časové ohraničení, jasné kritérium pro zvolení vítěze, dodržování </a:t>
            </a:r>
            <a:r>
              <a:rPr lang="cs-CZ" baseline="0" dirty="0" err="1" smtClean="0"/>
              <a:t>fairplay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neobcházeníá</a:t>
            </a:r>
            <a:r>
              <a:rPr lang="cs-CZ" baseline="0" dirty="0" smtClean="0"/>
              <a:t> pravidel)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Destruktivní</a:t>
            </a:r>
          </a:p>
          <a:p>
            <a:r>
              <a:rPr lang="cs-CZ" dirty="0" smtClean="0"/>
              <a:t>Nastává při nevhodně zvoleném </a:t>
            </a:r>
            <a:r>
              <a:rPr lang="cs-CZ" dirty="0" err="1" smtClean="0"/>
              <a:t>cíly</a:t>
            </a:r>
            <a:r>
              <a:rPr lang="cs-CZ" dirty="0" smtClean="0"/>
              <a:t> hry nedosažitelném pro danou skupinu.</a:t>
            </a:r>
            <a:r>
              <a:rPr lang="cs-CZ" baseline="0" dirty="0" smtClean="0"/>
              <a:t> Dochází k němu ve chvílích nejasných pravidel a problémových situací, kdy dochází k nadměrné rivalitě hráčů. Jedinec má strach z prohry a začíná vědomě podvádět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PŘÍNOS</a:t>
            </a:r>
          </a:p>
          <a:p>
            <a:r>
              <a:rPr lang="cs-CZ" b="0" baseline="0" dirty="0" smtClean="0"/>
              <a:t>Motivuje k maximálním výkonům, leckdy až k překonání sebe sama. </a:t>
            </a:r>
            <a:r>
              <a:rPr lang="cs-CZ" b="0" baseline="0" dirty="0" err="1" smtClean="0"/>
              <a:t>Kompetice</a:t>
            </a:r>
            <a:r>
              <a:rPr lang="cs-CZ" b="0" baseline="0" dirty="0" smtClean="0"/>
              <a:t> učí přiměřené rivalitě -&gt; transfer do života -&gt; musí soupeřit v sociální skupině o své místo</a:t>
            </a:r>
          </a:p>
          <a:p>
            <a:r>
              <a:rPr lang="cs-CZ" b="0" baseline="0" dirty="0" smtClean="0"/>
              <a:t>Vede k sebezdokonalování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5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b="1" i="1" dirty="0" smtClean="0"/>
              <a:t>Hry pro rozvoj skupinové spolupráce/</a:t>
            </a:r>
            <a:r>
              <a:rPr lang="cs-CZ" b="1" i="1" dirty="0" err="1" smtClean="0"/>
              <a:t>Hermochová</a:t>
            </a:r>
            <a:r>
              <a:rPr lang="cs-CZ" b="1" i="1" baseline="0" dirty="0" smtClean="0"/>
              <a:t> str. 38</a:t>
            </a:r>
            <a:endParaRPr lang="cs-CZ" b="1" i="1" dirty="0" smtClean="0"/>
          </a:p>
          <a:p>
            <a:pPr lvl="0"/>
            <a:endParaRPr lang="cs-CZ" b="1" dirty="0" smtClean="0"/>
          </a:p>
          <a:p>
            <a:pPr lvl="0"/>
            <a:r>
              <a:rPr lang="cs-CZ" b="1" dirty="0" smtClean="0"/>
              <a:t>Výhra/prohra:</a:t>
            </a:r>
            <a:r>
              <a:rPr lang="cs-CZ" dirty="0" smtClean="0"/>
              <a:t> Vyhrát znamená porazit někoho jiného. Vždy, když dáváme nějakým způsobem najevo, že jsme lepší, silnější, chytřejší..., jednáme způsobem výhra/prohra.</a:t>
            </a:r>
          </a:p>
          <a:p>
            <a:pPr lvl="0"/>
            <a:r>
              <a:rPr lang="cs-CZ" b="1" dirty="0" smtClean="0"/>
              <a:t>Prohra/výhra</a:t>
            </a:r>
            <a:r>
              <a:rPr lang="cs-CZ" dirty="0" smtClean="0"/>
              <a:t>: Kapitulace, ustupování, povolnost za cenu potlačování vlastních pocitů a vlastní osobnosti.</a:t>
            </a:r>
          </a:p>
          <a:p>
            <a:pPr lvl="0"/>
            <a:r>
              <a:rPr lang="cs-CZ" b="1" dirty="0" smtClean="0"/>
              <a:t>Prohra/prohra</a:t>
            </a:r>
            <a:r>
              <a:rPr lang="cs-CZ" dirty="0" smtClean="0"/>
              <a:t>: Pokud nemohu vyhrát já, pak nesmíš ani ty. Touha poškodit nepřítele za cenu vlastní zkázy.</a:t>
            </a:r>
          </a:p>
          <a:p>
            <a:pPr lvl="0"/>
            <a:r>
              <a:rPr lang="cs-CZ" b="1" dirty="0" smtClean="0"/>
              <a:t>Výhra/výhra</a:t>
            </a:r>
            <a:r>
              <a:rPr lang="cs-CZ" dirty="0" smtClean="0"/>
              <a:t>: Oboustranně prospěšné řešení. Úspěch jednoho není dosahován na pozadí neúspěchu druhého. Je to víra ve třetí alternativu - neplatí tu buď ty, nebo já. Výhra/výhra je vyšší způsob jednání (</a:t>
            </a:r>
            <a:r>
              <a:rPr lang="cs-CZ" i="1" dirty="0" smtClean="0"/>
              <a:t>Havlínová, 1998, s. 52 - 53).</a:t>
            </a:r>
          </a:p>
          <a:p>
            <a:pPr lvl="0"/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Strategie výhra/prohra je strategií soutěžení, boje, rivality. Strategie výhra/výhra dává jako jediná prostor pro spolupráci </a:t>
            </a:r>
            <a:r>
              <a:rPr lang="cs-CZ" dirty="0" smtClean="0"/>
              <a:t>a podle Hendersonové by svět měl být na tomto principu vystavěn (Havlínová, 1998).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90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BP Soukupová</a:t>
            </a:r>
            <a:r>
              <a:rPr lang="cs-CZ" baseline="0" dirty="0" smtClean="0"/>
              <a:t> str. 41</a:t>
            </a:r>
          </a:p>
          <a:p>
            <a:r>
              <a:rPr lang="cs-CZ" baseline="0" dirty="0" err="1" smtClean="0"/>
              <a:t>Dobdrodružné</a:t>
            </a:r>
            <a:r>
              <a:rPr lang="cs-CZ" baseline="0" dirty="0" smtClean="0"/>
              <a:t> hry a cvičení v přírodě - Neuman</a:t>
            </a:r>
          </a:p>
          <a:p>
            <a:r>
              <a:rPr lang="cs-CZ" baseline="0" dirty="0" smtClean="0"/>
              <a:t>Závislost členů -&gt; bez jednoho ozubeného kolečka by hodiny </a:t>
            </a:r>
            <a:r>
              <a:rPr lang="cs-CZ" baseline="0" dirty="0" err="1" smtClean="0"/>
              <a:t>hodiny</a:t>
            </a:r>
            <a:r>
              <a:rPr lang="cs-CZ" baseline="0" dirty="0" smtClean="0"/>
              <a:t> nefungovaly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15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je hra vybudována na těchto čtyřech součástech, funguje komplexně: není zraňováno sebepojetí žáka, není důvod k obavám z dalších příležitostí k účasti, žáci jsou obohaceni o nové zkušenosti. Hra by neproběhla, kdyby hráči nesměřovali ke společnému cíli a na cestě k tomuto cíli se nepodíleli svou činností.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Podpořit kooperativní bázi hry a využít ji pro kooperativní učení znamená neváhat zařadit za hru reflexi. 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Hry pro rozvoj skupinové spolupráce,</a:t>
            </a:r>
            <a:r>
              <a:rPr lang="cs-CZ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Hermochová</a:t>
            </a:r>
            <a:endParaRPr lang="cs-CZ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20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Neuman, Dobrodružné hry a cvičení</a:t>
            </a:r>
            <a:r>
              <a:rPr lang="cs-CZ" baseline="0" dirty="0" smtClean="0"/>
              <a:t> v přírodě, </a:t>
            </a:r>
            <a:r>
              <a:rPr lang="cs-CZ" dirty="0" smtClean="0"/>
              <a:t>2004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97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4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4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8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7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7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1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4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9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3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1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5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8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B3F38-4602-4912-BB62-E0B3A1567D5B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1617131"/>
            <a:ext cx="6815669" cy="3119969"/>
          </a:xfrm>
        </p:spPr>
        <p:txBody>
          <a:bodyPr/>
          <a:lstStyle/>
          <a:p>
            <a:r>
              <a:rPr lang="cs-CZ" dirty="0" smtClean="0"/>
              <a:t>Kooperativní a dobrodružné hry</a:t>
            </a:r>
            <a:br>
              <a:rPr lang="cs-CZ" dirty="0" smtClean="0"/>
            </a:br>
            <a:r>
              <a:rPr lang="cs-CZ" sz="3600" dirty="0" smtClean="0">
                <a:latin typeface="Brush Script MT" panose="03060802040406070304" pitchFamily="66" charset="0"/>
              </a:rPr>
              <a:t>„</a:t>
            </a:r>
            <a:r>
              <a:rPr lang="cs-CZ" sz="3600" dirty="0">
                <a:latin typeface="Brush Script MT" panose="03060802040406070304" pitchFamily="66" charset="0"/>
              </a:rPr>
              <a:t>Člověk je člověkem pouze tam, kde si hraje</a:t>
            </a:r>
            <a:r>
              <a:rPr lang="cs-CZ" sz="3600" dirty="0" smtClean="0">
                <a:latin typeface="Brush Script MT" panose="03060802040406070304" pitchFamily="66" charset="0"/>
              </a:rPr>
              <a:t>“   F. Schiller</a:t>
            </a:r>
            <a:r>
              <a:rPr lang="cs-CZ" sz="3600" dirty="0">
                <a:latin typeface="Brush Script MT" panose="03060802040406070304" pitchFamily="66" charset="0"/>
              </a:rPr>
              <a:t/>
            </a:r>
            <a:br>
              <a:rPr lang="cs-CZ" sz="3600" dirty="0">
                <a:latin typeface="Brush Script MT" panose="03060802040406070304" pitchFamily="66" charset="0"/>
              </a:rPr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8" y="4502150"/>
            <a:ext cx="6815669" cy="977899"/>
          </a:xfrm>
        </p:spPr>
        <p:txBody>
          <a:bodyPr/>
          <a:lstStyle/>
          <a:p>
            <a:r>
              <a:rPr lang="cs-CZ" dirty="0" smtClean="0"/>
              <a:t>Mgr. Lukáš Psohlavec</a:t>
            </a:r>
          </a:p>
          <a:p>
            <a:r>
              <a:rPr lang="cs-CZ" dirty="0" smtClean="0"/>
              <a:t>2019/2020 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</a:t>
            </a:r>
            <a:r>
              <a:rPr lang="cs-CZ" b="1" dirty="0" smtClean="0"/>
              <a:t>ákladní </a:t>
            </a:r>
            <a:r>
              <a:rPr lang="cs-CZ" b="1" dirty="0"/>
              <a:t>komponenty kooperativní hry</a:t>
            </a:r>
            <a:r>
              <a:rPr lang="cs-CZ" dirty="0"/>
              <a:t>: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90953"/>
            <a:ext cx="9601196" cy="3941378"/>
          </a:xfrm>
        </p:spPr>
        <p:txBody>
          <a:bodyPr>
            <a:normAutofit fontScale="55000" lnSpcReduction="20000"/>
          </a:bodyPr>
          <a:lstStyle/>
          <a:p>
            <a:r>
              <a:rPr lang="cs-CZ" sz="3500" dirty="0"/>
              <a:t>1. </a:t>
            </a:r>
            <a:r>
              <a:rPr lang="cs-CZ" sz="3500" b="1" dirty="0"/>
              <a:t>Kooperace:</a:t>
            </a:r>
            <a:r>
              <a:rPr lang="cs-CZ" sz="3500" dirty="0"/>
              <a:t> Hráči vytvářejí zvláštní jednotku, každý hráč je jejím členem se svým specifickým přispíváním. Protože existuje společný cíl, existuje i společný pohyb k cíli, pomoc jednoho druhému v dosažení cíle. Hráči cítí, že jsou akceptovanou součástí hry, a cítí se být do hry plně zapojeni. Výsledkem je pocit zisku, ne ztráty, a to pro všechny zúčastněné, což zvyšuje efektivitu učení.</a:t>
            </a:r>
          </a:p>
          <a:p>
            <a:r>
              <a:rPr lang="cs-CZ" sz="3500" dirty="0"/>
              <a:t>2. </a:t>
            </a:r>
            <a:r>
              <a:rPr lang="cs-CZ" sz="3500" b="1" dirty="0"/>
              <a:t>Akceptace, přijetí, souhlas:</a:t>
            </a:r>
            <a:r>
              <a:rPr lang="cs-CZ" sz="3500" dirty="0"/>
              <a:t> Pocit přijetí se přímo vztahuje ke zvýšení sebedůvěry a k prožívání pocitu štěstí – stejně tak jako odmítnutí se vztahuje ke snížení sebedůvěry. V kooperativních hrách má každý </a:t>
            </a:r>
            <a:r>
              <a:rPr lang="cs-CZ" sz="3500" b="1" dirty="0"/>
              <a:t>žák významnou úlohu v rámci hry</a:t>
            </a:r>
            <a:r>
              <a:rPr lang="cs-CZ" sz="3500" dirty="0"/>
              <a:t>, je důležitá pro splnění společného cíle.</a:t>
            </a:r>
          </a:p>
          <a:p>
            <a:r>
              <a:rPr lang="cs-CZ" sz="3500" dirty="0"/>
              <a:t>3. </a:t>
            </a:r>
            <a:r>
              <a:rPr lang="cs-CZ" sz="3500" b="1" dirty="0"/>
              <a:t>Začlenění:</a:t>
            </a:r>
            <a:r>
              <a:rPr lang="cs-CZ" sz="3500" dirty="0"/>
              <a:t> Začlenění se přímo vztahuje k pocitu přináležitosti, přispívání, uspokojení z aktivity. Žáci chtějí být součástí akce, ne mimo. Touží po začlenění, pokud se neobávají, že mohou být poníženi, odmítnuti. A také tehdy, když je hra vyzkoušením vlastních možností.</a:t>
            </a:r>
          </a:p>
          <a:p>
            <a:r>
              <a:rPr lang="cs-CZ" sz="3500" dirty="0"/>
              <a:t>4. </a:t>
            </a:r>
            <a:r>
              <a:rPr lang="cs-CZ" sz="3500" b="1" dirty="0"/>
              <a:t>Legrace, radost, potěšení:</a:t>
            </a:r>
            <a:r>
              <a:rPr lang="cs-CZ" sz="3500" dirty="0"/>
              <a:t> Prvotní důvod pro hru je radost ze hry, legrace. V kooperativních hrách se tento rozměr hry ještě zvýrazňuje, protože struktura hry přináší uvolnění.</a:t>
            </a:r>
            <a:r>
              <a:rPr lang="cs-CZ" sz="3500" i="1" dirty="0"/>
              <a:t> </a:t>
            </a:r>
            <a:endParaRPr lang="cs-CZ" sz="3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1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Kooperativní hry a instruktor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Úspěch závisí na správném výběru hry a správném uvedení</a:t>
            </a:r>
          </a:p>
          <a:p>
            <a:r>
              <a:rPr lang="cs-CZ" dirty="0" smtClean="0"/>
              <a:t>Zarámování hry do příběhu, přiblížení řešeného problému skutečnému životu značně ovlivňuje motivaci a nasazení účastníků při překonávání výzvy</a:t>
            </a:r>
          </a:p>
          <a:p>
            <a:r>
              <a:rPr lang="cs-CZ" dirty="0" smtClean="0"/>
              <a:t>Každé skupině musíme dát šanci, aby byla úspěšná</a:t>
            </a:r>
          </a:p>
          <a:p>
            <a:r>
              <a:rPr lang="cs-CZ" dirty="0" smtClean="0"/>
              <a:t>Vedoucí dodržuje dodržování pravidel, ale jinak do hry nezasahuje – stává se pozorovatelem a sbírá náměty pro následné zhodnocení a reflexi – bez té ztrácí tento typ her svůj smysl!</a:t>
            </a:r>
          </a:p>
          <a:p>
            <a:r>
              <a:rPr lang="cs-CZ" b="1" dirty="0" smtClean="0"/>
              <a:t>Další doporučení</a:t>
            </a:r>
            <a:r>
              <a:rPr lang="cs-CZ" dirty="0" smtClean="0"/>
              <a:t>: Nehrát více než 3-4 hry tohoto typu za sebou, nezadáváme úkol, který je nesplnitelný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73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Prostředky kooperativních 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Omezení jednotlivých smyslů (mluvení, zavázané oči, nemožnost použít končetiny…</a:t>
            </a:r>
          </a:p>
          <a:p>
            <a:r>
              <a:rPr lang="cs-CZ" dirty="0" smtClean="0"/>
              <a:t>Časový tlak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365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her, které jste (možná) zažili</a:t>
            </a:r>
            <a:endParaRPr lang="cs-CZ" dirty="0"/>
          </a:p>
        </p:txBody>
      </p:sp>
      <p:pic>
        <p:nvPicPr>
          <p:cNvPr id="1026" name="Picture 2" descr="https://northeurope1-mediap.svc.ms/transform/thumbnail?provider=spo&amp;inputFormat=jpg&amp;cs=fFNQTw&amp;docid=https%3A%2F%2Fcunicz-my.sharepoint.com%3A443%2F_api%2Fv2.0%2Fdrives%2Fb!6WjlwX3Eu0mvM0YUnVTOGVzZF5wSOPtFrgXr44Uf3_kebX86bbRjQaaH7R3xlnAZ%2Fitems%2F01WFIEXY6W7ETNGNEYIJC2BOSU6T4KSK7Q%3Fversion%3DPublished&amp;access_token=eyJ0eXAiOiJKV1QiLCJhbGciOiJub25lIn0.eyJhdWQiOiIwMDAwMDAwMy0wMDAwLTBmZjEtY2UwMC0wMDAwMDAwMDAwMDAvY3VuaWN6LW15LnNoYXJlcG9pbnQuY29tQGUwOTI3NmRhLWY5MzQtNDA4Ni1iZjA4LTg4MTZhMjA0MTRhMiIsImlzcyI6IjAwMDAwMDAzLTAwMDAtMGZmMS1jZTAwLTAwMDAwMDAwMDAwMCIsIm5iZiI6IjE1ODg1ODA1MDkiLCJleHAiOiIxNTg4NjAyMTA5IiwiZW5kcG9pbnR1cmwiOiJPR1BKd2QzUURxZXozdWM0RkdESUtnMndNWDV1OTRJaUJqaEVNYWJ2Zy9jPSIsImVuZHBvaW50dXJsTGVuZ3RoIjoiMTE2IiwiaXNsb29wYmFjayI6IlRydWUiLCJjaWQiOiJNMkl3WmpSbU9XWXRPREJsWkMwNU1EQXdMVGd6T0RjdE16SXlZalptTmpobFpEVmgiLCJ2ZXIiOiJoYXNoZWRwcm9vZnRva2VuIiwic2l0ZWlkIjoiWXpGbE5UWTRaVGt0WXpRM1pDMDBPV0ppTFdGbU16TXRORFl4TkRsa05UUmpaVEU1Iiwic2lnbmluX3N0YXRlIjoiW1wia21zaVwiXSIsIm5hbWVpZCI6IjAjLmZ8bWVtYmVyc2hpcHw2NjQ5ODM4M0BjdW5pLmN6IiwibmlpIjoibWljcm9zb2Z0LnNoYXJlcG9pbnQiLCJpc3VzZXIiOiJ0cnVlIiwiY2FjaGVrZXkiOiIwaC5mfG1lbWJlcnNoaXB8MTAwMzdmZmVhZGFjN2VlYUBsaXZlLmNvbSIsInR0IjoiMCIsInVzZVBlcnNpc3RlbnRDb29raWUiOiIzIn0.N1Vxd0c5d2xZcC9UMEkxZDdXeDdGdWZuZS9FK0tOYzZ3cGdwNHRmMHFsQT0&amp;encodeFailures=1&amp;srcWidth=&amp;srcHeight=&amp;width=1280&amp;height=605&amp;action=Acce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6" y="2368292"/>
            <a:ext cx="3857151" cy="18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ortheurope1-mediap.svc.ms/transform/thumbnail?provider=spo&amp;inputFormat=jpg&amp;cs=fFNQTw&amp;docid=https%3A%2F%2Fcunicz-my.sharepoint.com%3A443%2F_api%2Fv2.0%2Fdrives%2Fb!6WjlwX3Eu0mvM0YUnVTOGVzZF5wSOPtFrgXr44Uf3_kebX86bbRjQaaH7R3xlnAZ%2Fitems%2F01WFIEXY6FZWRM2EFONZGK2TJ6URYJ6VXP%3Fversion%3DPublished&amp;access_token=eyJ0eXAiOiJKV1QiLCJhbGciOiJub25lIn0.eyJhdWQiOiIwMDAwMDAwMy0wMDAwLTBmZjEtY2UwMC0wMDAwMDAwMDAwMDAvY3VuaWN6LW15LnNoYXJlcG9pbnQuY29tQGUwOTI3NmRhLWY5MzQtNDA4Ni1iZjA4LTg4MTZhMjA0MTRhMiIsImlzcyI6IjAwMDAwMDAzLTAwMDAtMGZmMS1jZTAwLTAwMDAwMDAwMDAwMCIsIm5iZiI6IjE1ODg1ODA1MDkiLCJleHAiOiIxNTg4NjAyMTA5IiwiZW5kcG9pbnR1cmwiOiJPR1BKd2QzUURxZXozdWM0RkdESUtnMndNWDV1OTRJaUJqaEVNYWJ2Zy9jPSIsImVuZHBvaW50dXJsTGVuZ3RoIjoiMTE2IiwiaXNsb29wYmFjayI6IlRydWUiLCJjaWQiOiJNMkl3WmpSbU9XWXRPREJsWkMwNU1EQXdMVGd6T0RjdE16SXlZalptTmpobFpEVmgiLCJ2ZXIiOiJoYXNoZWRwcm9vZnRva2VuIiwic2l0ZWlkIjoiWXpGbE5UWTRaVGt0WXpRM1pDMDBPV0ppTFdGbU16TXRORFl4TkRsa05UUmpaVEU1Iiwic2lnbmluX3N0YXRlIjoiW1wia21zaVwiXSIsIm5hbWVpZCI6IjAjLmZ8bWVtYmVyc2hpcHw2NjQ5ODM4M0BjdW5pLmN6IiwibmlpIjoibWljcm9zb2Z0LnNoYXJlcG9pbnQiLCJpc3VzZXIiOiJ0cnVlIiwiY2FjaGVrZXkiOiIwaC5mfG1lbWJlcnNoaXB8MTAwMzdmZmVhZGFjN2VlYUBsaXZlLmNvbSIsInR0IjoiMCIsInVzZVBlcnNpc3RlbnRDb29raWUiOiIzIn0.N1Vxd0c5d2xZcC9UMEkxZDdXeDdGdWZuZS9FK0tOYzZ3cGdwNHRmMHFsQT0&amp;encodeFailures=1&amp;srcWidth=&amp;srcHeight=&amp;width=1280&amp;height=606&amp;action=Ac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38" y="2368292"/>
            <a:ext cx="3596469" cy="18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ortheurope1-mediap.svc.ms/transform/thumbnail?provider=spo&amp;inputFormat=jpg&amp;cs=fFNQTw&amp;docid=https%3A%2F%2Fcunicz-my.sharepoint.com%3A443%2F_api%2Fv2.0%2Fdrives%2Fb!6WjlwX3Eu0mvM0YUnVTOGVzZF5wSOPtFrgXr44Uf3_kebX86bbRjQaaH7R3xlnAZ%2Fitems%2F01WFIEXY4M2GON5VF5VBH2SRF5JL3LXAH6%3Fversion%3DPublished&amp;access_token=eyJ0eXAiOiJKV1QiLCJhbGciOiJub25lIn0.eyJhdWQiOiIwMDAwMDAwMy0wMDAwLTBmZjEtY2UwMC0wMDAwMDAwMDAwMDAvY3VuaWN6LW15LnNoYXJlcG9pbnQuY29tQGUwOTI3NmRhLWY5MzQtNDA4Ni1iZjA4LTg4MTZhMjA0MTRhMiIsImlzcyI6IjAwMDAwMDAzLTAwMDAtMGZmMS1jZTAwLTAwMDAwMDAwMDAwMCIsIm5iZiI6IjE1ODg1ODA1MDkiLCJleHAiOiIxNTg4NjAyMTA5IiwiZW5kcG9pbnR1cmwiOiJPR1BKd2QzUURxZXozdWM0RkdESUtnMndNWDV1OTRJaUJqaEVNYWJ2Zy9jPSIsImVuZHBvaW50dXJsTGVuZ3RoIjoiMTE2IiwiaXNsb29wYmFjayI6IlRydWUiLCJjaWQiOiJNMkl3WmpSbU9XWXRPREJsWkMwNU1EQXdMVGd6T0RjdE16SXlZalptTmpobFpEVmgiLCJ2ZXIiOiJoYXNoZWRwcm9vZnRva2VuIiwic2l0ZWlkIjoiWXpGbE5UWTRaVGt0WXpRM1pDMDBPV0ppTFdGbU16TXRORFl4TkRsa05UUmpaVEU1Iiwic2lnbmluX3N0YXRlIjoiW1wia21zaVwiXSIsIm5hbWVpZCI6IjAjLmZ8bWVtYmVyc2hpcHw2NjQ5ODM4M0BjdW5pLmN6IiwibmlpIjoibWljcm9zb2Z0LnNoYXJlcG9pbnQiLCJpc3VzZXIiOiJ0cnVlIiwiY2FjaGVrZXkiOiIwaC5mfG1lbWJlcnNoaXB8MTAwMzdmZmVhZGFjN2VlYUBsaXZlLmNvbSIsInR0IjoiMCIsInVzZVBlcnNpc3RlbnRDb29raWUiOiIzIn0.N1Vxd0c5d2xZcC9UMEkxZDdXeDdGdWZuZS9FK0tOYzZ3cGdwNHRmMHFsQT0&amp;encodeFailures=1&amp;srcWidth=&amp;srcHeight=&amp;width=1280&amp;height=606&amp;action=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6" y="4275117"/>
            <a:ext cx="3842385" cy="18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ortheurope1-mediap.svc.ms/transform/thumbnail?provider=spo&amp;inputFormat=jpg&amp;cs=fFNQTw&amp;docid=https%3A%2F%2Fcunicz-my.sharepoint.com%3A443%2F_api%2Fv2.0%2Fdrives%2Fb!6WjlwX3Eu0mvM0YUnVTOGVzZF5wSOPtFrgXr44Uf3_kebX86bbRjQaaH7R3xlnAZ%2Fitems%2F01WFIEXY3TBGSJESYP4NCJ27YNSL2DJZSP%3Fversion%3DPublished&amp;access_token=eyJ0eXAiOiJKV1QiLCJhbGciOiJub25lIn0.eyJhdWQiOiIwMDAwMDAwMy0wMDAwLTBmZjEtY2UwMC0wMDAwMDAwMDAwMDAvY3VuaWN6LW15LnNoYXJlcG9pbnQuY29tQGUwOTI3NmRhLWY5MzQtNDA4Ni1iZjA4LTg4MTZhMjA0MTRhMiIsImlzcyI6IjAwMDAwMDAzLTAwMDAtMGZmMS1jZTAwLTAwMDAwMDAwMDAwMCIsIm5iZiI6IjE1ODg1ODA1MDkiLCJleHAiOiIxNTg4NjAyMTA5IiwiZW5kcG9pbnR1cmwiOiJPR1BKd2QzUURxZXozdWM0RkdESUtnMndNWDV1OTRJaUJqaEVNYWJ2Zy9jPSIsImVuZHBvaW50dXJsTGVuZ3RoIjoiMTE2IiwiaXNsb29wYmFjayI6IlRydWUiLCJjaWQiOiJNMkl3WmpSbU9XWXRPREJsWkMwNU1EQXdMVGd6T0RjdE16SXlZalptTmpobFpEVmgiLCJ2ZXIiOiJoYXNoZWRwcm9vZnRva2VuIiwic2l0ZWlkIjoiWXpGbE5UWTRaVGt0WXpRM1pDMDBPV0ppTFdGbU16TXRORFl4TkRsa05UUmpaVEU1Iiwic2lnbmluX3N0YXRlIjoiW1wia21zaVwiXSIsIm5hbWVpZCI6IjAjLmZ8bWVtYmVyc2hpcHw2NjQ5ODM4M0BjdW5pLmN6IiwibmlpIjoibWljcm9zb2Z0LnNoYXJlcG9pbnQiLCJpc3VzZXIiOiJ0cnVlIiwiY2FjaGVrZXkiOiIwaC5mfG1lbWJlcnNoaXB8MTAwMzdmZmVhZGFjN2VlYUBsaXZlLmNvbSIsInR0IjoiMCIsInVzZVBlcnNpc3RlbnRDb29raWUiOiIzIn0.N1Vxd0c5d2xZcC9UMEkxZDdXeDdGdWZuZS9FK0tOYzZ3cGdwNHRmMHFsQT0&amp;encodeFailures=1&amp;srcWidth=&amp;srcHeight=&amp;width=1280&amp;height=606&amp;action=Acc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38" y="4275117"/>
            <a:ext cx="3596469" cy="18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80" y="2684021"/>
            <a:ext cx="2793839" cy="31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Kooperace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b="1" dirty="0" smtClean="0"/>
              <a:t>Kooperace</a:t>
            </a:r>
            <a:r>
              <a:rPr lang="cs-CZ" dirty="0" smtClean="0"/>
              <a:t> je označována jako společná činnost, která probíhá jak mezi jednotlivci, tak i mezi skupinou a je jednou ze základních podmínek pro </a:t>
            </a:r>
            <a:r>
              <a:rPr lang="cs-CZ" dirty="0"/>
              <a:t>dosažení společných cílů“ (Kasíková, 2007)</a:t>
            </a:r>
            <a:endParaRPr lang="cs-CZ" dirty="0" smtClean="0"/>
          </a:p>
          <a:p>
            <a:r>
              <a:rPr lang="cs-CZ" dirty="0"/>
              <a:t>Aktéři musí být ochotní vzdát se vlastních cílů ve prospěch dosažení cílů skupiny a uvědomovat si závazek odpovědnosti vůči ostatním </a:t>
            </a:r>
            <a:r>
              <a:rPr lang="cs-CZ" dirty="0" smtClean="0"/>
              <a:t>členům</a:t>
            </a:r>
          </a:p>
          <a:p>
            <a:r>
              <a:rPr lang="cs-CZ" dirty="0"/>
              <a:t>Nezbytnou podmínkou k dosažení skupinové kooperace je dobrá </a:t>
            </a:r>
            <a:r>
              <a:rPr lang="cs-CZ" dirty="0" smtClean="0"/>
              <a:t>komunikace. </a:t>
            </a:r>
            <a:r>
              <a:rPr lang="cs-CZ" dirty="0"/>
              <a:t>K</a:t>
            </a:r>
            <a:r>
              <a:rPr lang="cs-CZ" dirty="0" smtClean="0"/>
              <a:t>omunikace </a:t>
            </a:r>
            <a:r>
              <a:rPr lang="cs-CZ" dirty="0"/>
              <a:t>slouží k předávání potřebných informací a jejich </a:t>
            </a:r>
            <a:r>
              <a:rPr lang="cs-CZ" dirty="0" smtClean="0"/>
              <a:t>přijímání (Janoušek</a:t>
            </a:r>
            <a:r>
              <a:rPr lang="cs-CZ" dirty="0"/>
              <a:t>)</a:t>
            </a:r>
            <a:r>
              <a:rPr lang="cs-CZ" dirty="0" smtClean="0"/>
              <a:t> </a:t>
            </a:r>
            <a:r>
              <a:rPr lang="cs-CZ" dirty="0"/>
              <a:t>(1979)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86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úspěšné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05694"/>
            <a:ext cx="9601196" cy="337017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Základní postoj „Já jsem OK, ty jsi OK“</a:t>
            </a:r>
          </a:p>
          <a:p>
            <a:r>
              <a:rPr lang="cs-CZ" dirty="0" smtClean="0"/>
              <a:t>Respekt názorů druhých členů skupiny</a:t>
            </a:r>
          </a:p>
          <a:p>
            <a:r>
              <a:rPr lang="cs-CZ" dirty="0" smtClean="0"/>
              <a:t>Zaměřit se na cíl</a:t>
            </a:r>
          </a:p>
          <a:p>
            <a:r>
              <a:rPr lang="cs-CZ" dirty="0" smtClean="0"/>
              <a:t>Uvědomit si, že každý má speciální schopnosti, které jsou pro tým užitečné</a:t>
            </a:r>
          </a:p>
          <a:p>
            <a:r>
              <a:rPr lang="cs-CZ" dirty="0" smtClean="0"/>
              <a:t>Každý je zodpovědný za to, co dělá, ale i za to, co nedělá</a:t>
            </a:r>
          </a:p>
          <a:p>
            <a:r>
              <a:rPr lang="cs-CZ" dirty="0" smtClean="0"/>
              <a:t>Vzájemná akceptace</a:t>
            </a:r>
          </a:p>
          <a:p>
            <a:r>
              <a:rPr lang="cs-CZ" dirty="0" smtClean="0"/>
              <a:t>Otevřenost v komunikaci</a:t>
            </a:r>
          </a:p>
          <a:p>
            <a:r>
              <a:rPr lang="cs-CZ" dirty="0" smtClean="0"/>
              <a:t>Všichni se podílejí na hledání cesty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20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Hry zaměřené na kooperaci poskytují (především u dětí)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135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Rozvíjení emoční inteligence (projevovat emoce a reagovat na emoce druhých)</a:t>
            </a:r>
          </a:p>
          <a:p>
            <a:r>
              <a:rPr lang="cs-CZ" dirty="0" smtClean="0"/>
              <a:t>Psychosociální růst</a:t>
            </a:r>
          </a:p>
          <a:p>
            <a:r>
              <a:rPr lang="cs-CZ" dirty="0" smtClean="0"/>
              <a:t>Poznání vlastních způsobů reagování a svůj vliv na druhé</a:t>
            </a:r>
          </a:p>
          <a:p>
            <a:r>
              <a:rPr lang="cs-CZ" dirty="0" smtClean="0"/>
              <a:t>Vědomé prožívání různých forem komunikace</a:t>
            </a:r>
          </a:p>
          <a:p>
            <a:r>
              <a:rPr lang="cs-CZ" dirty="0" smtClean="0"/>
              <a:t>Být konfrontován s konflikty a rozhodováním</a:t>
            </a:r>
          </a:p>
          <a:p>
            <a:r>
              <a:rPr lang="cs-CZ" dirty="0" smtClean="0"/>
              <a:t>Pozorovat chování spojené s určitými rolemi (poznat svou roli ve skupině, co jaká role obnáší)</a:t>
            </a:r>
          </a:p>
          <a:p>
            <a:r>
              <a:rPr lang="cs-CZ" dirty="0" smtClean="0"/>
              <a:t>Být kreativní, aktivní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17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Kompetice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Soupeření</a:t>
            </a:r>
            <a:r>
              <a:rPr lang="cs-CZ" dirty="0"/>
              <a:t>, rivalita, nepřátelství. Je to stav, kdy o jeden předmět/ hodnotu usilují dva soupeři, ale získat ho může jen jeden.</a:t>
            </a:r>
          </a:p>
          <a:p>
            <a:r>
              <a:rPr lang="cs-CZ" dirty="0" smtClean="0"/>
              <a:t>„</a:t>
            </a:r>
            <a:r>
              <a:rPr lang="cs-CZ" dirty="0"/>
              <a:t>Výsledkem </a:t>
            </a:r>
            <a:r>
              <a:rPr lang="cs-CZ" b="1" dirty="0" err="1"/>
              <a:t>kompetice</a:t>
            </a:r>
            <a:r>
              <a:rPr lang="cs-CZ" dirty="0"/>
              <a:t> je pouze jeden vítěz a ostatní jsou poraženi“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83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02553"/>
            <a:ext cx="96011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sz="3600" dirty="0"/>
              <a:t>V rámci </a:t>
            </a:r>
            <a:r>
              <a:rPr lang="cs-CZ" sz="3600" b="1" dirty="0"/>
              <a:t>kooperativní</a:t>
            </a:r>
            <a:r>
              <a:rPr lang="cs-CZ" sz="3600" dirty="0"/>
              <a:t> činnosti jsou všechny cíle spojeny a účastníci kooperace se buď všichni společně „potápějí“ nebo „plavou“, zatímco při </a:t>
            </a:r>
            <a:r>
              <a:rPr lang="cs-CZ" sz="3600" b="1" dirty="0" err="1"/>
              <a:t>kompetici</a:t>
            </a:r>
            <a:r>
              <a:rPr lang="cs-CZ" sz="3600" dirty="0"/>
              <a:t> „plave“ jenom jeden a druhý se tím pádem „potápí“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64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Kompetice</a:t>
            </a:r>
            <a:r>
              <a:rPr lang="cs-CZ" dirty="0" smtClean="0"/>
              <a:t> při hrách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soutěžení je vyhrát -&gt; hráči (týmy) si znesnadňují navzájem cestu k výhře</a:t>
            </a:r>
          </a:p>
          <a:p>
            <a:r>
              <a:rPr lang="cs-CZ" dirty="0" smtClean="0"/>
              <a:t>Dochází k porovnávání výkonů</a:t>
            </a:r>
          </a:p>
          <a:p>
            <a:r>
              <a:rPr lang="cs-CZ" dirty="0" smtClean="0"/>
              <a:t>Kompetitivní hra pro jednotlivce -&gt; hráč soutěží sám proti sobě a pro překonání sebe sama (Kasíková, 2007)</a:t>
            </a:r>
          </a:p>
          <a:p>
            <a:r>
              <a:rPr lang="cs-CZ" b="1" dirty="0" smtClean="0"/>
              <a:t>Konstruktivní x destruktivní </a:t>
            </a:r>
            <a:r>
              <a:rPr lang="cs-CZ" dirty="0" err="1" smtClean="0"/>
              <a:t>kompetice</a:t>
            </a:r>
            <a:endParaRPr lang="cs-CZ" dirty="0" smtClean="0"/>
          </a:p>
          <a:p>
            <a:r>
              <a:rPr lang="cs-CZ" b="1" dirty="0" smtClean="0"/>
              <a:t>PŘÍNOS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479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kooperace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Poražený/poražený -&gt; obě strany ztrácejí</a:t>
            </a:r>
          </a:p>
          <a:p>
            <a:r>
              <a:rPr lang="cs-CZ" dirty="0" smtClean="0"/>
              <a:t>Vítěz/poražený -&gt; jedna strana získává na úkor druhé, vede ke konkurenci, která je v rozporu s kooperací</a:t>
            </a:r>
          </a:p>
          <a:p>
            <a:r>
              <a:rPr lang="cs-CZ" dirty="0" smtClean="0"/>
              <a:t>Vítěz/vítěz -&gt; </a:t>
            </a:r>
            <a:r>
              <a:rPr lang="cs-CZ" dirty="0" err="1" smtClean="0"/>
              <a:t>win-win</a:t>
            </a:r>
            <a:r>
              <a:rPr lang="cs-CZ" dirty="0" smtClean="0"/>
              <a:t> situace, o rozdílných zájmech a názorech se diskutuje -&gt; vede k trvalým výsledkům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5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Kooperace při hrách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1909232"/>
            <a:ext cx="9601196" cy="39200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Hry, ve kterých je nutné zapojení všech členů týmu za účelem dosažení cíle</a:t>
            </a:r>
          </a:p>
          <a:p>
            <a:r>
              <a:rPr lang="cs-CZ" dirty="0" smtClean="0"/>
              <a:t>Nedochází k soupeření, nevzniká pořadí</a:t>
            </a:r>
          </a:p>
          <a:p>
            <a:r>
              <a:rPr lang="cs-CZ" dirty="0" smtClean="0"/>
              <a:t>Skupina si musí uvědomit, že společně mají vyšší výkonnost než jako jednotlivci</a:t>
            </a:r>
          </a:p>
          <a:p>
            <a:r>
              <a:rPr lang="cs-CZ" dirty="0" smtClean="0"/>
              <a:t>Základy pro kooperaci: závislost členů na sobě, komunikace mezi členy, vzájemná motivace, podpora slabších (mohou mít přínos v něčem jiném), rozdělené úkolů, role (vůdce, …..)</a:t>
            </a:r>
          </a:p>
          <a:p>
            <a:r>
              <a:rPr lang="cs-CZ" dirty="0" smtClean="0"/>
              <a:t>Hry jsou koncipovány tak, že jedinec, či malá skupina je nemohou splnit -&gt; zároveň k cíli vede několik cest a je na týmu, kterou se vydá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9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13981</TotalTime>
  <Words>1043</Words>
  <Application>Microsoft Office PowerPoint</Application>
  <PresentationFormat>Širokoúhlá obrazovka</PresentationFormat>
  <Paragraphs>98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Brush Script MT</vt:lpstr>
      <vt:lpstr>Calibri</vt:lpstr>
      <vt:lpstr>Garamond</vt:lpstr>
      <vt:lpstr>Organika</vt:lpstr>
      <vt:lpstr>Kooperativní a dobrodružné hry „Člověk je člověkem pouze tam, kde si hraje“   F. Schiller </vt:lpstr>
      <vt:lpstr>Kooperace </vt:lpstr>
      <vt:lpstr>Pravidla úspěšné spolupráce</vt:lpstr>
      <vt:lpstr>Hry zaměřené na kooperaci poskytují (především u dětí)</vt:lpstr>
      <vt:lpstr>Kompetice</vt:lpstr>
      <vt:lpstr>Prezentace aplikace PowerPoint</vt:lpstr>
      <vt:lpstr>Kompetice při hrách</vt:lpstr>
      <vt:lpstr>Strategie kooperace</vt:lpstr>
      <vt:lpstr>Kooperace při hrách</vt:lpstr>
      <vt:lpstr>Základní komponenty kooperativní hry: </vt:lpstr>
      <vt:lpstr>Kooperativní hry a instruktor</vt:lpstr>
      <vt:lpstr>Prostředky kooperativních her</vt:lpstr>
      <vt:lpstr>Příklady her, které jste (možná) zažili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Kooperativní a dobrodružné hry „Člověk je člověkem pouze tam, kde si hraje“</dc:title>
  <dc:creator>Lukáš Psohlavec</dc:creator>
  <cp:lastModifiedBy>Lukáš Psohlavec</cp:lastModifiedBy>
  <cp:revision>121</cp:revision>
  <dcterms:created xsi:type="dcterms:W3CDTF">2020-01-15T09:04:54Z</dcterms:created>
  <dcterms:modified xsi:type="dcterms:W3CDTF">2020-05-04T08:32:05Z</dcterms:modified>
</cp:coreProperties>
</file>